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285"/>
    <a:srgbClr val="447AB6"/>
    <a:srgbClr val="000000"/>
    <a:srgbClr val="532476"/>
    <a:srgbClr val="3333FF"/>
    <a:srgbClr val="336699"/>
    <a:srgbClr val="0066CC"/>
    <a:srgbClr val="0066FF"/>
    <a:srgbClr val="5F2987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Structura resursei umane in 2018</a:t>
            </a:r>
          </a:p>
        </c:rich>
      </c:tx>
      <c:layout>
        <c:manualLayout>
          <c:xMode val="edge"/>
          <c:yMode val="edge"/>
          <c:x val="0.15161111111111111"/>
          <c:y val="3.703703703703703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Sheet1!$A$5:$A$8</c:f>
              <c:strCache>
                <c:ptCount val="4"/>
                <c:pt idx="0">
                  <c:v>Cercetători atestați </c:v>
                </c:pt>
                <c:pt idx="1">
                  <c:v>Studii superioare cercetare </c:v>
                </c:pt>
                <c:pt idx="2">
                  <c:v>Tehnicieni cercetare</c:v>
                </c:pt>
                <c:pt idx="3">
                  <c:v>Resursa umana non-cercetare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53</c:v>
                </c:pt>
                <c:pt idx="1">
                  <c:v>16</c:v>
                </c:pt>
                <c:pt idx="2">
                  <c:v>30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16129032258063"/>
          <c:y val="0.31149675369526175"/>
          <c:w val="0.34139784946236557"/>
          <c:h val="0.5080370216880785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Strcutura</a:t>
            </a:r>
            <a:r>
              <a:rPr lang="en-US" dirty="0"/>
              <a:t> </a:t>
            </a:r>
            <a:r>
              <a:rPr lang="en-US" dirty="0" err="1"/>
              <a:t>resursei</a:t>
            </a:r>
            <a:r>
              <a:rPr lang="en-US" dirty="0"/>
              <a:t> </a:t>
            </a:r>
            <a:r>
              <a:rPr lang="en-US" dirty="0" err="1"/>
              <a:t>umane</a:t>
            </a:r>
            <a:r>
              <a:rPr lang="en-US" dirty="0"/>
              <a:t> </a:t>
            </a:r>
            <a:r>
              <a:rPr lang="en-US" dirty="0" err="1"/>
              <a:t>atestate</a:t>
            </a:r>
            <a:r>
              <a:rPr lang="en-US" dirty="0"/>
              <a:t> 2018</a:t>
            </a:r>
          </a:p>
        </c:rich>
      </c:tx>
      <c:layout>
        <c:manualLayout>
          <c:xMode val="edge"/>
          <c:yMode val="edge"/>
          <c:x val="0.1418895789434771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Sheet1!$A$12:$A$15</c:f>
              <c:strCache>
                <c:ptCount val="4"/>
                <c:pt idx="0">
                  <c:v>CS I    </c:v>
                </c:pt>
                <c:pt idx="1">
                  <c:v>CS II    </c:v>
                </c:pt>
                <c:pt idx="2">
                  <c:v>CS III    </c:v>
                </c:pt>
                <c:pt idx="3">
                  <c:v>CS    </c:v>
                </c:pt>
              </c:strCache>
            </c:strRef>
          </c:cat>
          <c:val>
            <c:numRef>
              <c:f>Sheet1!$B$12:$B$15</c:f>
              <c:numCache>
                <c:formatCode>General</c:formatCode>
                <c:ptCount val="4"/>
                <c:pt idx="0">
                  <c:v>24</c:v>
                </c:pt>
                <c:pt idx="1">
                  <c:v>5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FB2C-0D1A-4F1D-864A-090A49B5FCC3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C1277-C7D3-42D7-9D24-A3C28C08D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0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38600" y="6305550"/>
            <a:ext cx="4724400" cy="47625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Footer Placeholder 19"/>
          <p:cNvSpPr txBox="1">
            <a:spLocks/>
          </p:cNvSpPr>
          <p:nvPr userDrawn="1"/>
        </p:nvSpPr>
        <p:spPr>
          <a:xfrm>
            <a:off x="5715000" y="6477000"/>
            <a:ext cx="33528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200" noProof="0" dirty="0" smtClean="0"/>
              <a:t>Dezbatere nationala-Targoviste, 18.08.2018 </a:t>
            </a:r>
            <a:endParaRPr lang="ro-RO" sz="1200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7671098" cy="2362200"/>
          </a:xfrm>
        </p:spPr>
        <p:txBody>
          <a:bodyPr>
            <a:normAutofit fontScale="25000" lnSpcReduction="20000"/>
          </a:bodyPr>
          <a:lstStyle/>
          <a:p>
            <a:r>
              <a:rPr lang="it-IT" sz="8000" b="1" i="1" dirty="0" smtClean="0">
                <a:solidFill>
                  <a:srgbClr val="0066FF"/>
                </a:solidFill>
              </a:rPr>
              <a:t> </a:t>
            </a:r>
            <a:r>
              <a:rPr lang="it-IT" sz="8000" b="1" i="1" dirty="0" smtClean="0">
                <a:solidFill>
                  <a:srgbClr val="3333FF"/>
                </a:solidFill>
              </a:rPr>
              <a:t>Proiect </a:t>
            </a:r>
            <a:r>
              <a:rPr lang="it-IT" sz="8000" b="1" i="1" dirty="0">
                <a:solidFill>
                  <a:srgbClr val="3333FF"/>
                </a:solidFill>
              </a:rPr>
              <a:t>sectorial</a:t>
            </a:r>
            <a:r>
              <a:rPr lang="it-IT" sz="8000" b="1" i="1" dirty="0" smtClean="0">
                <a:solidFill>
                  <a:srgbClr val="3333FF"/>
                </a:solidFill>
              </a:rPr>
              <a:t>: </a:t>
            </a:r>
          </a:p>
          <a:p>
            <a:endParaRPr lang="it-IT" sz="3600" b="1" i="1" dirty="0" smtClean="0">
              <a:solidFill>
                <a:srgbClr val="3333FF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it-IT" sz="9600" b="1" dirty="0" smtClean="0">
                <a:solidFill>
                  <a:srgbClr val="3333FF"/>
                </a:solidFill>
              </a:rPr>
              <a:t>      </a:t>
            </a:r>
            <a:r>
              <a:rPr lang="it-IT" sz="11200" b="1" dirty="0" smtClean="0">
                <a:solidFill>
                  <a:srgbClr val="3333FF"/>
                </a:solidFill>
              </a:rPr>
              <a:t>METODE </a:t>
            </a:r>
            <a:r>
              <a:rPr lang="it-IT" sz="11200" b="1" dirty="0">
                <a:solidFill>
                  <a:srgbClr val="3333FF"/>
                </a:solidFill>
              </a:rPr>
              <a:t>AVANSATE DE MONITORIZARE ŞI CREŞTERE A PERFORMANŢELOR PROFESIONALE ÎN CARIERA DE CERCETARE</a:t>
            </a:r>
          </a:p>
          <a:p>
            <a:pPr algn="ctr"/>
            <a:endParaRPr lang="it-IT" sz="11200" b="1" dirty="0" smtClean="0">
              <a:solidFill>
                <a:srgbClr val="3333FF"/>
              </a:solidFill>
            </a:endParaRPr>
          </a:p>
          <a:p>
            <a:pPr algn="ctr"/>
            <a:endParaRPr lang="it-IT" b="1" dirty="0" smtClean="0">
              <a:solidFill>
                <a:srgbClr val="0099CC"/>
              </a:solidFill>
            </a:endParaRPr>
          </a:p>
          <a:p>
            <a:pPr algn="ctr"/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0318"/>
            <a:ext cx="7848600" cy="110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Obiective strategice pentu dezvoltarea resursei 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650480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>
                <a:solidFill>
                  <a:srgbClr val="436285"/>
                </a:solidFill>
              </a:rPr>
              <a:t>Obiectiv</a:t>
            </a:r>
            <a:r>
              <a:rPr lang="en-US" sz="2800" b="1" dirty="0">
                <a:solidFill>
                  <a:srgbClr val="436285"/>
                </a:solidFill>
              </a:rPr>
              <a:t> 6: </a:t>
            </a:r>
            <a:r>
              <a:rPr lang="en-US" sz="2800" b="1" dirty="0" err="1"/>
              <a:t>Aplicarea</a:t>
            </a:r>
            <a:r>
              <a:rPr lang="en-US" sz="2800" b="1" dirty="0"/>
              <a:t> de </a:t>
            </a:r>
            <a:r>
              <a:rPr lang="en-US" sz="2800" b="1" dirty="0" err="1"/>
              <a:t>programe</a:t>
            </a:r>
            <a:r>
              <a:rPr lang="en-US" sz="2800" b="1" dirty="0"/>
              <a:t> </a:t>
            </a:r>
            <a:r>
              <a:rPr lang="en-US" sz="2800" b="1" dirty="0" err="1"/>
              <a:t>motivationale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82296" indent="0">
              <a:buNone/>
            </a:pPr>
            <a:endParaRPr lang="en-US" sz="28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err="1" smtClean="0"/>
              <a:t>Sprijin</a:t>
            </a:r>
            <a:r>
              <a:rPr lang="en-US" sz="2800" dirty="0" smtClean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derularea</a:t>
            </a:r>
            <a:r>
              <a:rPr lang="en-US" sz="2800" dirty="0"/>
              <a:t> </a:t>
            </a:r>
            <a:r>
              <a:rPr lang="en-US" sz="2800" dirty="0" err="1"/>
              <a:t>studiilor</a:t>
            </a:r>
            <a:r>
              <a:rPr lang="en-US" sz="2800" dirty="0"/>
              <a:t> </a:t>
            </a:r>
            <a:r>
              <a:rPr lang="en-US" sz="2800" dirty="0" err="1"/>
              <a:t>doctorale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err="1" smtClean="0"/>
              <a:t>Suport</a:t>
            </a:r>
            <a:r>
              <a:rPr lang="en-US" sz="2800" dirty="0" smtClean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participarea</a:t>
            </a:r>
            <a:r>
              <a:rPr lang="en-US" sz="2800" dirty="0"/>
              <a:t> la diverse </a:t>
            </a:r>
            <a:r>
              <a:rPr lang="en-US" sz="2800" dirty="0" err="1"/>
              <a:t>evenimente</a:t>
            </a:r>
            <a:r>
              <a:rPr lang="en-US" sz="2800" dirty="0"/>
              <a:t> </a:t>
            </a:r>
            <a:r>
              <a:rPr lang="en-US" sz="2800" dirty="0" err="1"/>
              <a:t>stiintifice</a:t>
            </a:r>
            <a:r>
              <a:rPr lang="en-US" sz="2800" dirty="0"/>
              <a:t>, </a:t>
            </a:r>
            <a:r>
              <a:rPr lang="en-US" sz="2800" dirty="0" err="1"/>
              <a:t>conferinte</a:t>
            </a:r>
            <a:r>
              <a:rPr lang="en-US" sz="2800" dirty="0"/>
              <a:t>, </a:t>
            </a:r>
            <a:r>
              <a:rPr lang="en-US" sz="2800" dirty="0" err="1"/>
              <a:t>expozitii</a:t>
            </a:r>
            <a:r>
              <a:rPr lang="en-US" sz="2800" dirty="0"/>
              <a:t>, </a:t>
            </a:r>
            <a:r>
              <a:rPr lang="en-US" sz="2800" dirty="0" err="1"/>
              <a:t>saloane</a:t>
            </a:r>
            <a:r>
              <a:rPr lang="en-US" sz="2800" dirty="0"/>
              <a:t> de </a:t>
            </a:r>
            <a:r>
              <a:rPr lang="en-US" sz="2800" dirty="0" err="1"/>
              <a:t>inventii</a:t>
            </a:r>
            <a:r>
              <a:rPr lang="en-US" sz="2800" dirty="0"/>
              <a:t>, brokerage de </a:t>
            </a:r>
            <a:r>
              <a:rPr lang="en-US" sz="2800" dirty="0" err="1"/>
              <a:t>idei</a:t>
            </a:r>
            <a:r>
              <a:rPr lang="en-US" sz="2800" dirty="0"/>
              <a:t>;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err="1" smtClean="0"/>
              <a:t>Suport</a:t>
            </a:r>
            <a:r>
              <a:rPr lang="en-US" sz="2800" dirty="0" smtClean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activitatea</a:t>
            </a:r>
            <a:r>
              <a:rPr lang="en-US" sz="2800" dirty="0"/>
              <a:t> de </a:t>
            </a:r>
            <a:r>
              <a:rPr lang="en-US" sz="2800" dirty="0" err="1"/>
              <a:t>brevetare</a:t>
            </a:r>
            <a:r>
              <a:rPr lang="en-US" sz="2800" dirty="0"/>
              <a:t>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plata</a:t>
            </a:r>
            <a:r>
              <a:rPr lang="en-US" sz="2800" dirty="0"/>
              <a:t> </a:t>
            </a:r>
            <a:r>
              <a:rPr lang="en-US" sz="2800" dirty="0" err="1"/>
              <a:t>taxelor</a:t>
            </a:r>
            <a:r>
              <a:rPr lang="en-US" sz="2800" dirty="0"/>
              <a:t> de </a:t>
            </a:r>
            <a:r>
              <a:rPr lang="en-US" sz="2800" dirty="0" err="1"/>
              <a:t>brevetare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de </a:t>
            </a:r>
            <a:r>
              <a:rPr lang="en-US" sz="2800" dirty="0" err="1"/>
              <a:t>mentinere</a:t>
            </a:r>
            <a:r>
              <a:rPr lang="en-US" sz="2800" dirty="0"/>
              <a:t> in </a:t>
            </a:r>
            <a:r>
              <a:rPr lang="en-US" sz="2800" dirty="0" err="1"/>
              <a:t>vigoare</a:t>
            </a:r>
            <a:r>
              <a:rPr lang="en-US" sz="2800" dirty="0"/>
              <a:t> a </a:t>
            </a:r>
            <a:r>
              <a:rPr lang="en-US" sz="2800" dirty="0" err="1"/>
              <a:t>brevetelor</a:t>
            </a:r>
            <a:r>
              <a:rPr lang="en-US" sz="2800" dirty="0"/>
              <a:t>;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err="1" smtClean="0"/>
              <a:t>Sprijin</a:t>
            </a:r>
            <a:r>
              <a:rPr lang="en-US" sz="2800" dirty="0" smtClean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publicarea</a:t>
            </a:r>
            <a:r>
              <a:rPr lang="en-US" sz="2800" dirty="0"/>
              <a:t> de </a:t>
            </a:r>
            <a:r>
              <a:rPr lang="en-US" sz="2800" dirty="0" err="1"/>
              <a:t>articole</a:t>
            </a:r>
            <a:r>
              <a:rPr lang="en-US" sz="2800" dirty="0"/>
              <a:t> </a:t>
            </a:r>
            <a:r>
              <a:rPr lang="en-US" sz="2800" dirty="0" err="1"/>
              <a:t>stiintifice</a:t>
            </a:r>
            <a:r>
              <a:rPr lang="en-US" sz="2800" dirty="0"/>
              <a:t>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800" dirty="0" err="1" smtClean="0"/>
              <a:t>Sprijin</a:t>
            </a:r>
            <a:r>
              <a:rPr lang="en-US" sz="2800" dirty="0" smtClean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participarea</a:t>
            </a:r>
            <a:r>
              <a:rPr lang="en-US" sz="2800" dirty="0"/>
              <a:t> </a:t>
            </a:r>
            <a:r>
              <a:rPr lang="en-US" sz="2800" dirty="0" err="1"/>
              <a:t>cercetatorilor</a:t>
            </a:r>
            <a:r>
              <a:rPr lang="en-US" sz="2800" dirty="0"/>
              <a:t> in </a:t>
            </a:r>
            <a:r>
              <a:rPr lang="en-US" sz="2800" dirty="0" err="1"/>
              <a:t>grupurile</a:t>
            </a:r>
            <a:r>
              <a:rPr lang="en-US" sz="2800" dirty="0"/>
              <a:t> de </a:t>
            </a:r>
            <a:r>
              <a:rPr lang="en-US" sz="2800" dirty="0" err="1"/>
              <a:t>experti</a:t>
            </a:r>
            <a:r>
              <a:rPr lang="en-US" sz="2800" dirty="0"/>
              <a:t> la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european</a:t>
            </a:r>
            <a:r>
              <a:rPr lang="en-US" sz="2800" dirty="0"/>
              <a:t>: EURATEX, COTANCE, CEN, CENELEC </a:t>
            </a:r>
            <a:r>
              <a:rPr lang="en-US" sz="2800" dirty="0" err="1"/>
              <a:t>si</a:t>
            </a:r>
            <a:r>
              <a:rPr lang="en-US" sz="2800" dirty="0"/>
              <a:t> national: </a:t>
            </a:r>
            <a:r>
              <a:rPr lang="en-US" sz="2800" dirty="0" err="1"/>
              <a:t>Strategia</a:t>
            </a:r>
            <a:r>
              <a:rPr lang="en-US" sz="2800" dirty="0"/>
              <a:t> CDI 2020, </a:t>
            </a:r>
            <a:r>
              <a:rPr lang="en-US" sz="2800" dirty="0" err="1"/>
              <a:t>clustere</a:t>
            </a:r>
            <a:r>
              <a:rPr lang="en-US" sz="2800" dirty="0"/>
              <a:t>, SIT-AGIR, </a:t>
            </a:r>
            <a:r>
              <a:rPr lang="en-US" sz="2800" dirty="0" err="1"/>
              <a:t>Comitete</a:t>
            </a:r>
            <a:r>
              <a:rPr lang="en-US" sz="2800" dirty="0"/>
              <a:t> </a:t>
            </a:r>
            <a:r>
              <a:rPr lang="en-US" sz="2800" dirty="0" err="1"/>
              <a:t>Tehnice</a:t>
            </a:r>
            <a:r>
              <a:rPr lang="en-US" sz="2800" dirty="0"/>
              <a:t> ASRO.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0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487362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Obiective strategice pentu dezvoltarea resursei 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01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solidFill>
                  <a:srgbClr val="447AB6"/>
                </a:solidFill>
              </a:rPr>
              <a:t>Obiectiv</a:t>
            </a:r>
            <a:r>
              <a:rPr lang="en-US" sz="2200" b="1" dirty="0">
                <a:solidFill>
                  <a:srgbClr val="447AB6"/>
                </a:solidFill>
              </a:rPr>
              <a:t> 7: </a:t>
            </a:r>
            <a:r>
              <a:rPr lang="en-US" sz="2200" b="1" dirty="0" smtClean="0">
                <a:solidFill>
                  <a:srgbClr val="447AB6"/>
                </a:solidFill>
              </a:rPr>
              <a:t> </a:t>
            </a:r>
            <a:r>
              <a:rPr lang="en-US" sz="2200" b="1" dirty="0" err="1" smtClean="0"/>
              <a:t>Aplicarea</a:t>
            </a:r>
            <a:r>
              <a:rPr lang="en-US" sz="2200" b="1" dirty="0" smtClean="0"/>
              <a:t> </a:t>
            </a:r>
            <a:r>
              <a:rPr lang="en-US" sz="2200" b="1" dirty="0" err="1"/>
              <a:t>unui</a:t>
            </a:r>
            <a:r>
              <a:rPr lang="en-US" sz="2200" b="1" dirty="0"/>
              <a:t> management  modern al </a:t>
            </a:r>
            <a:r>
              <a:rPr lang="en-US" sz="2200" b="1" dirty="0" err="1"/>
              <a:t>resuselor</a:t>
            </a:r>
            <a:r>
              <a:rPr lang="en-US" sz="2200" b="1" dirty="0"/>
              <a:t> </a:t>
            </a:r>
            <a:r>
              <a:rPr lang="en-US" sz="2200" b="1" dirty="0" err="1" smtClean="0"/>
              <a:t>umane</a:t>
            </a:r>
            <a:endParaRPr lang="en-US" sz="2200" b="1" dirty="0" smtClean="0"/>
          </a:p>
          <a:p>
            <a:pPr marL="82296" indent="0" algn="just">
              <a:buNone/>
            </a:pPr>
            <a:r>
              <a:rPr lang="ro-RO" sz="1800" dirty="0" err="1" smtClean="0"/>
              <a:t>S</a:t>
            </a:r>
            <a:r>
              <a:rPr lang="en-US" sz="1800" dirty="0" err="1" smtClean="0"/>
              <a:t>ocietatea</a:t>
            </a:r>
            <a:r>
              <a:rPr lang="en-US" sz="1800" dirty="0" smtClean="0"/>
              <a:t> </a:t>
            </a:r>
            <a:r>
              <a:rPr lang="en-US" sz="1800" dirty="0" err="1"/>
              <a:t>viitorului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fi o </a:t>
            </a:r>
            <a:r>
              <a:rPr lang="en-US" sz="1800" dirty="0" err="1"/>
              <a:t>societate</a:t>
            </a:r>
            <a:r>
              <a:rPr lang="en-US" sz="1800" dirty="0"/>
              <a:t> a </a:t>
            </a:r>
            <a:r>
              <a:rPr lang="en-US" sz="1800" dirty="0" err="1"/>
              <a:t>profesionalismului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specializarea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fi </a:t>
            </a:r>
            <a:r>
              <a:rPr lang="en-US" sz="1800" dirty="0" err="1"/>
              <a:t>resursa</a:t>
            </a:r>
            <a:r>
              <a:rPr lang="en-US" sz="1800" dirty="0"/>
              <a:t> </a:t>
            </a:r>
            <a:r>
              <a:rPr lang="en-US" sz="1800" dirty="0" err="1"/>
              <a:t>cheie</a:t>
            </a:r>
            <a:r>
              <a:rPr lang="en-US" sz="1800" dirty="0"/>
              <a:t>, </a:t>
            </a:r>
            <a:r>
              <a:rPr lang="en-US" sz="1800" dirty="0" err="1"/>
              <a:t>iar</a:t>
            </a:r>
            <a:r>
              <a:rPr lang="en-US" sz="1800" dirty="0"/>
              <a:t> </a:t>
            </a:r>
            <a:r>
              <a:rPr lang="en-US" sz="1800" dirty="0" err="1"/>
              <a:t>profesioniștii</a:t>
            </a:r>
            <a:r>
              <a:rPr lang="en-US" sz="1800" dirty="0"/>
              <a:t> cu </a:t>
            </a:r>
            <a:r>
              <a:rPr lang="en-US" sz="1800" dirty="0" err="1"/>
              <a:t>înaltă</a:t>
            </a:r>
            <a:r>
              <a:rPr lang="en-US" sz="1800" dirty="0"/>
              <a:t> </a:t>
            </a:r>
            <a:r>
              <a:rPr lang="en-US" sz="1800" dirty="0" err="1"/>
              <a:t>specializare</a:t>
            </a:r>
            <a:r>
              <a:rPr lang="en-US" sz="1800" dirty="0"/>
              <a:t> </a:t>
            </a:r>
            <a:r>
              <a:rPr lang="en-US" sz="1800" dirty="0" err="1"/>
              <a:t>vor</a:t>
            </a:r>
            <a:r>
              <a:rPr lang="en-US" sz="1800" dirty="0"/>
              <a:t> fi </a:t>
            </a:r>
            <a:r>
              <a:rPr lang="en-US" sz="1800" dirty="0" err="1"/>
              <a:t>gruparea</a:t>
            </a:r>
            <a:r>
              <a:rPr lang="en-US" sz="1800" dirty="0"/>
              <a:t> </a:t>
            </a:r>
            <a:r>
              <a:rPr lang="en-US" sz="1800" dirty="0" err="1"/>
              <a:t>predominantă</a:t>
            </a:r>
            <a:r>
              <a:rPr lang="en-US" sz="1800" dirty="0"/>
              <a:t> a </a:t>
            </a:r>
            <a:r>
              <a:rPr lang="en-US" sz="1800" dirty="0" err="1"/>
              <a:t>forței</a:t>
            </a:r>
            <a:r>
              <a:rPr lang="en-US" sz="1800" dirty="0"/>
              <a:t> de </a:t>
            </a:r>
            <a:r>
              <a:rPr lang="en-US" sz="1800" dirty="0" err="1" smtClean="0"/>
              <a:t>muncă</a:t>
            </a:r>
            <a:r>
              <a:rPr lang="ro-RO" sz="1800" dirty="0" smtClean="0"/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o-R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managementul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resurselor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umane</a:t>
            </a:r>
            <a:r>
              <a:rPr lang="ro-RO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procesul de </a:t>
            </a: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utilizarea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la maximum a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resurselor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umane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existente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i="1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err="1" smtClean="0"/>
              <a:t>Informarea</a:t>
            </a:r>
            <a:r>
              <a:rPr lang="en-US" sz="2000" dirty="0" smtClean="0"/>
              <a:t> </a:t>
            </a:r>
            <a:r>
              <a:rPr lang="en-US" sz="2000" dirty="0" err="1" smtClean="0"/>
              <a:t>completa</a:t>
            </a:r>
            <a:r>
              <a:rPr lang="en-US" sz="2000" dirty="0" smtClean="0"/>
              <a:t> </a:t>
            </a:r>
            <a:r>
              <a:rPr lang="en-US" sz="2000" dirty="0" err="1"/>
              <a:t>si</a:t>
            </a:r>
            <a:r>
              <a:rPr lang="en-US" sz="2000" dirty="0"/>
              <a:t> la </a:t>
            </a:r>
            <a:r>
              <a:rPr lang="en-US" sz="2000" dirty="0" err="1"/>
              <a:t>timp</a:t>
            </a:r>
            <a:r>
              <a:rPr lang="en-US" sz="2000" dirty="0"/>
              <a:t> a </a:t>
            </a:r>
            <a:r>
              <a:rPr lang="en-US" sz="2000" dirty="0" err="1"/>
              <a:t>tuturor</a:t>
            </a:r>
            <a:r>
              <a:rPr lang="en-US" sz="2000" dirty="0"/>
              <a:t> </a:t>
            </a:r>
            <a:r>
              <a:rPr lang="en-US" sz="2000" dirty="0" err="1"/>
              <a:t>salariatilor</a:t>
            </a:r>
            <a:r>
              <a:rPr lang="en-US" sz="2000" dirty="0"/>
              <a:t> cu </a:t>
            </a:r>
            <a:r>
              <a:rPr lang="en-US" sz="2000" dirty="0" err="1"/>
              <a:t>privire</a:t>
            </a:r>
            <a:r>
              <a:rPr lang="en-US" sz="2000" dirty="0"/>
              <a:t> la </a:t>
            </a:r>
            <a:r>
              <a:rPr lang="en-US" sz="2000" dirty="0" err="1"/>
              <a:t>problemele</a:t>
            </a:r>
            <a:r>
              <a:rPr lang="en-US" sz="2000" dirty="0"/>
              <a:t> </a:t>
            </a:r>
            <a:r>
              <a:rPr lang="en-US" sz="2000" dirty="0" err="1"/>
              <a:t>institutului</a:t>
            </a:r>
            <a:r>
              <a:rPr lang="en-US" sz="2000" dirty="0"/>
              <a:t>; </a:t>
            </a:r>
            <a:endParaRPr lang="en-US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sz="2000" dirty="0" err="1"/>
              <a:t>D</a:t>
            </a:r>
            <a:r>
              <a:rPr lang="en-US" sz="2000" dirty="0" err="1" smtClean="0"/>
              <a:t>eschiderea</a:t>
            </a:r>
            <a:r>
              <a:rPr lang="en-US" sz="2000" dirty="0" smtClean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mentinerea</a:t>
            </a:r>
            <a:r>
              <a:rPr lang="en-US" sz="2000" dirty="0"/>
              <a:t> de </a:t>
            </a:r>
            <a:r>
              <a:rPr lang="en-US" sz="2000" dirty="0" err="1"/>
              <a:t>noi</a:t>
            </a:r>
            <a:r>
              <a:rPr lang="en-US" sz="2000" dirty="0"/>
              <a:t> </a:t>
            </a:r>
            <a:r>
              <a:rPr lang="en-US" sz="2000" dirty="0" err="1"/>
              <a:t>canale</a:t>
            </a:r>
            <a:r>
              <a:rPr lang="en-US" sz="2000" dirty="0"/>
              <a:t> de </a:t>
            </a:r>
            <a:r>
              <a:rPr lang="en-US" sz="2000" dirty="0" err="1"/>
              <a:t>comunicare</a:t>
            </a:r>
            <a:r>
              <a:rPr lang="en-US" sz="2000" dirty="0"/>
              <a:t>; </a:t>
            </a:r>
            <a:endParaRPr lang="en-US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sz="2000" dirty="0" err="1"/>
              <a:t>I</a:t>
            </a:r>
            <a:r>
              <a:rPr lang="en-US" sz="2000" dirty="0" err="1" smtClean="0"/>
              <a:t>mbunatatirea</a:t>
            </a:r>
            <a:r>
              <a:rPr lang="en-US" sz="2000" dirty="0" smtClean="0"/>
              <a:t> </a:t>
            </a:r>
            <a:r>
              <a:rPr lang="en-US" sz="2000" dirty="0" err="1"/>
              <a:t>climatului</a:t>
            </a:r>
            <a:r>
              <a:rPr lang="en-US" sz="2000" dirty="0"/>
              <a:t> de </a:t>
            </a:r>
            <a:r>
              <a:rPr lang="en-US" sz="2000" dirty="0" err="1"/>
              <a:t>comunicare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a </a:t>
            </a:r>
            <a:r>
              <a:rPr lang="en-US" sz="2000" dirty="0" err="1"/>
              <a:t>asigura</a:t>
            </a:r>
            <a:r>
              <a:rPr lang="en-US" sz="2000" dirty="0"/>
              <a:t> </a:t>
            </a:r>
            <a:r>
              <a:rPr lang="en-US" sz="2000" dirty="0" err="1"/>
              <a:t>circulatia</a:t>
            </a:r>
            <a:r>
              <a:rPr lang="en-US" sz="2000" dirty="0"/>
              <a:t> </a:t>
            </a:r>
            <a:r>
              <a:rPr lang="en-US" sz="2000" dirty="0" err="1"/>
              <a:t>nedistorsionata</a:t>
            </a:r>
            <a:r>
              <a:rPr lang="en-US" sz="2000" dirty="0"/>
              <a:t> a </a:t>
            </a:r>
            <a:r>
              <a:rPr lang="en-US" sz="2000" dirty="0" err="1"/>
              <a:t>informatiei</a:t>
            </a:r>
            <a:r>
              <a:rPr lang="en-US" sz="2000" dirty="0"/>
              <a:t>; </a:t>
            </a:r>
            <a:endParaRPr lang="en-US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sz="2000" dirty="0" err="1"/>
              <a:t>T</a:t>
            </a:r>
            <a:r>
              <a:rPr lang="en-US" sz="2000" dirty="0" err="1" smtClean="0"/>
              <a:t>ransparenta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err="1"/>
              <a:t>decizii</a:t>
            </a:r>
            <a:r>
              <a:rPr lang="en-US" sz="2000" dirty="0" smtClean="0"/>
              <a:t>,;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o-RO" sz="2000" dirty="0" smtClean="0"/>
              <a:t>I</a:t>
            </a:r>
            <a:r>
              <a:rPr lang="en-US" sz="2000" dirty="0" err="1" smtClean="0"/>
              <a:t>mplicarea</a:t>
            </a:r>
            <a:r>
              <a:rPr lang="en-US" sz="2000" dirty="0" smtClean="0"/>
              <a:t> </a:t>
            </a:r>
            <a:r>
              <a:rPr lang="en-US" sz="2000" dirty="0" err="1"/>
              <a:t>directa</a:t>
            </a:r>
            <a:r>
              <a:rPr lang="en-US" sz="2000" dirty="0"/>
              <a:t> a </a:t>
            </a:r>
            <a:r>
              <a:rPr lang="en-US" sz="2000" dirty="0" err="1"/>
              <a:t>cercetatorilor</a:t>
            </a:r>
            <a:r>
              <a:rPr lang="en-US" sz="2000" dirty="0"/>
              <a:t> in </a:t>
            </a:r>
            <a:r>
              <a:rPr lang="en-US" sz="2000" dirty="0" err="1"/>
              <a:t>elaborarea</a:t>
            </a:r>
            <a:r>
              <a:rPr lang="en-US" sz="2000" dirty="0"/>
              <a:t> </a:t>
            </a:r>
            <a:r>
              <a:rPr lang="en-US" sz="2000" dirty="0" err="1"/>
              <a:t>strategiei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luarea</a:t>
            </a:r>
            <a:r>
              <a:rPr lang="en-US" sz="2000" dirty="0"/>
              <a:t> </a:t>
            </a:r>
            <a:r>
              <a:rPr lang="en-US" sz="2000" dirty="0" err="1"/>
              <a:t>deciziilor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intermediul</a:t>
            </a:r>
            <a:r>
              <a:rPr lang="en-US" sz="2000" dirty="0"/>
              <a:t> </a:t>
            </a:r>
            <a:r>
              <a:rPr lang="en-US" sz="2000" dirty="0" err="1"/>
              <a:t>sedintelor</a:t>
            </a:r>
            <a:r>
              <a:rPr lang="en-US" sz="2000" dirty="0"/>
              <a:t> </a:t>
            </a:r>
            <a:r>
              <a:rPr lang="en-US" sz="2000" dirty="0" smtClean="0"/>
              <a:t>CS, </a:t>
            </a:r>
            <a:r>
              <a:rPr lang="en-US" sz="2000" dirty="0" err="1" smtClean="0"/>
              <a:t>intalniri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lucru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</a:t>
            </a:r>
            <a:r>
              <a:rPr lang="en-US" sz="2000" dirty="0" err="1"/>
              <a:t>departamentelor</a:t>
            </a:r>
            <a:r>
              <a:rPr lang="en-US" sz="2000" dirty="0"/>
              <a:t>  de </a:t>
            </a:r>
            <a:r>
              <a:rPr lang="en-US" sz="2000" dirty="0" err="1"/>
              <a:t>cercetare</a:t>
            </a:r>
            <a:r>
              <a:rPr lang="en-US" sz="2000" dirty="0"/>
              <a:t>, </a:t>
            </a:r>
            <a:r>
              <a:rPr lang="en-US" sz="2000" dirty="0" err="1"/>
              <a:t>intalniri</a:t>
            </a:r>
            <a:r>
              <a:rPr lang="en-US" sz="2000" dirty="0"/>
              <a:t> de </a:t>
            </a:r>
            <a:r>
              <a:rPr lang="en-US" sz="2000" dirty="0" err="1"/>
              <a:t>lucru</a:t>
            </a:r>
            <a:r>
              <a:rPr lang="en-US" sz="2000" dirty="0"/>
              <a:t> la </a:t>
            </a:r>
            <a:r>
              <a:rPr lang="en-US" sz="2000" dirty="0" err="1"/>
              <a:t>nivelul</a:t>
            </a:r>
            <a:r>
              <a:rPr lang="en-US" sz="2000" dirty="0"/>
              <a:t> </a:t>
            </a:r>
            <a:r>
              <a:rPr lang="en-US" sz="2000" dirty="0" err="1"/>
              <a:t>colectivelor</a:t>
            </a:r>
            <a:r>
              <a:rPr lang="en-US" sz="2000" dirty="0"/>
              <a:t> </a:t>
            </a:r>
            <a:r>
              <a:rPr lang="en-US" sz="2000" dirty="0" err="1"/>
              <a:t>proiectelor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685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43000" y="282054"/>
            <a:ext cx="7498080" cy="1089546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Considerente </a:t>
            </a:r>
            <a:r>
              <a:rPr lang="ro-RO" sz="2400" b="1" dirty="0"/>
              <a:t>privind obiectivele strategice </a:t>
            </a:r>
            <a:r>
              <a:rPr lang="ro-RO" sz="2400" b="1" dirty="0" smtClean="0"/>
              <a:t>in viitoarea strategie de RU</a:t>
            </a:r>
            <a:endParaRPr lang="ro-RO" sz="24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152098" y="1282890"/>
            <a:ext cx="7763301" cy="4800600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o-RO" sz="8000" dirty="0"/>
              <a:t>Stabilirea obiectivelor </a:t>
            </a:r>
            <a:r>
              <a:rPr lang="ro-RO" sz="8000" dirty="0" smtClean="0"/>
              <a:t>se va face după </a:t>
            </a:r>
            <a:r>
              <a:rPr lang="ro-RO" sz="8000" dirty="0"/>
              <a:t>modelul SMART</a:t>
            </a:r>
            <a:r>
              <a:rPr lang="ro-RO" sz="8000" dirty="0" smtClean="0"/>
              <a:t>.</a:t>
            </a:r>
          </a:p>
          <a:p>
            <a:pPr marL="82296" indent="0">
              <a:buNone/>
            </a:pPr>
            <a:endParaRPr lang="ro-RO" sz="8000" dirty="0"/>
          </a:p>
          <a:p>
            <a:pPr marL="82296" indent="0">
              <a:spcAft>
                <a:spcPts val="600"/>
              </a:spcAft>
              <a:buNone/>
            </a:pPr>
            <a:r>
              <a:rPr lang="ro-RO" sz="8000" b="1" dirty="0">
                <a:solidFill>
                  <a:srgbClr val="FF0000"/>
                </a:solidFill>
              </a:rPr>
              <a:t>S</a:t>
            </a:r>
            <a:r>
              <a:rPr lang="ro-RO" sz="8000" b="1" dirty="0"/>
              <a:t>pecific</a:t>
            </a:r>
            <a:r>
              <a:rPr lang="ro-RO" sz="8000" dirty="0"/>
              <a:t> – obiectivul reprezintă ceea ce se dorește a fi obținut și care răspunde la una din  întrebările: „care, ce, cine, unde, când sau de ce”.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ro-RO" sz="8000" b="1" dirty="0">
                <a:solidFill>
                  <a:srgbClr val="FF0000"/>
                </a:solidFill>
              </a:rPr>
              <a:t>M</a:t>
            </a:r>
            <a:r>
              <a:rPr lang="ro-RO" sz="8000" b="1" dirty="0"/>
              <a:t>ăsurabil</a:t>
            </a:r>
            <a:r>
              <a:rPr lang="ro-RO" sz="8000" dirty="0"/>
              <a:t> - </a:t>
            </a:r>
            <a:r>
              <a:rPr lang="ro-RO" sz="8000" dirty="0" smtClean="0"/>
              <a:t>obiectivul </a:t>
            </a:r>
            <a:r>
              <a:rPr lang="ro-RO" sz="8000" dirty="0"/>
              <a:t>trebuie să poată fi măsurat pentru a putea urmări progresul în timp real </a:t>
            </a:r>
            <a:r>
              <a:rPr lang="ro-RO" sz="8000" dirty="0" err="1"/>
              <a:t>şi</a:t>
            </a:r>
            <a:r>
              <a:rPr lang="ro-RO" sz="8000" dirty="0"/>
              <a:t> trebuie să răspundă la una din întrebările „cât sau câte”.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ro-RO" sz="8000" b="1" dirty="0">
                <a:solidFill>
                  <a:srgbClr val="FF0000"/>
                </a:solidFill>
              </a:rPr>
              <a:t>A</a:t>
            </a:r>
            <a:r>
              <a:rPr lang="ro-RO" sz="8000" b="1" dirty="0"/>
              <a:t>decvat</a:t>
            </a:r>
            <a:r>
              <a:rPr lang="ro-RO" sz="8000" dirty="0"/>
              <a:t> - Obiectivul trebuie să descrie ce anume trebuie atins, ce rezultat se </a:t>
            </a:r>
            <a:r>
              <a:rPr lang="ro-RO" sz="8000" dirty="0" err="1"/>
              <a:t>aşteaptă</a:t>
            </a:r>
            <a:r>
              <a:rPr lang="ro-RO" sz="8000" dirty="0"/>
              <a:t>.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ro-RO" sz="8000" b="1" dirty="0">
                <a:solidFill>
                  <a:srgbClr val="FF0000"/>
                </a:solidFill>
              </a:rPr>
              <a:t>R</a:t>
            </a:r>
            <a:r>
              <a:rPr lang="ro-RO" sz="8000" b="1" dirty="0"/>
              <a:t>ealist</a:t>
            </a:r>
            <a:r>
              <a:rPr lang="ro-RO" sz="8000" dirty="0"/>
              <a:t> - Obiectivul ar trebui să fie o provocare, dar realist </a:t>
            </a:r>
            <a:r>
              <a:rPr lang="ro-RO" sz="8000" dirty="0" err="1"/>
              <a:t>şi</a:t>
            </a:r>
            <a:r>
              <a:rPr lang="ro-RO" sz="8000" dirty="0"/>
              <a:t>, de asemenea relevant pentru </a:t>
            </a:r>
            <a:r>
              <a:rPr lang="ro-RO" sz="8000" dirty="0" err="1"/>
              <a:t>organizaţie</a:t>
            </a:r>
            <a:r>
              <a:rPr lang="ro-RO" sz="8000" dirty="0"/>
              <a:t>. Obiectivele pot apărea optimiste </a:t>
            </a:r>
            <a:r>
              <a:rPr lang="ro-RO" sz="8000" dirty="0" err="1"/>
              <a:t>iniţial</a:t>
            </a:r>
            <a:r>
              <a:rPr lang="ro-RO" sz="8000" dirty="0"/>
              <a:t>, dar pe măsură ce sunt dezvoltate strategii pentru a le atinge acestea devin realiste.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ro-RO" sz="8000" b="1" dirty="0">
                <a:solidFill>
                  <a:srgbClr val="FF0000"/>
                </a:solidFill>
              </a:rPr>
              <a:t>T</a:t>
            </a:r>
            <a:r>
              <a:rPr lang="ro-RO" sz="8000" b="1" dirty="0"/>
              <a:t>angibil</a:t>
            </a:r>
            <a:r>
              <a:rPr lang="ro-RO" sz="8000" dirty="0"/>
              <a:t> - Obiectivul trebuie să includă o limită de timp, până când trebuie atins rezultatul propus.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00566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8080" cy="1143000"/>
          </a:xfrm>
        </p:spPr>
        <p:txBody>
          <a:bodyPr>
            <a:normAutofit/>
          </a:bodyPr>
          <a:lstStyle/>
          <a:p>
            <a:r>
              <a:rPr lang="it-IT" sz="2000" b="1" dirty="0"/>
              <a:t>Considerente privind perfecționare a strategiei </a:t>
            </a:r>
            <a:r>
              <a:rPr lang="ro-RO" sz="2000" b="1" dirty="0" smtClean="0"/>
              <a:t>de RU</a:t>
            </a:r>
            <a:endParaRPr lang="ro-RO" sz="20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143000" y="1198728"/>
            <a:ext cx="7772400" cy="48006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ro-RO" b="1" i="1" dirty="0" smtClean="0"/>
              <a:t>Obiective </a:t>
            </a:r>
            <a:r>
              <a:rPr lang="ro-RO" b="1" i="1" dirty="0"/>
              <a:t>privind  personalul </a:t>
            </a:r>
            <a:r>
              <a:rPr lang="ro-RO" dirty="0"/>
              <a:t>vizează asigurarea cu cel mai potrivit personal, la timpul </a:t>
            </a:r>
            <a:r>
              <a:rPr lang="ro-RO" dirty="0" smtClean="0"/>
              <a:t> </a:t>
            </a:r>
            <a:r>
              <a:rPr lang="ro-RO" dirty="0"/>
              <a:t>potrivit și la locul potrivit, presupune identificarea posturilor necesare a fi ocupate  și implementarea procesului de recrutare-selecție, astfel încât să se asigure o corespondență între cerințele postului și competențele candidatului.</a:t>
            </a:r>
          </a:p>
          <a:p>
            <a:pPr>
              <a:spcAft>
                <a:spcPts val="600"/>
              </a:spcAft>
            </a:pPr>
            <a:r>
              <a:rPr lang="ro-RO" b="1" i="1" dirty="0" smtClean="0"/>
              <a:t>Obiective </a:t>
            </a:r>
            <a:r>
              <a:rPr lang="ro-RO" b="1" i="1" dirty="0"/>
              <a:t>privind performanțele resurselor umane </a:t>
            </a:r>
            <a:r>
              <a:rPr lang="ro-RO" dirty="0"/>
              <a:t>fac referire la sistemele motivaționale  pe care le concepe managementul organizației pentru a-și motiva angajații. Obiectivele privind performanța trebuie introduse printr-un sistem de indicatori. De asemenea, ele trebuie să se refere și la instruirea și dezvoltarea </a:t>
            </a:r>
            <a:r>
              <a:rPr lang="ro-RO" dirty="0" smtClean="0"/>
              <a:t>profesională </a:t>
            </a:r>
            <a:r>
              <a:rPr lang="ro-RO" dirty="0"/>
              <a:t>pentru a anula diferențele ce pot apare între performanțele curente și cele așteptate.</a:t>
            </a:r>
          </a:p>
          <a:p>
            <a:pPr>
              <a:spcAft>
                <a:spcPts val="600"/>
              </a:spcAft>
            </a:pPr>
            <a:r>
              <a:rPr lang="ro-RO" b="1" i="1" dirty="0" smtClean="0"/>
              <a:t>Obiective </a:t>
            </a:r>
            <a:r>
              <a:rPr lang="ro-RO" b="1" i="1" dirty="0"/>
              <a:t>referitoare la schimbare </a:t>
            </a:r>
            <a:r>
              <a:rPr lang="ro-RO" dirty="0"/>
              <a:t>sunt cerute dacă organizația trebuie să devină inovativă și agilă, adaptată mediului. </a:t>
            </a:r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1934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o-RO" b="1" i="1" dirty="0"/>
          </a:p>
          <a:p>
            <a:pPr marL="82296" indent="0">
              <a:buNone/>
            </a:pPr>
            <a:endParaRPr lang="ro-RO" b="1" i="1" dirty="0" smtClean="0"/>
          </a:p>
          <a:p>
            <a:pPr marL="82296" indent="0">
              <a:buNone/>
            </a:pPr>
            <a:endParaRPr lang="ro-RO" b="1" i="1" dirty="0"/>
          </a:p>
          <a:p>
            <a:pPr marL="82296" indent="0">
              <a:buNone/>
            </a:pPr>
            <a:endParaRPr lang="ro-RO" b="1" i="1" dirty="0" smtClean="0"/>
          </a:p>
          <a:p>
            <a:pPr marL="82296" indent="0">
              <a:buNone/>
            </a:pPr>
            <a:endParaRPr lang="ro-RO" b="1" i="1" dirty="0"/>
          </a:p>
          <a:p>
            <a:pPr marL="82296" indent="0">
              <a:buNone/>
            </a:pPr>
            <a:r>
              <a:rPr lang="ro-RO" sz="1600" b="1" i="1" dirty="0" smtClean="0"/>
              <a:t>Claudia Niculescu</a:t>
            </a:r>
          </a:p>
          <a:p>
            <a:pPr marL="82296" indent="0">
              <a:buNone/>
            </a:pPr>
            <a:r>
              <a:rPr lang="ro-RO" sz="1600" b="1" i="1" dirty="0"/>
              <a:t>e</a:t>
            </a:r>
            <a:r>
              <a:rPr lang="ro-RO" sz="1600" b="1" i="1" dirty="0" smtClean="0"/>
              <a:t>-mail: claudia.niculescu@certex.ro</a:t>
            </a:r>
            <a:endParaRPr lang="ro-RO" sz="1600" b="1" i="1" dirty="0"/>
          </a:p>
        </p:txBody>
      </p:sp>
      <p:sp>
        <p:nvSpPr>
          <p:cNvPr id="4" name="Dreptunghi 3"/>
          <p:cNvSpPr/>
          <p:nvPr/>
        </p:nvSpPr>
        <p:spPr>
          <a:xfrm>
            <a:off x="2129120" y="2967335"/>
            <a:ext cx="48857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o-RO" sz="2800" b="1" i="1" cap="none" spc="0" dirty="0" smtClean="0">
                <a:ln/>
                <a:solidFill>
                  <a:schemeClr val="accent3"/>
                </a:solidFill>
                <a:effectLst/>
              </a:rPr>
              <a:t>Va </a:t>
            </a:r>
            <a:r>
              <a:rPr lang="ro-RO" sz="2800" b="1" i="1" cap="none" spc="0" dirty="0" err="1" smtClean="0">
                <a:ln/>
                <a:solidFill>
                  <a:schemeClr val="accent3"/>
                </a:solidFill>
                <a:effectLst/>
              </a:rPr>
              <a:t>multumec</a:t>
            </a:r>
            <a:r>
              <a:rPr lang="ro-RO" sz="2800" b="1" i="1" cap="none" spc="0" dirty="0" smtClean="0">
                <a:ln/>
                <a:solidFill>
                  <a:schemeClr val="accent3"/>
                </a:solidFill>
                <a:effectLst/>
              </a:rPr>
              <a:t> pentru </a:t>
            </a:r>
            <a:r>
              <a:rPr lang="ro-RO" sz="2800" b="1" i="1" cap="none" spc="0" dirty="0" err="1" smtClean="0">
                <a:ln/>
                <a:solidFill>
                  <a:schemeClr val="accent3"/>
                </a:solidFill>
                <a:effectLst/>
              </a:rPr>
              <a:t>atentie</a:t>
            </a:r>
            <a:endParaRPr lang="ro-RO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121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66688" cy="13255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532476"/>
                </a:solidFill>
              </a:rPr>
              <a:t>INSTITUTUL NATIONAL DE CERCETARE - DEZVOLTARE </a:t>
            </a:r>
            <a:br>
              <a:rPr lang="en-US" sz="2400" b="1" dirty="0">
                <a:solidFill>
                  <a:srgbClr val="532476"/>
                </a:solidFill>
              </a:rPr>
            </a:br>
            <a:r>
              <a:rPr lang="en-US" sz="2400" b="1" dirty="0">
                <a:solidFill>
                  <a:srgbClr val="532476"/>
                </a:solidFill>
              </a:rPr>
              <a:t>PENTRU TEXTILE SI PIELARIE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498080" cy="1905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it-IT" sz="2800" b="1" dirty="0">
                <a:solidFill>
                  <a:srgbClr val="336699"/>
                </a:solidFill>
              </a:rPr>
              <a:t>INCDTP - obiective strategice pentu dezvoltarea resursei umane</a:t>
            </a:r>
          </a:p>
          <a:p>
            <a:endParaRPr lang="it-IT" dirty="0">
              <a:solidFill>
                <a:srgbClr val="336699"/>
              </a:solidFill>
            </a:endParaRPr>
          </a:p>
          <a:p>
            <a:pPr marL="82296" indent="0">
              <a:buNone/>
            </a:pPr>
            <a:r>
              <a:rPr lang="en-US" sz="1600" b="1" i="1" dirty="0" smtClean="0"/>
              <a:t>Claudia </a:t>
            </a:r>
            <a:r>
              <a:rPr lang="en-US" sz="1600" b="1" i="1" dirty="0" err="1" smtClean="0"/>
              <a:t>Niculescu</a:t>
            </a:r>
            <a:endParaRPr lang="en-US" sz="1600" b="1" i="1" dirty="0"/>
          </a:p>
        </p:txBody>
      </p:sp>
      <p:pic>
        <p:nvPicPr>
          <p:cNvPr id="6" name="Picture 13" descr="Logo INCDTP corel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1181021" cy="9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27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26680" cy="9144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0000"/>
                </a:solidFill>
                <a:effectLst/>
              </a:rPr>
              <a:t>Resursa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</a:rPr>
              <a:t>umana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: </a:t>
            </a:r>
            <a:r>
              <a:rPr lang="it-IT" sz="2400" b="1" dirty="0" smtClean="0">
                <a:solidFill>
                  <a:srgbClr val="000000"/>
                </a:solidFill>
                <a:effectLst/>
              </a:rPr>
              <a:t>cea </a:t>
            </a:r>
            <a:r>
              <a:rPr lang="it-IT" sz="2400" b="1" dirty="0">
                <a:solidFill>
                  <a:srgbClr val="000000"/>
                </a:solidFill>
                <a:effectLst/>
              </a:rPr>
              <a:t>mai preţioasă şi cea mai </a:t>
            </a:r>
            <a:r>
              <a:rPr lang="it-IT" sz="2400" b="1" dirty="0" smtClean="0">
                <a:solidFill>
                  <a:srgbClr val="000000"/>
                </a:solidFill>
                <a:effectLst/>
              </a:rPr>
              <a:t>eficientă resursa a unei organizatii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vi-VN" sz="2000" b="1" i="1" dirty="0"/>
              <a:t>Resursa </a:t>
            </a:r>
            <a:r>
              <a:rPr lang="vi-VN" sz="2000" b="1" i="1" dirty="0" smtClean="0"/>
              <a:t>umană </a:t>
            </a:r>
            <a:r>
              <a:rPr lang="vi-VN" sz="2000" dirty="0"/>
              <a:t>se referă la faptul că </a:t>
            </a:r>
            <a:r>
              <a:rPr lang="vi-VN" sz="2000" dirty="0" smtClean="0"/>
              <a:t>orice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vi-VN" sz="2000" dirty="0" smtClean="0"/>
              <a:t>individ</a:t>
            </a:r>
            <a:r>
              <a:rPr lang="vi-VN" sz="2000" dirty="0"/>
              <a:t>, dacă i se creează condiţiile </a:t>
            </a:r>
            <a:r>
              <a:rPr lang="en-US" sz="2000" dirty="0" err="1" smtClean="0">
                <a:latin typeface="Gill Sans MT" panose="020B0502020104020203" pitchFamily="34" charset="0"/>
              </a:rPr>
              <a:t>si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 err="1" smtClean="0">
                <a:latin typeface="Gill Sans MT" panose="020B0502020104020203" pitchFamily="34" charset="0"/>
              </a:rPr>
              <a:t>oportunitatile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vi-VN" sz="2000" dirty="0" smtClean="0"/>
              <a:t>necesare</a:t>
            </a:r>
            <a:r>
              <a:rPr lang="vi-VN" sz="2000" dirty="0"/>
              <a:t>, poate </a:t>
            </a:r>
            <a:r>
              <a:rPr lang="vi-VN" sz="2000" dirty="0" smtClean="0"/>
              <a:t>creşte</a:t>
            </a:r>
            <a:r>
              <a:rPr lang="en-US" sz="2000" dirty="0" smtClean="0">
                <a:latin typeface="Gill Sans MT" panose="020B0502020104020203" pitchFamily="34" charset="0"/>
              </a:rPr>
              <a:t>, </a:t>
            </a:r>
            <a:r>
              <a:rPr lang="vi-VN" sz="2000" dirty="0" smtClean="0"/>
              <a:t>se </a:t>
            </a:r>
            <a:r>
              <a:rPr lang="vi-VN" sz="2000" dirty="0"/>
              <a:t>poate </a:t>
            </a:r>
            <a:r>
              <a:rPr lang="vi-VN" sz="2000" dirty="0" smtClean="0"/>
              <a:t>dezvolta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 err="1" smtClean="0">
                <a:latin typeface="Gill Sans MT" panose="020B0502020104020203" pitchFamily="34" charset="0"/>
              </a:rPr>
              <a:t>fiind</a:t>
            </a:r>
            <a:r>
              <a:rPr lang="en-US" sz="2000" dirty="0" smtClean="0">
                <a:latin typeface="Gill Sans MT" panose="020B0502020104020203" pitchFamily="34" charset="0"/>
              </a:rPr>
              <a:t> o </a:t>
            </a:r>
            <a:r>
              <a:rPr lang="pt-BR" sz="2000" dirty="0" smtClean="0">
                <a:latin typeface="Gill Sans MT" panose="020B0502020104020203" pitchFamily="34" charset="0"/>
              </a:rPr>
              <a:t>sursă </a:t>
            </a:r>
            <a:r>
              <a:rPr lang="pt-BR" sz="2000" dirty="0">
                <a:latin typeface="Gill Sans MT" panose="020B0502020104020203" pitchFamily="34" charset="0"/>
              </a:rPr>
              <a:t>de câştig pentru </a:t>
            </a:r>
            <a:r>
              <a:rPr lang="pt-BR" sz="2000" dirty="0" smtClean="0">
                <a:latin typeface="Gill Sans MT" panose="020B0502020104020203" pitchFamily="34" charset="0"/>
              </a:rPr>
              <a:t>organizaţie</a:t>
            </a:r>
            <a:r>
              <a:rPr lang="vi-VN" sz="2000" dirty="0" smtClean="0"/>
              <a:t>; </a:t>
            </a:r>
            <a:endParaRPr lang="en-US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000" dirty="0" smtClean="0">
              <a:latin typeface="Gill Sans MT" panose="020B0502020104020203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en-US" sz="2000" dirty="0" smtClean="0">
                <a:latin typeface="Gill Sans MT" panose="020B0502020104020203" pitchFamily="34" charset="0"/>
              </a:rPr>
              <a:t>A</a:t>
            </a:r>
            <a:r>
              <a:rPr lang="vi-VN" sz="2000" dirty="0" smtClean="0"/>
              <a:t>ngajaţii </a:t>
            </a:r>
            <a:r>
              <a:rPr lang="vi-VN" sz="2000" dirty="0"/>
              <a:t>nu sunt o investiţie </a:t>
            </a:r>
            <a:r>
              <a:rPr lang="en-US" sz="2000" dirty="0" err="1" smtClean="0"/>
              <a:t>precum</a:t>
            </a:r>
            <a:r>
              <a:rPr lang="vi-VN" sz="2000" dirty="0" smtClean="0"/>
              <a:t> </a:t>
            </a:r>
            <a:r>
              <a:rPr lang="vi-VN" sz="2000" dirty="0"/>
              <a:t>capitalului fix sau </a:t>
            </a:r>
            <a:r>
              <a:rPr lang="vi-VN" sz="2000" dirty="0" smtClean="0"/>
              <a:t>mobil</a:t>
            </a:r>
            <a:r>
              <a:rPr lang="ro-RO" sz="2000" dirty="0" smtClean="0">
                <a:latin typeface="Gill Sans MT" panose="020B0502020104020203" pitchFamily="34" charset="0"/>
              </a:rPr>
              <a:t>,</a:t>
            </a:r>
            <a:r>
              <a:rPr lang="en-US" sz="2000" dirty="0" smtClean="0">
                <a:latin typeface="Gill Sans MT" panose="020B0502020104020203" pitchFamily="34" charset="0"/>
              </a:rPr>
              <a:t> ci </a:t>
            </a:r>
            <a:r>
              <a:rPr lang="ro-RO" sz="2000" dirty="0" smtClean="0">
                <a:latin typeface="Gill Sans MT" panose="020B0502020104020203" pitchFamily="34" charset="0"/>
              </a:rPr>
              <a:t>o resursa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latin typeface="Gill Sans MT" panose="020B0502020104020203" pitchFamily="34" charset="0"/>
              </a:rPr>
              <a:t>strategică</a:t>
            </a:r>
            <a:r>
              <a:rPr lang="en-US" sz="2000" dirty="0">
                <a:latin typeface="Gill Sans MT" panose="020B0502020104020203" pitchFamily="34" charset="0"/>
              </a:rPr>
              <a:t>, cu </a:t>
            </a:r>
            <a:r>
              <a:rPr lang="en-US" sz="2000" dirty="0" err="1">
                <a:latin typeface="Gill Sans MT" panose="020B0502020104020203" pitchFamily="34" charset="0"/>
              </a:rPr>
              <a:t>rol</a:t>
            </a:r>
            <a:r>
              <a:rPr lang="en-US" sz="2000" dirty="0">
                <a:latin typeface="Gill Sans MT" panose="020B0502020104020203" pitchFamily="34" charset="0"/>
              </a:rPr>
              <a:t> major </a:t>
            </a:r>
            <a:r>
              <a:rPr lang="en-US" sz="2000" dirty="0" err="1">
                <a:latin typeface="Gill Sans MT" panose="020B0502020104020203" pitchFamily="34" charset="0"/>
              </a:rPr>
              <a:t>în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latin typeface="Gill Sans MT" panose="020B0502020104020203" pitchFamily="34" charset="0"/>
              </a:rPr>
              <a:t>dezvoltarea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latin typeface="Gill Sans MT" panose="020B0502020104020203" pitchFamily="34" charset="0"/>
              </a:rPr>
              <a:t>organizațională</a:t>
            </a:r>
            <a:r>
              <a:rPr lang="en-US" sz="2000" dirty="0">
                <a:latin typeface="Gill Sans MT" panose="020B0502020104020203" pitchFamily="34" charset="0"/>
              </a:rPr>
              <a:t>, </a:t>
            </a:r>
            <a:r>
              <a:rPr lang="en-US" sz="2000" dirty="0" err="1">
                <a:latin typeface="Gill Sans MT" panose="020B0502020104020203" pitchFamily="34" charset="0"/>
              </a:rPr>
              <a:t>în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latin typeface="Gill Sans MT" panose="020B0502020104020203" pitchFamily="34" charset="0"/>
              </a:rPr>
              <a:t>competitivitatea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err="1">
                <a:latin typeface="Gill Sans MT" panose="020B0502020104020203" pitchFamily="34" charset="0"/>
              </a:rPr>
              <a:t>ei</a:t>
            </a:r>
            <a:r>
              <a:rPr lang="en-US" sz="2000" dirty="0">
                <a:latin typeface="Gill Sans MT" panose="020B0502020104020203" pitchFamily="34" charset="0"/>
              </a:rPr>
              <a:t>.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pPr marL="0" algn="just">
              <a:spcBef>
                <a:spcPts val="0"/>
              </a:spcBef>
            </a:pPr>
            <a:endParaRPr lang="en-US" sz="2000" dirty="0">
              <a:latin typeface="Gill Sans MT" panose="020B0502020104020203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vi-VN" sz="2000" dirty="0">
                <a:latin typeface="Gill Sans MT" panose="020B0502020104020203" pitchFamily="34" charset="0"/>
              </a:rPr>
              <a:t>Eficacitatea şi eficienţa utilizării resurselor materiale, financiare şi informaţionale, depind într-o măsură hotărâtoare de </a:t>
            </a:r>
            <a:r>
              <a:rPr lang="vi-VN" sz="2000" b="1" dirty="0">
                <a:latin typeface="Gill Sans MT" panose="020B0502020104020203" pitchFamily="34" charset="0"/>
              </a:rPr>
              <a:t>resursele umane</a:t>
            </a:r>
            <a:r>
              <a:rPr lang="vi-VN" sz="2000" dirty="0">
                <a:latin typeface="Gill Sans MT" panose="020B0502020104020203" pitchFamily="34" charset="0"/>
              </a:rPr>
              <a:t>.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000" dirty="0">
              <a:latin typeface="Gill Sans MT" panose="020B0502020104020203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en-US" sz="2000" dirty="0" smtClean="0">
                <a:latin typeface="Gill Sans MT" panose="020B0502020104020203" pitchFamily="34" charset="0"/>
              </a:rPr>
              <a:t>C</a:t>
            </a:r>
            <a:r>
              <a:rPr lang="vi-VN" sz="2000" dirty="0" smtClean="0">
                <a:latin typeface="Gill Sans MT" panose="020B0502020104020203" pitchFamily="34" charset="0"/>
              </a:rPr>
              <a:t>aracteristici general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vi-VN" sz="2000" dirty="0" smtClean="0">
                <a:latin typeface="Gill Sans MT" panose="020B0502020104020203" pitchFamily="34" charset="0"/>
              </a:rPr>
              <a:t>relevante </a:t>
            </a:r>
            <a:r>
              <a:rPr lang="vi-VN" sz="2000" dirty="0">
                <a:latin typeface="Gill Sans MT" panose="020B0502020104020203" pitchFamily="34" charset="0"/>
              </a:rPr>
              <a:t>pentru resursa umană existentă </a:t>
            </a:r>
            <a:r>
              <a:rPr lang="en-US" sz="2000" dirty="0" err="1" smtClean="0">
                <a:latin typeface="Gill Sans MT" panose="020B0502020104020203" pitchFamily="34" charset="0"/>
              </a:rPr>
              <a:t>intr</a:t>
            </a:r>
            <a:r>
              <a:rPr lang="en-US" sz="2000" dirty="0" smtClean="0">
                <a:latin typeface="Gill Sans MT" panose="020B0502020104020203" pitchFamily="34" charset="0"/>
              </a:rPr>
              <a:t>-o </a:t>
            </a:r>
            <a:r>
              <a:rPr lang="en-US" sz="2000" dirty="0" err="1" smtClean="0">
                <a:latin typeface="Gill Sans MT" panose="020B0502020104020203" pitchFamily="34" charset="0"/>
              </a:rPr>
              <a:t>organizatie</a:t>
            </a:r>
            <a:r>
              <a:rPr lang="en-US" sz="2000" dirty="0" smtClean="0">
                <a:latin typeface="Gill Sans MT" panose="020B0502020104020203" pitchFamily="34" charset="0"/>
              </a:rPr>
              <a:t>:  </a:t>
            </a:r>
            <a:r>
              <a:rPr lang="en-US" sz="2000" b="1" i="1" dirty="0" smtClean="0">
                <a:latin typeface="Gill Sans MT" panose="020B0502020104020203" pitchFamily="34" charset="0"/>
              </a:rPr>
              <a:t>C</a:t>
            </a:r>
            <a:r>
              <a:rPr lang="vi-VN" sz="2000" b="1" i="1" dirty="0" smtClean="0"/>
              <a:t>ompetenţa </a:t>
            </a:r>
            <a:r>
              <a:rPr lang="vi-VN" sz="2000" b="1" i="1" dirty="0"/>
              <a:t>şi </a:t>
            </a:r>
            <a:r>
              <a:rPr lang="vi-VN" sz="2000" b="1" i="1" dirty="0" smtClean="0"/>
              <a:t>performanţa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2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INCDTP: </a:t>
            </a:r>
            <a:r>
              <a:rPr lang="en-US" sz="2400" b="1" dirty="0" err="1" smtClean="0"/>
              <a:t>Resursa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umana</a:t>
            </a:r>
            <a:endParaRPr lang="en-US" sz="24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808150"/>
              </p:ext>
            </p:extLst>
          </p:nvPr>
        </p:nvGraphicFramePr>
        <p:xfrm>
          <a:off x="2057400" y="1600200"/>
          <a:ext cx="5791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580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143000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INCDTP: Resursa umana </a:t>
            </a:r>
            <a:endParaRPr lang="ro-RO" sz="2400" b="1" dirty="0"/>
          </a:p>
        </p:txBody>
      </p: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445509"/>
              </p:ext>
            </p:extLst>
          </p:nvPr>
        </p:nvGraphicFramePr>
        <p:xfrm>
          <a:off x="2339340" y="1905000"/>
          <a:ext cx="604266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16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77200" cy="1143000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Obiective </a:t>
            </a:r>
            <a:r>
              <a:rPr lang="it-IT" sz="2400" b="1" dirty="0"/>
              <a:t>strategice pentu dezvoltarea resursei 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i="1" dirty="0" err="1" smtClean="0">
                <a:solidFill>
                  <a:srgbClr val="447AB6"/>
                </a:solidFill>
              </a:rPr>
              <a:t>Obiectiv</a:t>
            </a:r>
            <a:r>
              <a:rPr lang="en-US" sz="2000" b="1" i="1" dirty="0" smtClean="0">
                <a:solidFill>
                  <a:srgbClr val="447AB6"/>
                </a:solidFill>
              </a:rPr>
              <a:t> </a:t>
            </a:r>
            <a:r>
              <a:rPr lang="en-US" sz="2000" b="1" i="1" dirty="0" err="1" smtClean="0">
                <a:solidFill>
                  <a:srgbClr val="447AB6"/>
                </a:solidFill>
              </a:rPr>
              <a:t>startegic</a:t>
            </a:r>
            <a:r>
              <a:rPr lang="en-US" sz="2000" b="1" i="1" dirty="0" smtClean="0">
                <a:solidFill>
                  <a:srgbClr val="447AB6"/>
                </a:solidFill>
              </a:rPr>
              <a:t> </a:t>
            </a:r>
            <a:r>
              <a:rPr lang="en-US" sz="2000" b="1" i="1" dirty="0" err="1" smtClean="0">
                <a:solidFill>
                  <a:srgbClr val="447AB6"/>
                </a:solidFill>
              </a:rPr>
              <a:t>prioritar</a:t>
            </a:r>
            <a:r>
              <a:rPr lang="en-US" sz="2000" b="1" i="1" dirty="0" smtClean="0"/>
              <a:t>: </a:t>
            </a:r>
            <a:r>
              <a:rPr lang="it-IT" sz="2000" b="1" dirty="0" smtClean="0"/>
              <a:t>dezvoltarea </a:t>
            </a:r>
            <a:r>
              <a:rPr lang="it-IT" sz="2000" b="1" dirty="0"/>
              <a:t>resursei umane si asigurarea </a:t>
            </a:r>
            <a:r>
              <a:rPr lang="it-IT" sz="2000" b="1" dirty="0" smtClean="0"/>
              <a:t>masei </a:t>
            </a:r>
            <a:r>
              <a:rPr lang="it-IT" sz="2000" b="1" dirty="0"/>
              <a:t>critice de </a:t>
            </a:r>
            <a:r>
              <a:rPr lang="it-IT" sz="2000" b="1" dirty="0" smtClean="0"/>
              <a:t>specialisti</a:t>
            </a:r>
          </a:p>
          <a:p>
            <a:pPr marL="82296" indent="0">
              <a:buNone/>
            </a:pPr>
            <a:endParaRPr lang="it-IT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it-IT" sz="2000" b="1" dirty="0" smtClean="0">
                <a:solidFill>
                  <a:srgbClr val="447AB6"/>
                </a:solidFill>
              </a:rPr>
              <a:t>Obiectiv 1</a:t>
            </a:r>
            <a:r>
              <a:rPr lang="it-IT" sz="2000" dirty="0" smtClean="0">
                <a:solidFill>
                  <a:srgbClr val="447AB6"/>
                </a:solidFill>
              </a:rPr>
              <a:t>:</a:t>
            </a:r>
            <a:r>
              <a:rPr lang="it-IT" sz="2000" dirty="0" smtClean="0"/>
              <a:t>  </a:t>
            </a:r>
            <a:r>
              <a:rPr lang="it-IT" sz="2000" b="1" dirty="0" smtClean="0"/>
              <a:t>Investitii </a:t>
            </a:r>
            <a:r>
              <a:rPr lang="it-IT" sz="2000" b="1" dirty="0"/>
              <a:t>in resursa umana de </a:t>
            </a:r>
            <a:r>
              <a:rPr lang="it-IT" sz="2000" b="1" dirty="0" smtClean="0"/>
              <a:t>CDI</a:t>
            </a:r>
          </a:p>
          <a:p>
            <a:pPr marL="82296" indent="0">
              <a:buNone/>
            </a:pPr>
            <a:endParaRPr lang="it-IT" sz="2000" b="1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 smtClean="0"/>
              <a:t>Cresterea RU de CDI </a:t>
            </a:r>
            <a:r>
              <a:rPr lang="it-IT" sz="2000" dirty="0"/>
              <a:t>si obtinerea unui raport </a:t>
            </a:r>
            <a:r>
              <a:rPr lang="it-IT" sz="2000" dirty="0" smtClean="0"/>
              <a:t>RU-CDI/RU non CDI: 1,57 in 2020;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 smtClean="0"/>
              <a:t>Cresterea </a:t>
            </a:r>
            <a:r>
              <a:rPr lang="it-IT" sz="2000" dirty="0"/>
              <a:t>numarului de cercetatori </a:t>
            </a:r>
            <a:r>
              <a:rPr lang="it-IT" sz="2000" dirty="0" smtClean="0"/>
              <a:t>atestati: 63% din RU-CDI in 2020;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 smtClean="0"/>
              <a:t>Atragerea </a:t>
            </a:r>
            <a:r>
              <a:rPr lang="it-IT" sz="2000" dirty="0"/>
              <a:t>de tineri  cu inalta specializare, cu titlul de doctori, doctoranzi, </a:t>
            </a:r>
            <a:r>
              <a:rPr lang="it-IT" sz="2000" dirty="0" smtClean="0"/>
              <a:t>masteranzi: 22% in 2020;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 smtClean="0"/>
              <a:t>Cercetatorii tineri sa reprezinte  in 2020,  29% din total RU – CDI;  </a:t>
            </a:r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12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77200" cy="639762"/>
          </a:xfrm>
        </p:spPr>
        <p:txBody>
          <a:bodyPr>
            <a:noAutofit/>
          </a:bodyPr>
          <a:lstStyle/>
          <a:p>
            <a:r>
              <a:rPr lang="it-IT" sz="2400" b="1" dirty="0"/>
              <a:t>Obiective strategice pentu dezvoltarea resursei </a:t>
            </a:r>
            <a:r>
              <a:rPr lang="it-IT" sz="2400" b="1" dirty="0" smtClean="0"/>
              <a:t>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000" b="1" dirty="0" err="1" smtClean="0">
                <a:solidFill>
                  <a:srgbClr val="447AB6"/>
                </a:solidFill>
              </a:rPr>
              <a:t>Obiectiv</a:t>
            </a:r>
            <a:r>
              <a:rPr lang="en-US" sz="2000" b="1" dirty="0" smtClean="0">
                <a:solidFill>
                  <a:srgbClr val="447AB6"/>
                </a:solidFill>
              </a:rPr>
              <a:t> 2</a:t>
            </a:r>
            <a:r>
              <a:rPr lang="en-US" sz="2000" b="1" dirty="0" smtClean="0"/>
              <a:t>:</a:t>
            </a:r>
            <a:r>
              <a:rPr lang="it-IT" sz="2000" b="1" dirty="0"/>
              <a:t>	Multidisciplinaritate si convergenta pentru </a:t>
            </a:r>
            <a:r>
              <a:rPr lang="it-IT" sz="2000" b="1" dirty="0" smtClean="0"/>
              <a:t>RU-CDI</a:t>
            </a:r>
          </a:p>
          <a:p>
            <a:pPr marL="82296" indent="0">
              <a:buNone/>
            </a:pPr>
            <a:endParaRPr lang="it-IT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Recrutare </a:t>
            </a:r>
            <a:r>
              <a:rPr lang="it-IT" sz="2000" dirty="0"/>
              <a:t>strategica si crearea conditiilor pentru asigurarea masei critice de </a:t>
            </a:r>
            <a:r>
              <a:rPr lang="it-IT" sz="2000" dirty="0" smtClean="0"/>
              <a:t>specialisti </a:t>
            </a:r>
            <a:r>
              <a:rPr lang="it-IT" sz="2000" dirty="0"/>
              <a:t>: </a:t>
            </a:r>
            <a:r>
              <a:rPr lang="it-IT" sz="2000" dirty="0" smtClean="0"/>
              <a:t>procedura </a:t>
            </a:r>
            <a:r>
              <a:rPr lang="it-IT" sz="2000" dirty="0"/>
              <a:t>de </a:t>
            </a:r>
            <a:r>
              <a:rPr lang="it-IT" sz="2000" dirty="0" smtClean="0"/>
              <a:t>recrutare transparenta</a:t>
            </a:r>
            <a:r>
              <a:rPr lang="it-IT" sz="2000" dirty="0"/>
              <a:t>, nivel de salarizare in conformitate cu cerintele </a:t>
            </a:r>
            <a:r>
              <a:rPr lang="it-IT" sz="2000" dirty="0" smtClean="0"/>
              <a:t>postului;</a:t>
            </a:r>
            <a:endParaRPr lang="it-IT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E</a:t>
            </a:r>
            <a:r>
              <a:rPr lang="it-IT" sz="2000" dirty="0" smtClean="0"/>
              <a:t>valuarea </a:t>
            </a:r>
            <a:r>
              <a:rPr lang="it-IT" sz="2000" dirty="0"/>
              <a:t>performantelor profesionale</a:t>
            </a:r>
            <a:r>
              <a:rPr lang="it-IT" sz="2000" dirty="0" smtClean="0"/>
              <a:t>, conform standardelor profesionale:  </a:t>
            </a:r>
            <a:r>
              <a:rPr lang="it-IT" sz="2000" dirty="0"/>
              <a:t>climat de munca favorabil si </a:t>
            </a:r>
            <a:r>
              <a:rPr lang="it-IT" sz="2000" dirty="0" smtClean="0"/>
              <a:t>deschis propice </a:t>
            </a:r>
            <a:r>
              <a:rPr lang="it-IT" sz="2000" dirty="0"/>
              <a:t>dezvoltarii creative a potentialului stiintific, stimularea directorilor de proiecte, implicarea cercetatorilor in luarea deciziilor, prin </a:t>
            </a:r>
            <a:r>
              <a:rPr lang="it-IT" sz="2000" dirty="0" smtClean="0"/>
              <a:t>CS; </a:t>
            </a:r>
          </a:p>
          <a:p>
            <a:pPr marL="82296" indent="0">
              <a:buNone/>
            </a:pPr>
            <a:endParaRPr lang="it-IT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Dezvoltare </a:t>
            </a:r>
            <a:r>
              <a:rPr lang="it-IT" sz="2000" dirty="0"/>
              <a:t>profesionala continua: </a:t>
            </a:r>
            <a:r>
              <a:rPr lang="it-IT" sz="2000" dirty="0" smtClean="0"/>
              <a:t>contacte </a:t>
            </a:r>
            <a:r>
              <a:rPr lang="it-IT" sz="2000" dirty="0"/>
              <a:t>cu mediul academic, imbunatatirea managementului resursei </a:t>
            </a:r>
            <a:r>
              <a:rPr lang="it-IT" sz="2000" dirty="0" smtClean="0"/>
              <a:t>umane.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778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563562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Obiective strategice pentu dezvoltarea resursei 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001000" cy="5334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err="1" smtClean="0">
                <a:solidFill>
                  <a:srgbClr val="447AB6"/>
                </a:solidFill>
              </a:rPr>
              <a:t>Obiectiv</a:t>
            </a:r>
            <a:r>
              <a:rPr lang="en-US" sz="2000" b="1" dirty="0" smtClean="0">
                <a:solidFill>
                  <a:srgbClr val="447AB6"/>
                </a:solidFill>
              </a:rPr>
              <a:t> 3:</a:t>
            </a:r>
            <a:r>
              <a:rPr lang="en-US" sz="2000" b="1" dirty="0" smtClean="0"/>
              <a:t> </a:t>
            </a:r>
            <a:r>
              <a:rPr lang="it-IT" sz="2000" b="1" dirty="0"/>
              <a:t> 	Adaptarea structurii organizatorice, </a:t>
            </a:r>
            <a:r>
              <a:rPr lang="it-IT" sz="2000" b="1" dirty="0" smtClean="0"/>
              <a:t>cu </a:t>
            </a:r>
            <a:r>
              <a:rPr lang="it-IT" sz="2000" b="1" dirty="0"/>
              <a:t>prioritatile de dezvoltare </a:t>
            </a:r>
            <a:r>
              <a:rPr lang="it-IT" sz="2000" b="1" dirty="0" smtClean="0"/>
              <a:t>ale </a:t>
            </a:r>
            <a:r>
              <a:rPr lang="it-IT" sz="2000" b="1" dirty="0"/>
              <a:t>activitatii </a:t>
            </a:r>
            <a:r>
              <a:rPr lang="it-IT" sz="2000" b="1" dirty="0" smtClean="0"/>
              <a:t>CDI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O noua </a:t>
            </a:r>
            <a:r>
              <a:rPr lang="pt-BR" sz="2000" dirty="0"/>
              <a:t>conceptie a </a:t>
            </a:r>
            <a:r>
              <a:rPr lang="pt-BR" sz="2000" dirty="0" smtClean="0"/>
              <a:t>departamentelor CDI </a:t>
            </a:r>
            <a:r>
              <a:rPr lang="it-IT" sz="2000" dirty="0" smtClean="0"/>
              <a:t>puternice </a:t>
            </a:r>
            <a:r>
              <a:rPr lang="it-IT" sz="2000" dirty="0"/>
              <a:t>si </a:t>
            </a:r>
            <a:r>
              <a:rPr lang="it-IT" sz="2000" dirty="0" smtClean="0"/>
              <a:t>multidisciplinare</a:t>
            </a:r>
            <a:r>
              <a:rPr lang="it-IT" sz="2000" b="1" dirty="0"/>
              <a:t>;</a:t>
            </a:r>
            <a:endParaRPr lang="it-IT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Crearea </a:t>
            </a:r>
            <a:r>
              <a:rPr lang="ro-RO" sz="2000" dirty="0" smtClean="0"/>
              <a:t>de</a:t>
            </a:r>
            <a:r>
              <a:rPr lang="it-IT" sz="2000" dirty="0" smtClean="0"/>
              <a:t> </a:t>
            </a:r>
            <a:r>
              <a:rPr lang="it-IT" sz="2000" dirty="0"/>
              <a:t>noi compartimente suport </a:t>
            </a:r>
            <a:r>
              <a:rPr lang="it-IT" sz="2000" dirty="0" smtClean="0"/>
              <a:t>: </a:t>
            </a:r>
            <a:r>
              <a:rPr lang="it-IT" sz="2000" dirty="0"/>
              <a:t>Compartiment Proprietate Intelectuala, Compartiment Transfer Tehnologic, </a:t>
            </a:r>
            <a:r>
              <a:rPr lang="it-IT" sz="2000" dirty="0" smtClean="0"/>
              <a:t>Compartiment </a:t>
            </a:r>
            <a:r>
              <a:rPr lang="it-IT" sz="2000" dirty="0"/>
              <a:t>Analiza Economica, Compartiment Consultanta Elaborare Proiecte, Centru Formare Profesionala si EvaluareCompetente. </a:t>
            </a:r>
            <a:endParaRPr lang="it-IT" sz="2000" dirty="0" smtClean="0"/>
          </a:p>
          <a:p>
            <a:pPr>
              <a:buFontTx/>
              <a:buChar char="-"/>
            </a:pPr>
            <a:endParaRPr lang="it-IT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447AB6"/>
                </a:solidFill>
              </a:rPr>
              <a:t>Obiectiv 4</a:t>
            </a:r>
            <a:r>
              <a:rPr lang="it-IT" sz="2000" b="1" dirty="0"/>
              <a:t>:  	Investitii in instruirea profesionala </a:t>
            </a:r>
            <a:r>
              <a:rPr lang="it-IT" sz="2000" b="1" dirty="0" smtClean="0"/>
              <a:t>continua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 smtClean="0"/>
              <a:t>Sustinerea </a:t>
            </a:r>
            <a:r>
              <a:rPr lang="it-IT" sz="2000" dirty="0"/>
              <a:t>formarii profesionale permanente a </a:t>
            </a:r>
            <a:r>
              <a:rPr lang="it-IT" sz="2000" dirty="0" smtClean="0"/>
              <a:t>RU;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000" dirty="0"/>
              <a:t>Orientarea </a:t>
            </a:r>
            <a:r>
              <a:rPr lang="it-IT" sz="2000" dirty="0" smtClean="0"/>
              <a:t>RU spre </a:t>
            </a:r>
            <a:r>
              <a:rPr lang="it-IT" sz="2000" dirty="0"/>
              <a:t>realizarea de obiective si indicatori </a:t>
            </a:r>
            <a:r>
              <a:rPr lang="it-IT" sz="2000" dirty="0" smtClean="0"/>
              <a:t>stiintifici,  </a:t>
            </a:r>
            <a:r>
              <a:rPr lang="it-IT" sz="2000" dirty="0"/>
              <a:t>spre </a:t>
            </a:r>
            <a:r>
              <a:rPr lang="it-IT" sz="2000" dirty="0" smtClean="0"/>
              <a:t>client, spre piata -transfer </a:t>
            </a:r>
            <a:r>
              <a:rPr lang="it-IT" sz="2000" dirty="0"/>
              <a:t>tehnologic si valorificare </a:t>
            </a:r>
            <a:r>
              <a:rPr lang="it-IT" sz="2000" dirty="0" smtClean="0"/>
              <a:t>rezultate;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err="1"/>
              <a:t>Dezvoltarea</a:t>
            </a:r>
            <a:r>
              <a:rPr lang="en-US" sz="2000" dirty="0"/>
              <a:t> </a:t>
            </a:r>
            <a:r>
              <a:rPr lang="en-US" sz="2000" dirty="0" err="1"/>
              <a:t>capacitatilor</a:t>
            </a:r>
            <a:r>
              <a:rPr lang="en-US" sz="2000" dirty="0"/>
              <a:t> </a:t>
            </a:r>
            <a:r>
              <a:rPr lang="en-US" sz="2000" dirty="0" err="1"/>
              <a:t>profesionale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interpersonale</a:t>
            </a:r>
            <a:r>
              <a:rPr lang="en-US" sz="2000" dirty="0"/>
              <a:t> </a:t>
            </a:r>
            <a:r>
              <a:rPr lang="en-US" sz="2000" dirty="0" smtClean="0"/>
              <a:t> ale RU; </a:t>
            </a:r>
            <a:r>
              <a:rPr lang="en-US" sz="2000" dirty="0" err="1"/>
              <a:t>cursuri</a:t>
            </a:r>
            <a:r>
              <a:rPr lang="en-US" sz="2000" dirty="0"/>
              <a:t> </a:t>
            </a:r>
            <a:r>
              <a:rPr lang="en-US" sz="2000" dirty="0" err="1"/>
              <a:t>specializate</a:t>
            </a:r>
            <a:r>
              <a:rPr lang="en-US" sz="2000" dirty="0"/>
              <a:t> in </a:t>
            </a:r>
            <a:r>
              <a:rPr lang="en-US" sz="2000" dirty="0" err="1"/>
              <a:t>domenii</a:t>
            </a:r>
            <a:r>
              <a:rPr lang="en-US" sz="2000" dirty="0"/>
              <a:t> </a:t>
            </a:r>
            <a:r>
              <a:rPr lang="en-US" sz="2000" dirty="0" err="1"/>
              <a:t>profesionale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/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 smtClean="0"/>
              <a:t>inrudite</a:t>
            </a:r>
            <a:r>
              <a:rPr lang="en-US" sz="2000" dirty="0" smtClean="0"/>
              <a:t> (</a:t>
            </a:r>
            <a:r>
              <a:rPr lang="en-US" sz="2000" dirty="0" err="1" smtClean="0"/>
              <a:t>fiecare</a:t>
            </a:r>
            <a:r>
              <a:rPr lang="en-US" sz="2000" dirty="0" smtClean="0"/>
              <a:t> </a:t>
            </a:r>
            <a:r>
              <a:rPr lang="en-US" sz="2000" dirty="0"/>
              <a:t>specialist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participe</a:t>
            </a:r>
            <a:r>
              <a:rPr lang="en-US" sz="2000" dirty="0"/>
              <a:t> </a:t>
            </a:r>
            <a:r>
              <a:rPr lang="en-US" sz="2000" dirty="0" err="1"/>
              <a:t>anual</a:t>
            </a:r>
            <a:r>
              <a:rPr lang="en-US" sz="2000" dirty="0"/>
              <a:t> la un curs de </a:t>
            </a:r>
            <a:r>
              <a:rPr lang="en-US" sz="2000" dirty="0" err="1"/>
              <a:t>specializare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pregatire</a:t>
            </a:r>
            <a:r>
              <a:rPr lang="en-US" sz="2000" dirty="0"/>
              <a:t> </a:t>
            </a:r>
            <a:r>
              <a:rPr lang="en-US" sz="2000" dirty="0" err="1" smtClean="0"/>
              <a:t>profesionala</a:t>
            </a:r>
            <a:r>
              <a:rPr lang="en-US" sz="2000" dirty="0" smtClean="0"/>
              <a:t>);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430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53400" cy="533400"/>
          </a:xfrm>
        </p:spPr>
        <p:txBody>
          <a:bodyPr>
            <a:noAutofit/>
          </a:bodyPr>
          <a:lstStyle/>
          <a:p>
            <a:r>
              <a:rPr lang="it-IT" sz="2400" b="1" dirty="0"/>
              <a:t>Obiective strategice pentu dezvoltarea resursei umane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848600" cy="510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solidFill>
                  <a:srgbClr val="447AB6"/>
                </a:solidFill>
              </a:rPr>
              <a:t>Obiectiv</a:t>
            </a:r>
            <a:r>
              <a:rPr lang="en-US" sz="2200" b="1" dirty="0" smtClean="0">
                <a:solidFill>
                  <a:srgbClr val="447AB6"/>
                </a:solidFill>
              </a:rPr>
              <a:t> 5:</a:t>
            </a:r>
            <a:r>
              <a:rPr lang="en-US" sz="2200" b="1" dirty="0" smtClean="0"/>
              <a:t> </a:t>
            </a:r>
            <a:r>
              <a:rPr lang="it-IT" sz="2200" b="1" dirty="0"/>
              <a:t>Cresterea competentelor profesionale ale RU non CDI </a:t>
            </a:r>
            <a:endParaRPr lang="it-IT" sz="2200" b="1" dirty="0" smtClean="0"/>
          </a:p>
          <a:p>
            <a:pPr marL="82296" indent="0">
              <a:buNone/>
            </a:pPr>
            <a:endParaRPr lang="en-US" sz="2000" b="1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2200" dirty="0" smtClean="0"/>
              <a:t>Cresterea </a:t>
            </a:r>
            <a:r>
              <a:rPr lang="it-IT" sz="2200" dirty="0"/>
              <a:t>competentelor profesionale ale </a:t>
            </a:r>
            <a:r>
              <a:rPr lang="it-IT" sz="2200" dirty="0" smtClean="0"/>
              <a:t>RU non CDI prin instruirI periodice</a:t>
            </a:r>
            <a:r>
              <a:rPr lang="it-IT" sz="2200" dirty="0"/>
              <a:t>, </a:t>
            </a:r>
            <a:r>
              <a:rPr lang="it-IT" sz="2200" dirty="0" smtClean="0"/>
              <a:t> cursuri;</a:t>
            </a:r>
          </a:p>
          <a:p>
            <a:pPr marL="82296" indent="0">
              <a:spcBef>
                <a:spcPts val="0"/>
              </a:spcBef>
              <a:buNone/>
            </a:pPr>
            <a:endParaRPr lang="it-IT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err="1" smtClean="0"/>
              <a:t>Angajarea</a:t>
            </a:r>
            <a:r>
              <a:rPr lang="en-US" sz="2200" dirty="0" smtClean="0"/>
              <a:t> de personal in </a:t>
            </a:r>
            <a:r>
              <a:rPr lang="en-US" sz="2200" dirty="0" err="1" smtClean="0"/>
              <a:t>laboratoarele</a:t>
            </a:r>
            <a:r>
              <a:rPr lang="en-US" sz="2200" dirty="0" smtClean="0"/>
              <a:t> </a:t>
            </a:r>
            <a:r>
              <a:rPr lang="en-US" sz="2200" dirty="0"/>
              <a:t>de </a:t>
            </a:r>
            <a:r>
              <a:rPr lang="en-US" sz="2200" dirty="0" err="1" smtClean="0"/>
              <a:t>investigare</a:t>
            </a:r>
            <a:r>
              <a:rPr lang="en-US" sz="2200" dirty="0" smtClean="0"/>
              <a:t>;</a:t>
            </a:r>
          </a:p>
          <a:p>
            <a:pPr marL="82296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sz="2200" dirty="0"/>
              <a:t>Imbunatatirea competentelor profesionale ale personalului cuprins in serviciile administrative, prin </a:t>
            </a:r>
            <a:r>
              <a:rPr lang="it-IT" sz="2200" dirty="0" smtClean="0"/>
              <a:t>cursuri referitoare </a:t>
            </a:r>
            <a:r>
              <a:rPr lang="it-IT" sz="2200" dirty="0"/>
              <a:t>la modificari/noutati in </a:t>
            </a:r>
            <a:r>
              <a:rPr lang="it-IT" sz="2200" dirty="0" smtClean="0"/>
              <a:t>domeniu </a:t>
            </a:r>
            <a:r>
              <a:rPr lang="it-IT" sz="2200" dirty="0" smtClean="0"/>
              <a:t>legislativ</a:t>
            </a:r>
            <a:r>
              <a:rPr lang="ro-RO" sz="2200" dirty="0" smtClean="0"/>
              <a:t>.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val="111691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619</TotalTime>
  <Words>855</Words>
  <Application>Microsoft Office PowerPoint</Application>
  <PresentationFormat>Expunere pe ecran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7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Tahoma</vt:lpstr>
      <vt:lpstr>Verdana</vt:lpstr>
      <vt:lpstr>Wingdings</vt:lpstr>
      <vt:lpstr>Wingdings 2</vt:lpstr>
      <vt:lpstr>Solstice</vt:lpstr>
      <vt:lpstr>Prezentare PowerPoint</vt:lpstr>
      <vt:lpstr>INSTITUTUL NATIONAL DE CERCETARE - DEZVOLTARE  PENTRU TEXTILE SI PIELARIE</vt:lpstr>
      <vt:lpstr>Resursa umana: cea mai preţioasă şi cea mai eficientă resursa a unei organizatii</vt:lpstr>
      <vt:lpstr>INCDTP: Resursa umana</vt:lpstr>
      <vt:lpstr>INCDTP: Resursa umana </vt:lpstr>
      <vt:lpstr>Obiective strategice pentu dezvoltarea resursei umane</vt:lpstr>
      <vt:lpstr>Obiective strategice pentu dezvoltarea resursei umane</vt:lpstr>
      <vt:lpstr>Obiective strategice pentu dezvoltarea resursei umane</vt:lpstr>
      <vt:lpstr>Obiective strategice pentu dezvoltarea resursei umane</vt:lpstr>
      <vt:lpstr>Obiective strategice pentu dezvoltarea resursei umane</vt:lpstr>
      <vt:lpstr>Obiective strategice pentu dezvoltarea resursei umane</vt:lpstr>
      <vt:lpstr>Considerente privind obiectivele strategice in viitoarea strategie de RU</vt:lpstr>
      <vt:lpstr>Considerente privind perfecționare a strategiei de RU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</dc:creator>
  <cp:lastModifiedBy>Claudia Niculescu</cp:lastModifiedBy>
  <cp:revision>36</cp:revision>
  <dcterms:created xsi:type="dcterms:W3CDTF">2006-08-16T00:00:00Z</dcterms:created>
  <dcterms:modified xsi:type="dcterms:W3CDTF">2018-09-17T21:52:08Z</dcterms:modified>
</cp:coreProperties>
</file>