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 id="2147484100" r:id="rId2"/>
    <p:sldMasterId id="2147484112" r:id="rId3"/>
    <p:sldMasterId id="2147484129" r:id="rId4"/>
  </p:sldMasterIdLst>
  <p:notesMasterIdLst>
    <p:notesMasterId r:id="rId48"/>
  </p:notesMasterIdLst>
  <p:sldIdLst>
    <p:sldId id="256" r:id="rId5"/>
    <p:sldId id="285" r:id="rId6"/>
    <p:sldId id="392" r:id="rId7"/>
    <p:sldId id="478" r:id="rId8"/>
    <p:sldId id="393" r:id="rId9"/>
    <p:sldId id="394" r:id="rId10"/>
    <p:sldId id="395" r:id="rId11"/>
    <p:sldId id="479" r:id="rId12"/>
    <p:sldId id="475" r:id="rId13"/>
    <p:sldId id="477" r:id="rId14"/>
    <p:sldId id="476" r:id="rId15"/>
    <p:sldId id="429" r:id="rId16"/>
    <p:sldId id="396" r:id="rId17"/>
    <p:sldId id="397"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294" r:id="rId47"/>
  </p:sldIdLst>
  <p:sldSz cx="13004800" cy="9753600"/>
  <p:notesSz cx="6670675" cy="9777413"/>
  <p:defaultTextStyle>
    <a:defPPr marL="0" marR="0" indent="0" algn="l" defTabSz="86305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51395"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215761" algn="ctr" defTabSz="551395"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431498" algn="ctr" defTabSz="551395"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647278" algn="ctr" defTabSz="551395"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863050" algn="ctr" defTabSz="551395"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1078837" algn="ctr" defTabSz="551395"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1294567" algn="ctr" defTabSz="551395"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1510350" algn="ctr" defTabSz="551395"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1726092" algn="ctr" defTabSz="551395"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1" name="Gabriel Dima" initials="GD"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72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p:restoredTop sz="98670" autoAdjust="0"/>
  </p:normalViewPr>
  <p:slideViewPr>
    <p:cSldViewPr snapToGrid="0" snapToObjects="1">
      <p:cViewPr varScale="1">
        <p:scale>
          <a:sx n="54" d="100"/>
          <a:sy n="54" d="100"/>
        </p:scale>
        <p:origin x="-954" y="-9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890588" y="733425"/>
            <a:ext cx="4889500" cy="3667125"/>
          </a:xfrm>
          <a:prstGeom prst="rect">
            <a:avLst/>
          </a:prstGeom>
        </p:spPr>
        <p:txBody>
          <a:bodyPr lIns="91439" tIns="45720" rIns="91439" bIns="45720"/>
          <a:lstStyle/>
          <a:p>
            <a:endParaRPr/>
          </a:p>
        </p:txBody>
      </p:sp>
      <p:sp>
        <p:nvSpPr>
          <p:cNvPr id="190" name="Shape 190"/>
          <p:cNvSpPr>
            <a:spLocks noGrp="1"/>
          </p:cNvSpPr>
          <p:nvPr>
            <p:ph type="body" sz="quarter" idx="1"/>
          </p:nvPr>
        </p:nvSpPr>
        <p:spPr>
          <a:xfrm>
            <a:off x="889424" y="4644271"/>
            <a:ext cx="4891828" cy="4399836"/>
          </a:xfrm>
          <a:prstGeom prst="rect">
            <a:avLst/>
          </a:prstGeom>
        </p:spPr>
        <p:txBody>
          <a:bodyPr lIns="91439" tIns="45720" rIns="91439" bIns="45720"/>
          <a:lstStyle/>
          <a:p>
            <a:endParaRPr/>
          </a:p>
        </p:txBody>
      </p:sp>
    </p:spTree>
    <p:extLst>
      <p:ext uri="{BB962C8B-B14F-4D97-AF65-F5344CB8AC3E}">
        <p14:creationId xmlns:p14="http://schemas.microsoft.com/office/powerpoint/2010/main" val="1811487898"/>
      </p:ext>
    </p:extLst>
  </p:cSld>
  <p:clrMap bg1="lt1" tx1="dk1" bg2="lt2" tx2="dk2" accent1="accent1" accent2="accent2" accent3="accent3" accent4="accent4" accent5="accent5" accent6="accent6" hlink="hlink" folHlink="folHlink"/>
  <p:notesStyle>
    <a:lvl1pPr defTabSz="431498" latinLnBrk="0">
      <a:lnSpc>
        <a:spcPct val="117999"/>
      </a:lnSpc>
      <a:defRPr sz="2200">
        <a:latin typeface="Helvetica Neue"/>
        <a:ea typeface="Helvetica Neue"/>
        <a:cs typeface="Helvetica Neue"/>
        <a:sym typeface="Helvetica Neue"/>
      </a:defRPr>
    </a:lvl1pPr>
    <a:lvl2pPr indent="215761" defTabSz="431498" latinLnBrk="0">
      <a:lnSpc>
        <a:spcPct val="117999"/>
      </a:lnSpc>
      <a:defRPr sz="2200">
        <a:latin typeface="Helvetica Neue"/>
        <a:ea typeface="Helvetica Neue"/>
        <a:cs typeface="Helvetica Neue"/>
        <a:sym typeface="Helvetica Neue"/>
      </a:defRPr>
    </a:lvl2pPr>
    <a:lvl3pPr indent="431498" defTabSz="431498" latinLnBrk="0">
      <a:lnSpc>
        <a:spcPct val="117999"/>
      </a:lnSpc>
      <a:defRPr sz="2200">
        <a:latin typeface="Helvetica Neue"/>
        <a:ea typeface="Helvetica Neue"/>
        <a:cs typeface="Helvetica Neue"/>
        <a:sym typeface="Helvetica Neue"/>
      </a:defRPr>
    </a:lvl3pPr>
    <a:lvl4pPr indent="647278" defTabSz="431498" latinLnBrk="0">
      <a:lnSpc>
        <a:spcPct val="117999"/>
      </a:lnSpc>
      <a:defRPr sz="2200">
        <a:latin typeface="Helvetica Neue"/>
        <a:ea typeface="Helvetica Neue"/>
        <a:cs typeface="Helvetica Neue"/>
        <a:sym typeface="Helvetica Neue"/>
      </a:defRPr>
    </a:lvl4pPr>
    <a:lvl5pPr indent="863050" defTabSz="431498" latinLnBrk="0">
      <a:lnSpc>
        <a:spcPct val="117999"/>
      </a:lnSpc>
      <a:defRPr sz="2200">
        <a:latin typeface="Helvetica Neue"/>
        <a:ea typeface="Helvetica Neue"/>
        <a:cs typeface="Helvetica Neue"/>
        <a:sym typeface="Helvetica Neue"/>
      </a:defRPr>
    </a:lvl5pPr>
    <a:lvl6pPr indent="1078837" defTabSz="431498" latinLnBrk="0">
      <a:lnSpc>
        <a:spcPct val="117999"/>
      </a:lnSpc>
      <a:defRPr sz="2200">
        <a:latin typeface="Helvetica Neue"/>
        <a:ea typeface="Helvetica Neue"/>
        <a:cs typeface="Helvetica Neue"/>
        <a:sym typeface="Helvetica Neue"/>
      </a:defRPr>
    </a:lvl6pPr>
    <a:lvl7pPr indent="1294567" defTabSz="431498" latinLnBrk="0">
      <a:lnSpc>
        <a:spcPct val="117999"/>
      </a:lnSpc>
      <a:defRPr sz="2200">
        <a:latin typeface="Helvetica Neue"/>
        <a:ea typeface="Helvetica Neue"/>
        <a:cs typeface="Helvetica Neue"/>
        <a:sym typeface="Helvetica Neue"/>
      </a:defRPr>
    </a:lvl7pPr>
    <a:lvl8pPr indent="1510350" defTabSz="431498" latinLnBrk="0">
      <a:lnSpc>
        <a:spcPct val="117999"/>
      </a:lnSpc>
      <a:defRPr sz="2200">
        <a:latin typeface="Helvetica Neue"/>
        <a:ea typeface="Helvetica Neue"/>
        <a:cs typeface="Helvetica Neue"/>
        <a:sym typeface="Helvetica Neue"/>
      </a:defRPr>
    </a:lvl8pPr>
    <a:lvl9pPr indent="1726092" defTabSz="431498"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9500" cy="36671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636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9500" cy="3667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78505" y="9286845"/>
            <a:ext cx="2890626" cy="488871"/>
          </a:xfrm>
          <a:prstGeom prst="rect">
            <a:avLst/>
          </a:prstGeom>
        </p:spPr>
        <p:txBody>
          <a:bodyPr/>
          <a:lstStyle/>
          <a:p>
            <a:fld id="{C26DE1C7-CF30-4569-B849-D5393ECC8458}"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130228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9500" cy="3667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78505" y="9286845"/>
            <a:ext cx="2890626" cy="488871"/>
          </a:xfrm>
          <a:prstGeom prst="rect">
            <a:avLst/>
          </a:prstGeom>
        </p:spPr>
        <p:txBody>
          <a:bodyPr/>
          <a:lstStyle/>
          <a:p>
            <a:fld id="{6EAAD93C-6B2E-4425-96E6-52A09DBCF69D}"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52296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625600" y="5122898"/>
            <a:ext cx="9753600" cy="2354862"/>
          </a:xfrm>
        </p:spPr>
        <p:txBody>
          <a:bodyPr/>
          <a:lstStyle>
            <a:lvl1pPr marL="0" indent="0" algn="ctr">
              <a:buNone/>
              <a:defRPr sz="2900"/>
            </a:lvl1pPr>
            <a:lvl2pPr marL="519631" indent="0" algn="ctr">
              <a:buNone/>
              <a:defRPr sz="2400"/>
            </a:lvl2pPr>
            <a:lvl3pPr marL="1039232" indent="0" algn="ctr">
              <a:buNone/>
              <a:defRPr sz="2200"/>
            </a:lvl3pPr>
            <a:lvl4pPr marL="1558857" indent="0" algn="ctr">
              <a:buNone/>
              <a:defRPr sz="1900"/>
            </a:lvl4pPr>
            <a:lvl5pPr marL="2078468" indent="0" algn="ctr">
              <a:buNone/>
              <a:defRPr sz="1900"/>
            </a:lvl5pPr>
            <a:lvl6pPr marL="2598083" indent="0" algn="ctr">
              <a:buNone/>
              <a:defRPr sz="1900"/>
            </a:lvl6pPr>
            <a:lvl7pPr marL="3117701" indent="0" algn="ctr">
              <a:buNone/>
              <a:defRPr sz="1900"/>
            </a:lvl7pPr>
            <a:lvl8pPr marL="3637330" indent="0" algn="ctr">
              <a:buNone/>
              <a:defRPr sz="1900"/>
            </a:lvl8pPr>
            <a:lvl9pPr marL="4156940"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27" y="280784"/>
            <a:ext cx="1235123" cy="1905004"/>
          </a:xfrm>
          <a:prstGeom prst="rect">
            <a:avLst/>
          </a:prstGeom>
        </p:spPr>
      </p:pic>
    </p:spTree>
    <p:extLst>
      <p:ext uri="{BB962C8B-B14F-4D97-AF65-F5344CB8AC3E}">
        <p14:creationId xmlns:p14="http://schemas.microsoft.com/office/powerpoint/2010/main" val="14705080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52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71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5" name="Date"/>
          <p:cNvSpPr txBox="1">
            <a:spLocks noGrp="1"/>
          </p:cNvSpPr>
          <p:nvPr>
            <p:ph type="body" sz="quarter" idx="13"/>
          </p:nvPr>
        </p:nvSpPr>
        <p:spPr>
          <a:xfrm>
            <a:off x="369426" y="8807706"/>
            <a:ext cx="12255501" cy="354444"/>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16" name="Title Text"/>
          <p:cNvSpPr txBox="1">
            <a:spLocks noGrp="1"/>
          </p:cNvSpPr>
          <p:nvPr>
            <p:ph type="title"/>
          </p:nvPr>
        </p:nvSpPr>
        <p:spPr>
          <a:xfrm>
            <a:off x="355615" y="5905500"/>
            <a:ext cx="12293601" cy="2108200"/>
          </a:xfrm>
          <a:prstGeom prst="rect">
            <a:avLst/>
          </a:prstGeom>
        </p:spPr>
        <p:txBody>
          <a:bodyPr anchor="b"/>
          <a:lstStyle/>
          <a:p>
            <a:r>
              <a:t>Title Text</a:t>
            </a:r>
          </a:p>
        </p:txBody>
      </p:sp>
      <p:sp>
        <p:nvSpPr>
          <p:cNvPr id="17" name="Body Level One…"/>
          <p:cNvSpPr txBox="1">
            <a:spLocks noGrp="1"/>
          </p:cNvSpPr>
          <p:nvPr>
            <p:ph type="body" sz="quarter" idx="1"/>
          </p:nvPr>
        </p:nvSpPr>
        <p:spPr>
          <a:xfrm>
            <a:off x="355615" y="8001001"/>
            <a:ext cx="12293601" cy="508001"/>
          </a:xfrm>
          <a:prstGeom prst="rect">
            <a:avLst/>
          </a:prstGeom>
        </p:spPr>
        <p:txBody>
          <a:bodyPr anchor="t"/>
          <a:lstStyle>
            <a:lvl1pPr marL="0" indent="0">
              <a:spcBef>
                <a:spcPts val="1000"/>
              </a:spcBef>
              <a:buClrTx/>
              <a:buSzTx/>
              <a:buFontTx/>
              <a:buNone/>
              <a:defRPr sz="2400">
                <a:solidFill>
                  <a:srgbClr val="5C86B9"/>
                </a:solidFill>
              </a:defRPr>
            </a:lvl1pPr>
            <a:lvl2pPr marL="0" indent="215761">
              <a:spcBef>
                <a:spcPts val="1000"/>
              </a:spcBef>
              <a:buClrTx/>
              <a:buSzTx/>
              <a:buFontTx/>
              <a:buNone/>
              <a:defRPr sz="2400">
                <a:solidFill>
                  <a:srgbClr val="5C86B9"/>
                </a:solidFill>
              </a:defRPr>
            </a:lvl2pPr>
            <a:lvl3pPr marL="0" indent="431498">
              <a:spcBef>
                <a:spcPts val="1000"/>
              </a:spcBef>
              <a:buClrTx/>
              <a:buSzTx/>
              <a:buFontTx/>
              <a:buNone/>
              <a:defRPr sz="2400">
                <a:solidFill>
                  <a:srgbClr val="5C86B9"/>
                </a:solidFill>
              </a:defRPr>
            </a:lvl3pPr>
            <a:lvl4pPr marL="0" indent="647278">
              <a:spcBef>
                <a:spcPts val="1000"/>
              </a:spcBef>
              <a:buClrTx/>
              <a:buSzTx/>
              <a:buFontTx/>
              <a:buNone/>
              <a:defRPr sz="2400">
                <a:solidFill>
                  <a:srgbClr val="5C86B9"/>
                </a:solidFill>
              </a:defRPr>
            </a:lvl4pPr>
            <a:lvl5pPr marL="0" indent="86305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4199"/>
              </a:spcBef>
            </a:lvl1pPr>
            <a:lvl2pPr>
              <a:spcBef>
                <a:spcPts val="4199"/>
              </a:spcBef>
            </a:lvl2pPr>
            <a:lvl3pPr>
              <a:spcBef>
                <a:spcPts val="4199"/>
              </a:spcBef>
            </a:lvl3pPr>
            <a:lvl4pPr>
              <a:spcBef>
                <a:spcPts val="4199"/>
              </a:spcBef>
            </a:lvl4pPr>
            <a:lvl5pPr>
              <a:spcBef>
                <a:spcPts val="4199"/>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Type a quote here.”"/>
          <p:cNvSpPr txBox="1">
            <a:spLocks noGrp="1"/>
          </p:cNvSpPr>
          <p:nvPr>
            <p:ph type="body" sz="quarter" idx="13"/>
          </p:nvPr>
        </p:nvSpPr>
        <p:spPr>
          <a:xfrm>
            <a:off x="1270015" y="4305549"/>
            <a:ext cx="10464801" cy="520643"/>
          </a:xfrm>
          <a:prstGeom prst="rect">
            <a:avLst/>
          </a:prstGeom>
        </p:spPr>
        <p:txBody>
          <a:bodyPr>
            <a:spAutoFit/>
          </a:bodyPr>
          <a:lstStyle>
            <a:lvl1pPr marL="0" indent="0" algn="ctr">
              <a:buClrTx/>
              <a:buSzTx/>
              <a:buFontTx/>
              <a:buNone/>
              <a:defRPr sz="3000"/>
            </a:lvl1pPr>
          </a:lstStyle>
          <a:p>
            <a:r>
              <a:t>“Type a quote here.” </a:t>
            </a:r>
          </a:p>
        </p:txBody>
      </p:sp>
      <p:sp>
        <p:nvSpPr>
          <p:cNvPr id="108" name="–Johnny Appleseed"/>
          <p:cNvSpPr txBox="1">
            <a:spLocks noGrp="1"/>
          </p:cNvSpPr>
          <p:nvPr>
            <p:ph type="body" sz="quarter" idx="14"/>
          </p:nvPr>
        </p:nvSpPr>
        <p:spPr>
          <a:xfrm>
            <a:off x="1270015" y="6362951"/>
            <a:ext cx="10464801" cy="520643"/>
          </a:xfrm>
          <a:prstGeom prst="rect">
            <a:avLst/>
          </a:prstGeom>
        </p:spPr>
        <p:txBody>
          <a:bodyPr anchor="t">
            <a:spAutoFit/>
          </a:bodyPr>
          <a:lstStyle>
            <a:lvl1pPr marL="0" indent="0" algn="ctr">
              <a:spcBef>
                <a:spcPts val="1199"/>
              </a:spcBef>
              <a:buClrTx/>
              <a:buSzTx/>
              <a:buFontTx/>
              <a:buNone/>
              <a:defRPr sz="3000" i="1">
                <a:solidFill>
                  <a:srgbClr val="5C86B9"/>
                </a:solidFill>
              </a:defRPr>
            </a:lvl1pPr>
          </a:lstStyle>
          <a:p>
            <a:r>
              <a:t>–Johnny Appleseed</a:t>
            </a:r>
          </a:p>
        </p:txBody>
      </p:sp>
      <p:sp>
        <p:nvSpPr>
          <p:cNvPr id="109"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625600" y="5122898"/>
            <a:ext cx="9753600" cy="2354862"/>
          </a:xfrm>
        </p:spPr>
        <p:txBody>
          <a:bodyPr/>
          <a:lstStyle>
            <a:lvl1pPr marL="0" indent="0" algn="ctr">
              <a:buNone/>
              <a:defRPr sz="2900"/>
            </a:lvl1pPr>
            <a:lvl2pPr marL="545778" indent="0" algn="ctr">
              <a:buNone/>
              <a:defRPr sz="2400"/>
            </a:lvl2pPr>
            <a:lvl3pPr marL="1091559" indent="0" algn="ctr">
              <a:buNone/>
              <a:defRPr sz="2200"/>
            </a:lvl3pPr>
            <a:lvl4pPr marL="1637334" indent="0" algn="ctr">
              <a:buNone/>
              <a:defRPr sz="1900"/>
            </a:lvl4pPr>
            <a:lvl5pPr marL="2183115" indent="0" algn="ctr">
              <a:buNone/>
              <a:defRPr sz="1900"/>
            </a:lvl5pPr>
            <a:lvl6pPr marL="2728894" indent="0" algn="ctr">
              <a:buNone/>
              <a:defRPr sz="1900"/>
            </a:lvl6pPr>
            <a:lvl7pPr marL="3274672" indent="0" algn="ctr">
              <a:buNone/>
              <a:defRPr sz="1900"/>
            </a:lvl7pPr>
            <a:lvl8pPr marL="3820451" indent="0" algn="ctr">
              <a:buNone/>
              <a:defRPr sz="1900"/>
            </a:lvl8pPr>
            <a:lvl9pPr marL="4366230"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25" y="280784"/>
            <a:ext cx="1235123" cy="1905004"/>
          </a:xfrm>
          <a:prstGeom prst="rect">
            <a:avLst/>
          </a:prstGeom>
        </p:spPr>
      </p:pic>
    </p:spTree>
    <p:extLst>
      <p:ext uri="{BB962C8B-B14F-4D97-AF65-F5344CB8AC3E}">
        <p14:creationId xmlns:p14="http://schemas.microsoft.com/office/powerpoint/2010/main" val="81343426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25" y="280784"/>
            <a:ext cx="1235123" cy="1905004"/>
          </a:xfrm>
          <a:prstGeom prst="rect">
            <a:avLst/>
          </a:prstGeom>
        </p:spPr>
      </p:pic>
    </p:spTree>
    <p:extLst>
      <p:ext uri="{BB962C8B-B14F-4D97-AF65-F5344CB8AC3E}">
        <p14:creationId xmlns:p14="http://schemas.microsoft.com/office/powerpoint/2010/main" val="4196408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887307" y="6527246"/>
            <a:ext cx="11216640" cy="2133599"/>
          </a:xfrm>
        </p:spPr>
        <p:txBody>
          <a:bodyPr/>
          <a:lstStyle>
            <a:lvl1pPr marL="0" indent="0">
              <a:buNone/>
              <a:defRPr sz="2900">
                <a:solidFill>
                  <a:schemeClr val="tx1">
                    <a:tint val="75000"/>
                  </a:schemeClr>
                </a:solidFill>
              </a:defRPr>
            </a:lvl1pPr>
            <a:lvl2pPr marL="545778" indent="0">
              <a:buNone/>
              <a:defRPr sz="2400">
                <a:solidFill>
                  <a:schemeClr val="tx1">
                    <a:tint val="75000"/>
                  </a:schemeClr>
                </a:solidFill>
              </a:defRPr>
            </a:lvl2pPr>
            <a:lvl3pPr marL="1091559" indent="0">
              <a:buNone/>
              <a:defRPr sz="2200">
                <a:solidFill>
                  <a:schemeClr val="tx1">
                    <a:tint val="75000"/>
                  </a:schemeClr>
                </a:solidFill>
              </a:defRPr>
            </a:lvl3pPr>
            <a:lvl4pPr marL="1637334" indent="0">
              <a:buNone/>
              <a:defRPr sz="1900">
                <a:solidFill>
                  <a:schemeClr val="tx1">
                    <a:tint val="75000"/>
                  </a:schemeClr>
                </a:solidFill>
              </a:defRPr>
            </a:lvl4pPr>
            <a:lvl5pPr marL="2183115" indent="0">
              <a:buNone/>
              <a:defRPr sz="1900">
                <a:solidFill>
                  <a:schemeClr val="tx1">
                    <a:tint val="75000"/>
                  </a:schemeClr>
                </a:solidFill>
              </a:defRPr>
            </a:lvl5pPr>
            <a:lvl6pPr marL="2728894" indent="0">
              <a:buNone/>
              <a:defRPr sz="1900">
                <a:solidFill>
                  <a:schemeClr val="tx1">
                    <a:tint val="75000"/>
                  </a:schemeClr>
                </a:solidFill>
              </a:defRPr>
            </a:lvl6pPr>
            <a:lvl7pPr marL="3274672" indent="0">
              <a:buNone/>
              <a:defRPr sz="1900">
                <a:solidFill>
                  <a:schemeClr val="tx1">
                    <a:tint val="75000"/>
                  </a:schemeClr>
                </a:solidFill>
              </a:defRPr>
            </a:lvl7pPr>
            <a:lvl8pPr marL="3820451" indent="0">
              <a:buNone/>
              <a:defRPr sz="1900">
                <a:solidFill>
                  <a:schemeClr val="tx1">
                    <a:tint val="75000"/>
                  </a:schemeClr>
                </a:solidFill>
              </a:defRPr>
            </a:lvl8pPr>
            <a:lvl9pPr marL="43662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536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4061" y="519298"/>
            <a:ext cx="10096665" cy="1885245"/>
          </a:xfrm>
        </p:spPr>
        <p:txBody>
          <a:bodyPr/>
          <a:lstStyle/>
          <a:p>
            <a:r>
              <a:rPr lang="en-US"/>
              <a:t>Click to edit Master title style</a:t>
            </a:r>
          </a:p>
        </p:txBody>
      </p:sp>
      <p:sp>
        <p:nvSpPr>
          <p:cNvPr id="3" name="Content Placeholder 2"/>
          <p:cNvSpPr>
            <a:spLocks noGrp="1"/>
          </p:cNvSpPr>
          <p:nvPr>
            <p:ph sz="half" idx="1"/>
          </p:nvPr>
        </p:nvSpPr>
        <p:spPr>
          <a:xfrm>
            <a:off x="2014054" y="2596444"/>
            <a:ext cx="4407066" cy="618857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25" y="280784"/>
            <a:ext cx="1235123" cy="1905004"/>
          </a:xfrm>
          <a:prstGeom prst="rect">
            <a:avLst/>
          </a:prstGeom>
        </p:spPr>
      </p:pic>
    </p:spTree>
    <p:extLst>
      <p:ext uri="{BB962C8B-B14F-4D97-AF65-F5344CB8AC3E}">
        <p14:creationId xmlns:p14="http://schemas.microsoft.com/office/powerpoint/2010/main" val="3857601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8"/>
            <a:ext cx="11216640" cy="1885245"/>
          </a:xfrm>
        </p:spPr>
        <p:txBody>
          <a:bodyPr/>
          <a:lstStyle/>
          <a:p>
            <a:r>
              <a:rPr lang="en-US"/>
              <a:t>Click to edit Master title style</a:t>
            </a:r>
          </a:p>
        </p:txBody>
      </p:sp>
      <p:sp>
        <p:nvSpPr>
          <p:cNvPr id="3" name="Text Placeholder 2"/>
          <p:cNvSpPr>
            <a:spLocks noGrp="1"/>
          </p:cNvSpPr>
          <p:nvPr>
            <p:ph type="body" idx="1"/>
          </p:nvPr>
        </p:nvSpPr>
        <p:spPr>
          <a:xfrm>
            <a:off x="895781" y="2390987"/>
            <a:ext cx="5501639" cy="1171786"/>
          </a:xfrm>
        </p:spPr>
        <p:txBody>
          <a:bodyPr anchor="b"/>
          <a:lstStyle>
            <a:lvl1pPr marL="0" indent="0">
              <a:buNone/>
              <a:defRPr sz="2900" b="1"/>
            </a:lvl1pPr>
            <a:lvl2pPr marL="545778" indent="0">
              <a:buNone/>
              <a:defRPr sz="2400" b="1"/>
            </a:lvl2pPr>
            <a:lvl3pPr marL="1091559" indent="0">
              <a:buNone/>
              <a:defRPr sz="2200" b="1"/>
            </a:lvl3pPr>
            <a:lvl4pPr marL="1637334" indent="0">
              <a:buNone/>
              <a:defRPr sz="1900" b="1"/>
            </a:lvl4pPr>
            <a:lvl5pPr marL="2183115" indent="0">
              <a:buNone/>
              <a:defRPr sz="1900" b="1"/>
            </a:lvl5pPr>
            <a:lvl6pPr marL="2728894" indent="0">
              <a:buNone/>
              <a:defRPr sz="1900" b="1"/>
            </a:lvl6pPr>
            <a:lvl7pPr marL="3274672" indent="0">
              <a:buNone/>
              <a:defRPr sz="1900" b="1"/>
            </a:lvl7pPr>
            <a:lvl8pPr marL="3820451" indent="0">
              <a:buNone/>
              <a:defRPr sz="1900" b="1"/>
            </a:lvl8pPr>
            <a:lvl9pPr marL="4366230" indent="0">
              <a:buNone/>
              <a:defRPr sz="1900" b="1"/>
            </a:lvl9pPr>
          </a:lstStyle>
          <a:p>
            <a:pPr lvl="0"/>
            <a:r>
              <a:rPr lang="en-US"/>
              <a:t>Click to edit Master text styles</a:t>
            </a:r>
          </a:p>
        </p:txBody>
      </p:sp>
      <p:sp>
        <p:nvSpPr>
          <p:cNvPr id="4" name="Content Placeholder 3"/>
          <p:cNvSpPr>
            <a:spLocks noGrp="1"/>
          </p:cNvSpPr>
          <p:nvPr>
            <p:ph sz="half" idx="2"/>
          </p:nvPr>
        </p:nvSpPr>
        <p:spPr>
          <a:xfrm>
            <a:off x="895781"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900" b="1"/>
            </a:lvl1pPr>
            <a:lvl2pPr marL="545778" indent="0">
              <a:buNone/>
              <a:defRPr sz="2400" b="1"/>
            </a:lvl2pPr>
            <a:lvl3pPr marL="1091559" indent="0">
              <a:buNone/>
              <a:defRPr sz="2200" b="1"/>
            </a:lvl3pPr>
            <a:lvl4pPr marL="1637334" indent="0">
              <a:buNone/>
              <a:defRPr sz="1900" b="1"/>
            </a:lvl4pPr>
            <a:lvl5pPr marL="2183115" indent="0">
              <a:buNone/>
              <a:defRPr sz="1900" b="1"/>
            </a:lvl5pPr>
            <a:lvl6pPr marL="2728894" indent="0">
              <a:buNone/>
              <a:defRPr sz="1900" b="1"/>
            </a:lvl6pPr>
            <a:lvl7pPr marL="3274672" indent="0">
              <a:buNone/>
              <a:defRPr sz="1900" b="1"/>
            </a:lvl7pPr>
            <a:lvl8pPr marL="3820451" indent="0">
              <a:buNone/>
              <a:defRPr sz="1900" b="1"/>
            </a:lvl8pPr>
            <a:lvl9pPr marL="436623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89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27" y="280784"/>
            <a:ext cx="1235123" cy="1905004"/>
          </a:xfrm>
          <a:prstGeom prst="rect">
            <a:avLst/>
          </a:prstGeom>
        </p:spPr>
      </p:pic>
    </p:spTree>
    <p:extLst>
      <p:ext uri="{BB962C8B-B14F-4D97-AF65-F5344CB8AC3E}">
        <p14:creationId xmlns:p14="http://schemas.microsoft.com/office/powerpoint/2010/main" val="2307479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228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1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528734" y="1404338"/>
            <a:ext cx="6583680" cy="693137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900"/>
            </a:lvl1pPr>
            <a:lvl2pPr marL="545778" indent="0">
              <a:buNone/>
              <a:defRPr sz="1700"/>
            </a:lvl2pPr>
            <a:lvl3pPr marL="1091559" indent="0">
              <a:buNone/>
              <a:defRPr sz="1400"/>
            </a:lvl3pPr>
            <a:lvl4pPr marL="1637334" indent="0">
              <a:buNone/>
              <a:defRPr sz="1200"/>
            </a:lvl4pPr>
            <a:lvl5pPr marL="2183115" indent="0">
              <a:buNone/>
              <a:defRPr sz="1200"/>
            </a:lvl5pPr>
            <a:lvl6pPr marL="2728894" indent="0">
              <a:buNone/>
              <a:defRPr sz="1200"/>
            </a:lvl6pPr>
            <a:lvl7pPr marL="3274672" indent="0">
              <a:buNone/>
              <a:defRPr sz="1200"/>
            </a:lvl7pPr>
            <a:lvl8pPr marL="3820451" indent="0">
              <a:buNone/>
              <a:defRPr sz="1200"/>
            </a:lvl8pPr>
            <a:lvl9pPr marL="43662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18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528734" y="1404338"/>
            <a:ext cx="6583680" cy="6931378"/>
          </a:xfrm>
        </p:spPr>
        <p:txBody>
          <a:bodyPr/>
          <a:lstStyle>
            <a:lvl1pPr marL="0" indent="0">
              <a:buNone/>
              <a:defRPr sz="3800"/>
            </a:lvl1pPr>
            <a:lvl2pPr marL="545778" indent="0">
              <a:buNone/>
              <a:defRPr sz="3300"/>
            </a:lvl2pPr>
            <a:lvl3pPr marL="1091559" indent="0">
              <a:buNone/>
              <a:defRPr sz="2900"/>
            </a:lvl3pPr>
            <a:lvl4pPr marL="1637334" indent="0">
              <a:buNone/>
              <a:defRPr sz="2400"/>
            </a:lvl4pPr>
            <a:lvl5pPr marL="2183115" indent="0">
              <a:buNone/>
              <a:defRPr sz="2400"/>
            </a:lvl5pPr>
            <a:lvl6pPr marL="2728894" indent="0">
              <a:buNone/>
              <a:defRPr sz="2400"/>
            </a:lvl6pPr>
            <a:lvl7pPr marL="3274672" indent="0">
              <a:buNone/>
              <a:defRPr sz="2400"/>
            </a:lvl7pPr>
            <a:lvl8pPr marL="3820451" indent="0">
              <a:buNone/>
              <a:defRPr sz="2400"/>
            </a:lvl8pPr>
            <a:lvl9pPr marL="4366230" indent="0">
              <a:buNone/>
              <a:defRPr sz="2400"/>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900"/>
            </a:lvl1pPr>
            <a:lvl2pPr marL="545778" indent="0">
              <a:buNone/>
              <a:defRPr sz="1700"/>
            </a:lvl2pPr>
            <a:lvl3pPr marL="1091559" indent="0">
              <a:buNone/>
              <a:defRPr sz="1400"/>
            </a:lvl3pPr>
            <a:lvl4pPr marL="1637334" indent="0">
              <a:buNone/>
              <a:defRPr sz="1200"/>
            </a:lvl4pPr>
            <a:lvl5pPr marL="2183115" indent="0">
              <a:buNone/>
              <a:defRPr sz="1200"/>
            </a:lvl5pPr>
            <a:lvl6pPr marL="2728894" indent="0">
              <a:buNone/>
              <a:defRPr sz="1200"/>
            </a:lvl6pPr>
            <a:lvl7pPr marL="3274672" indent="0">
              <a:buNone/>
              <a:defRPr sz="1200"/>
            </a:lvl7pPr>
            <a:lvl8pPr marL="3820451" indent="0">
              <a:buNone/>
              <a:defRPr sz="1200"/>
            </a:lvl8pPr>
            <a:lvl9pPr marL="43662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26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842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278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625600" y="5122898"/>
            <a:ext cx="9753600" cy="2354862"/>
          </a:xfrm>
        </p:spPr>
        <p:txBody>
          <a:bodyPr/>
          <a:lstStyle>
            <a:lvl1pPr marL="0" indent="0" algn="ctr">
              <a:buNone/>
              <a:defRPr sz="2900"/>
            </a:lvl1pPr>
            <a:lvl2pPr marL="519631" indent="0" algn="ctr">
              <a:buNone/>
              <a:defRPr sz="2400"/>
            </a:lvl2pPr>
            <a:lvl3pPr marL="1039232" indent="0" algn="ctr">
              <a:buNone/>
              <a:defRPr sz="2200"/>
            </a:lvl3pPr>
            <a:lvl4pPr marL="1558857" indent="0" algn="ctr">
              <a:buNone/>
              <a:defRPr sz="1900"/>
            </a:lvl4pPr>
            <a:lvl5pPr marL="2078468" indent="0" algn="ctr">
              <a:buNone/>
              <a:defRPr sz="1900"/>
            </a:lvl5pPr>
            <a:lvl6pPr marL="2598083" indent="0" algn="ctr">
              <a:buNone/>
              <a:defRPr sz="1900"/>
            </a:lvl6pPr>
            <a:lvl7pPr marL="3117701" indent="0" algn="ctr">
              <a:buNone/>
              <a:defRPr sz="1900"/>
            </a:lvl7pPr>
            <a:lvl8pPr marL="3637330" indent="0" algn="ctr">
              <a:buNone/>
              <a:defRPr sz="1900"/>
            </a:lvl8pPr>
            <a:lvl9pPr marL="4156940"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27" y="280784"/>
            <a:ext cx="1235123" cy="1905004"/>
          </a:xfrm>
          <a:prstGeom prst="rect">
            <a:avLst/>
          </a:prstGeom>
        </p:spPr>
      </p:pic>
    </p:spTree>
    <p:extLst>
      <p:ext uri="{BB962C8B-B14F-4D97-AF65-F5344CB8AC3E}">
        <p14:creationId xmlns:p14="http://schemas.microsoft.com/office/powerpoint/2010/main" val="143247097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27" y="280784"/>
            <a:ext cx="1235123" cy="1905004"/>
          </a:xfrm>
          <a:prstGeom prst="rect">
            <a:avLst/>
          </a:prstGeom>
        </p:spPr>
      </p:pic>
    </p:spTree>
    <p:extLst>
      <p:ext uri="{BB962C8B-B14F-4D97-AF65-F5344CB8AC3E}">
        <p14:creationId xmlns:p14="http://schemas.microsoft.com/office/powerpoint/2010/main" val="1122490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887307" y="6527829"/>
            <a:ext cx="11216640" cy="2133599"/>
          </a:xfrm>
        </p:spPr>
        <p:txBody>
          <a:bodyPr/>
          <a:lstStyle>
            <a:lvl1pPr marL="0" indent="0">
              <a:buNone/>
              <a:defRPr sz="2900">
                <a:solidFill>
                  <a:schemeClr val="tx1">
                    <a:tint val="75000"/>
                  </a:schemeClr>
                </a:solidFill>
              </a:defRPr>
            </a:lvl1pPr>
            <a:lvl2pPr marL="519631" indent="0">
              <a:buNone/>
              <a:defRPr sz="2400">
                <a:solidFill>
                  <a:schemeClr val="tx1">
                    <a:tint val="75000"/>
                  </a:schemeClr>
                </a:solidFill>
              </a:defRPr>
            </a:lvl2pPr>
            <a:lvl3pPr marL="1039232" indent="0">
              <a:buNone/>
              <a:defRPr sz="2200">
                <a:solidFill>
                  <a:schemeClr val="tx1">
                    <a:tint val="75000"/>
                  </a:schemeClr>
                </a:solidFill>
              </a:defRPr>
            </a:lvl3pPr>
            <a:lvl4pPr marL="1558857" indent="0">
              <a:buNone/>
              <a:defRPr sz="1900">
                <a:solidFill>
                  <a:schemeClr val="tx1">
                    <a:tint val="75000"/>
                  </a:schemeClr>
                </a:solidFill>
              </a:defRPr>
            </a:lvl4pPr>
            <a:lvl5pPr marL="2078468" indent="0">
              <a:buNone/>
              <a:defRPr sz="1900">
                <a:solidFill>
                  <a:schemeClr val="tx1">
                    <a:tint val="75000"/>
                  </a:schemeClr>
                </a:solidFill>
              </a:defRPr>
            </a:lvl5pPr>
            <a:lvl6pPr marL="2598083" indent="0">
              <a:buNone/>
              <a:defRPr sz="1900">
                <a:solidFill>
                  <a:schemeClr val="tx1">
                    <a:tint val="75000"/>
                  </a:schemeClr>
                </a:solidFill>
              </a:defRPr>
            </a:lvl6pPr>
            <a:lvl7pPr marL="3117701" indent="0">
              <a:buNone/>
              <a:defRPr sz="1900">
                <a:solidFill>
                  <a:schemeClr val="tx1">
                    <a:tint val="75000"/>
                  </a:schemeClr>
                </a:solidFill>
              </a:defRPr>
            </a:lvl7pPr>
            <a:lvl8pPr marL="3637330" indent="0">
              <a:buNone/>
              <a:defRPr sz="1900">
                <a:solidFill>
                  <a:schemeClr val="tx1">
                    <a:tint val="75000"/>
                  </a:schemeClr>
                </a:solidFill>
              </a:defRPr>
            </a:lvl8pPr>
            <a:lvl9pPr marL="415694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946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4067" y="519329"/>
            <a:ext cx="10096665" cy="1885245"/>
          </a:xfrm>
        </p:spPr>
        <p:txBody>
          <a:bodyPr/>
          <a:lstStyle/>
          <a:p>
            <a:r>
              <a:rPr lang="en-US"/>
              <a:t>Click to edit Master title style</a:t>
            </a:r>
          </a:p>
        </p:txBody>
      </p:sp>
      <p:sp>
        <p:nvSpPr>
          <p:cNvPr id="3" name="Content Placeholder 2"/>
          <p:cNvSpPr>
            <a:spLocks noGrp="1"/>
          </p:cNvSpPr>
          <p:nvPr>
            <p:ph sz="half" idx="1"/>
          </p:nvPr>
        </p:nvSpPr>
        <p:spPr>
          <a:xfrm>
            <a:off x="2014054" y="2596444"/>
            <a:ext cx="4407066" cy="618857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27" y="280784"/>
            <a:ext cx="1235123" cy="1905004"/>
          </a:xfrm>
          <a:prstGeom prst="rect">
            <a:avLst/>
          </a:prstGeom>
        </p:spPr>
      </p:pic>
    </p:spTree>
    <p:extLst>
      <p:ext uri="{BB962C8B-B14F-4D97-AF65-F5344CB8AC3E}">
        <p14:creationId xmlns:p14="http://schemas.microsoft.com/office/powerpoint/2010/main" val="130111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887307" y="6527829"/>
            <a:ext cx="11216640" cy="2133599"/>
          </a:xfrm>
        </p:spPr>
        <p:txBody>
          <a:bodyPr/>
          <a:lstStyle>
            <a:lvl1pPr marL="0" indent="0">
              <a:buNone/>
              <a:defRPr sz="2900">
                <a:solidFill>
                  <a:schemeClr val="tx1">
                    <a:tint val="75000"/>
                  </a:schemeClr>
                </a:solidFill>
              </a:defRPr>
            </a:lvl1pPr>
            <a:lvl2pPr marL="519631" indent="0">
              <a:buNone/>
              <a:defRPr sz="2400">
                <a:solidFill>
                  <a:schemeClr val="tx1">
                    <a:tint val="75000"/>
                  </a:schemeClr>
                </a:solidFill>
              </a:defRPr>
            </a:lvl2pPr>
            <a:lvl3pPr marL="1039232" indent="0">
              <a:buNone/>
              <a:defRPr sz="2200">
                <a:solidFill>
                  <a:schemeClr val="tx1">
                    <a:tint val="75000"/>
                  </a:schemeClr>
                </a:solidFill>
              </a:defRPr>
            </a:lvl3pPr>
            <a:lvl4pPr marL="1558857" indent="0">
              <a:buNone/>
              <a:defRPr sz="1900">
                <a:solidFill>
                  <a:schemeClr val="tx1">
                    <a:tint val="75000"/>
                  </a:schemeClr>
                </a:solidFill>
              </a:defRPr>
            </a:lvl4pPr>
            <a:lvl5pPr marL="2078468" indent="0">
              <a:buNone/>
              <a:defRPr sz="1900">
                <a:solidFill>
                  <a:schemeClr val="tx1">
                    <a:tint val="75000"/>
                  </a:schemeClr>
                </a:solidFill>
              </a:defRPr>
            </a:lvl5pPr>
            <a:lvl6pPr marL="2598083" indent="0">
              <a:buNone/>
              <a:defRPr sz="1900">
                <a:solidFill>
                  <a:schemeClr val="tx1">
                    <a:tint val="75000"/>
                  </a:schemeClr>
                </a:solidFill>
              </a:defRPr>
            </a:lvl6pPr>
            <a:lvl7pPr marL="3117701" indent="0">
              <a:buNone/>
              <a:defRPr sz="1900">
                <a:solidFill>
                  <a:schemeClr val="tx1">
                    <a:tint val="75000"/>
                  </a:schemeClr>
                </a:solidFill>
              </a:defRPr>
            </a:lvl7pPr>
            <a:lvl8pPr marL="3637330" indent="0">
              <a:buNone/>
              <a:defRPr sz="1900">
                <a:solidFill>
                  <a:schemeClr val="tx1">
                    <a:tint val="75000"/>
                  </a:schemeClr>
                </a:solidFill>
              </a:defRPr>
            </a:lvl8pPr>
            <a:lvl9pPr marL="415694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901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329"/>
            <a:ext cx="11216640" cy="1885245"/>
          </a:xfrm>
        </p:spPr>
        <p:txBody>
          <a:bodyPr/>
          <a:lstStyle/>
          <a:p>
            <a:r>
              <a:rPr lang="en-US"/>
              <a:t>Click to edit Master title style</a:t>
            </a:r>
          </a:p>
        </p:txBody>
      </p:sp>
      <p:sp>
        <p:nvSpPr>
          <p:cNvPr id="3" name="Text Placeholder 2"/>
          <p:cNvSpPr>
            <a:spLocks noGrp="1"/>
          </p:cNvSpPr>
          <p:nvPr>
            <p:ph type="body" idx="1"/>
          </p:nvPr>
        </p:nvSpPr>
        <p:spPr>
          <a:xfrm>
            <a:off x="896028" y="2390987"/>
            <a:ext cx="5501639" cy="1171786"/>
          </a:xfrm>
        </p:spPr>
        <p:txBody>
          <a:bodyPr anchor="b"/>
          <a:lstStyle>
            <a:lvl1pPr marL="0" indent="0">
              <a:buNone/>
              <a:defRPr sz="2900" b="1"/>
            </a:lvl1pPr>
            <a:lvl2pPr marL="519631" indent="0">
              <a:buNone/>
              <a:defRPr sz="2400" b="1"/>
            </a:lvl2pPr>
            <a:lvl3pPr marL="1039232" indent="0">
              <a:buNone/>
              <a:defRPr sz="2200" b="1"/>
            </a:lvl3pPr>
            <a:lvl4pPr marL="1558857" indent="0">
              <a:buNone/>
              <a:defRPr sz="1900" b="1"/>
            </a:lvl4pPr>
            <a:lvl5pPr marL="2078468" indent="0">
              <a:buNone/>
              <a:defRPr sz="1900" b="1"/>
            </a:lvl5pPr>
            <a:lvl6pPr marL="2598083" indent="0">
              <a:buNone/>
              <a:defRPr sz="1900" b="1"/>
            </a:lvl6pPr>
            <a:lvl7pPr marL="3117701" indent="0">
              <a:buNone/>
              <a:defRPr sz="1900" b="1"/>
            </a:lvl7pPr>
            <a:lvl8pPr marL="3637330" indent="0">
              <a:buNone/>
              <a:defRPr sz="1900" b="1"/>
            </a:lvl8pPr>
            <a:lvl9pPr marL="4156940" indent="0">
              <a:buNone/>
              <a:defRPr sz="1900" b="1"/>
            </a:lvl9pPr>
          </a:lstStyle>
          <a:p>
            <a:pPr lvl="0"/>
            <a:r>
              <a:rPr lang="en-US"/>
              <a:t>Click to edit Master text styles</a:t>
            </a:r>
          </a:p>
        </p:txBody>
      </p:sp>
      <p:sp>
        <p:nvSpPr>
          <p:cNvPr id="4" name="Content Placeholder 3"/>
          <p:cNvSpPr>
            <a:spLocks noGrp="1"/>
          </p:cNvSpPr>
          <p:nvPr>
            <p:ph sz="half" idx="2"/>
          </p:nvPr>
        </p:nvSpPr>
        <p:spPr>
          <a:xfrm>
            <a:off x="896028"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900" b="1"/>
            </a:lvl1pPr>
            <a:lvl2pPr marL="519631" indent="0">
              <a:buNone/>
              <a:defRPr sz="2400" b="1"/>
            </a:lvl2pPr>
            <a:lvl3pPr marL="1039232" indent="0">
              <a:buNone/>
              <a:defRPr sz="2200" b="1"/>
            </a:lvl3pPr>
            <a:lvl4pPr marL="1558857" indent="0">
              <a:buNone/>
              <a:defRPr sz="1900" b="1"/>
            </a:lvl4pPr>
            <a:lvl5pPr marL="2078468" indent="0">
              <a:buNone/>
              <a:defRPr sz="1900" b="1"/>
            </a:lvl5pPr>
            <a:lvl6pPr marL="2598083" indent="0">
              <a:buNone/>
              <a:defRPr sz="1900" b="1"/>
            </a:lvl6pPr>
            <a:lvl7pPr marL="3117701" indent="0">
              <a:buNone/>
              <a:defRPr sz="1900" b="1"/>
            </a:lvl7pPr>
            <a:lvl8pPr marL="3637330" indent="0">
              <a:buNone/>
              <a:defRPr sz="1900" b="1"/>
            </a:lvl8pPr>
            <a:lvl9pPr marL="415694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968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09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663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528734" y="1404338"/>
            <a:ext cx="6583680" cy="693137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900"/>
            </a:lvl1pPr>
            <a:lvl2pPr marL="519631" indent="0">
              <a:buNone/>
              <a:defRPr sz="1700"/>
            </a:lvl2pPr>
            <a:lvl3pPr marL="1039232" indent="0">
              <a:buNone/>
              <a:defRPr sz="1400"/>
            </a:lvl3pPr>
            <a:lvl4pPr marL="1558857" indent="0">
              <a:buNone/>
              <a:defRPr sz="1200"/>
            </a:lvl4pPr>
            <a:lvl5pPr marL="2078468" indent="0">
              <a:buNone/>
              <a:defRPr sz="1200"/>
            </a:lvl5pPr>
            <a:lvl6pPr marL="2598083" indent="0">
              <a:buNone/>
              <a:defRPr sz="1200"/>
            </a:lvl6pPr>
            <a:lvl7pPr marL="3117701" indent="0">
              <a:buNone/>
              <a:defRPr sz="1200"/>
            </a:lvl7pPr>
            <a:lvl8pPr marL="3637330" indent="0">
              <a:buNone/>
              <a:defRPr sz="1200"/>
            </a:lvl8pPr>
            <a:lvl9pPr marL="415694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47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528734" y="1404338"/>
            <a:ext cx="6583680" cy="6931378"/>
          </a:xfrm>
        </p:spPr>
        <p:txBody>
          <a:bodyPr/>
          <a:lstStyle>
            <a:lvl1pPr marL="0" indent="0">
              <a:buNone/>
              <a:defRPr sz="3800"/>
            </a:lvl1pPr>
            <a:lvl2pPr marL="519631" indent="0">
              <a:buNone/>
              <a:defRPr sz="3300"/>
            </a:lvl2pPr>
            <a:lvl3pPr marL="1039232" indent="0">
              <a:buNone/>
              <a:defRPr sz="2900"/>
            </a:lvl3pPr>
            <a:lvl4pPr marL="1558857" indent="0">
              <a:buNone/>
              <a:defRPr sz="2400"/>
            </a:lvl4pPr>
            <a:lvl5pPr marL="2078468" indent="0">
              <a:buNone/>
              <a:defRPr sz="2400"/>
            </a:lvl5pPr>
            <a:lvl6pPr marL="2598083" indent="0">
              <a:buNone/>
              <a:defRPr sz="2400"/>
            </a:lvl6pPr>
            <a:lvl7pPr marL="3117701" indent="0">
              <a:buNone/>
              <a:defRPr sz="2400"/>
            </a:lvl7pPr>
            <a:lvl8pPr marL="3637330" indent="0">
              <a:buNone/>
              <a:defRPr sz="2400"/>
            </a:lvl8pPr>
            <a:lvl9pPr marL="4156940" indent="0">
              <a:buNone/>
              <a:defRPr sz="2400"/>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900"/>
            </a:lvl1pPr>
            <a:lvl2pPr marL="519631" indent="0">
              <a:buNone/>
              <a:defRPr sz="1700"/>
            </a:lvl2pPr>
            <a:lvl3pPr marL="1039232" indent="0">
              <a:buNone/>
              <a:defRPr sz="1400"/>
            </a:lvl3pPr>
            <a:lvl4pPr marL="1558857" indent="0">
              <a:buNone/>
              <a:defRPr sz="1200"/>
            </a:lvl4pPr>
            <a:lvl5pPr marL="2078468" indent="0">
              <a:buNone/>
              <a:defRPr sz="1200"/>
            </a:lvl5pPr>
            <a:lvl6pPr marL="2598083" indent="0">
              <a:buNone/>
              <a:defRPr sz="1200"/>
            </a:lvl6pPr>
            <a:lvl7pPr marL="3117701" indent="0">
              <a:buNone/>
              <a:defRPr sz="1200"/>
            </a:lvl7pPr>
            <a:lvl8pPr marL="3637330" indent="0">
              <a:buNone/>
              <a:defRPr sz="1200"/>
            </a:lvl8pPr>
            <a:lvl9pPr marL="415694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04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596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763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5" name="Date"/>
          <p:cNvSpPr txBox="1">
            <a:spLocks noGrp="1"/>
          </p:cNvSpPr>
          <p:nvPr>
            <p:ph type="body" sz="quarter" idx="13"/>
          </p:nvPr>
        </p:nvSpPr>
        <p:spPr>
          <a:xfrm>
            <a:off x="369426" y="8807706"/>
            <a:ext cx="12255501" cy="354444"/>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16" name="Title Text"/>
          <p:cNvSpPr txBox="1">
            <a:spLocks noGrp="1"/>
          </p:cNvSpPr>
          <p:nvPr>
            <p:ph type="title"/>
          </p:nvPr>
        </p:nvSpPr>
        <p:spPr>
          <a:xfrm>
            <a:off x="355615" y="5905500"/>
            <a:ext cx="12293601" cy="2108200"/>
          </a:xfrm>
          <a:prstGeom prst="rect">
            <a:avLst/>
          </a:prstGeom>
        </p:spPr>
        <p:txBody>
          <a:bodyPr anchor="b"/>
          <a:lstStyle/>
          <a:p>
            <a:r>
              <a:t>Title Text</a:t>
            </a:r>
          </a:p>
        </p:txBody>
      </p:sp>
      <p:sp>
        <p:nvSpPr>
          <p:cNvPr id="17" name="Body Level One…"/>
          <p:cNvSpPr txBox="1">
            <a:spLocks noGrp="1"/>
          </p:cNvSpPr>
          <p:nvPr>
            <p:ph type="body" sz="quarter" idx="1"/>
          </p:nvPr>
        </p:nvSpPr>
        <p:spPr>
          <a:xfrm>
            <a:off x="355615" y="8001001"/>
            <a:ext cx="12293601" cy="508001"/>
          </a:xfrm>
          <a:prstGeom prst="rect">
            <a:avLst/>
          </a:prstGeom>
        </p:spPr>
        <p:txBody>
          <a:bodyPr anchor="t"/>
          <a:lstStyle>
            <a:lvl1pPr marL="0" indent="0">
              <a:spcBef>
                <a:spcPts val="1000"/>
              </a:spcBef>
              <a:buClrTx/>
              <a:buSzTx/>
              <a:buFontTx/>
              <a:buNone/>
              <a:defRPr sz="2400">
                <a:solidFill>
                  <a:srgbClr val="5C86B9"/>
                </a:solidFill>
              </a:defRPr>
            </a:lvl1pPr>
            <a:lvl2pPr marL="0" indent="215761">
              <a:spcBef>
                <a:spcPts val="1000"/>
              </a:spcBef>
              <a:buClrTx/>
              <a:buSzTx/>
              <a:buFontTx/>
              <a:buNone/>
              <a:defRPr sz="2400">
                <a:solidFill>
                  <a:srgbClr val="5C86B9"/>
                </a:solidFill>
              </a:defRPr>
            </a:lvl2pPr>
            <a:lvl3pPr marL="0" indent="431498">
              <a:spcBef>
                <a:spcPts val="1000"/>
              </a:spcBef>
              <a:buClrTx/>
              <a:buSzTx/>
              <a:buFontTx/>
              <a:buNone/>
              <a:defRPr sz="2400">
                <a:solidFill>
                  <a:srgbClr val="5C86B9"/>
                </a:solidFill>
              </a:defRPr>
            </a:lvl3pPr>
            <a:lvl4pPr marL="0" indent="647278">
              <a:spcBef>
                <a:spcPts val="1000"/>
              </a:spcBef>
              <a:buClrTx/>
              <a:buSzTx/>
              <a:buFontTx/>
              <a:buNone/>
              <a:defRPr sz="2400">
                <a:solidFill>
                  <a:srgbClr val="5C86B9"/>
                </a:solidFill>
              </a:defRPr>
            </a:lvl4pPr>
            <a:lvl5pPr marL="0" indent="86305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rPr/>
              <a:pPr/>
              <a:t>‹#›</a:t>
            </a:fld>
            <a:endParaRPr/>
          </a:p>
        </p:txBody>
      </p:sp>
    </p:spTree>
    <p:extLst>
      <p:ext uri="{BB962C8B-B14F-4D97-AF65-F5344CB8AC3E}">
        <p14:creationId xmlns:p14="http://schemas.microsoft.com/office/powerpoint/2010/main" val="181252254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7" name="Date"/>
          <p:cNvSpPr txBox="1">
            <a:spLocks noGrp="1"/>
          </p:cNvSpPr>
          <p:nvPr>
            <p:ph type="body" sz="quarter" idx="13"/>
          </p:nvPr>
        </p:nvSpPr>
        <p:spPr>
          <a:xfrm>
            <a:off x="369426" y="8807706"/>
            <a:ext cx="12255501" cy="354444"/>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28" name="Image"/>
          <p:cNvSpPr>
            <a:spLocks noGrp="1"/>
          </p:cNvSpPr>
          <p:nvPr>
            <p:ph type="pic" idx="14"/>
          </p:nvPr>
        </p:nvSpPr>
        <p:spPr>
          <a:xfrm>
            <a:off x="368307" y="444500"/>
            <a:ext cx="12268201" cy="6324599"/>
          </a:xfrm>
          <a:prstGeom prst="rect">
            <a:avLst/>
          </a:prstGeom>
        </p:spPr>
        <p:txBody>
          <a:bodyPr lIns="86287" tIns="42966" rIns="86287" bIns="42966" anchor="t">
            <a:noAutofit/>
          </a:bodyPr>
          <a:lstStyle/>
          <a:p>
            <a:endParaRPr/>
          </a:p>
        </p:txBody>
      </p:sp>
      <p:sp>
        <p:nvSpPr>
          <p:cNvPr id="29" name="Title Text"/>
          <p:cNvSpPr txBox="1">
            <a:spLocks noGrp="1"/>
          </p:cNvSpPr>
          <p:nvPr>
            <p:ph type="title"/>
          </p:nvPr>
        </p:nvSpPr>
        <p:spPr>
          <a:xfrm>
            <a:off x="355615" y="6908802"/>
            <a:ext cx="12293601" cy="1104900"/>
          </a:xfrm>
          <a:prstGeom prst="rect">
            <a:avLst/>
          </a:prstGeom>
        </p:spPr>
        <p:txBody>
          <a:bodyPr anchor="b"/>
          <a:lstStyle/>
          <a:p>
            <a:r>
              <a:t>Title Text</a:t>
            </a:r>
          </a:p>
        </p:txBody>
      </p:sp>
      <p:sp>
        <p:nvSpPr>
          <p:cNvPr id="30" name="Body Level One…"/>
          <p:cNvSpPr txBox="1">
            <a:spLocks noGrp="1"/>
          </p:cNvSpPr>
          <p:nvPr>
            <p:ph type="body" sz="quarter" idx="1"/>
          </p:nvPr>
        </p:nvSpPr>
        <p:spPr>
          <a:xfrm>
            <a:off x="355615" y="8001001"/>
            <a:ext cx="12293601" cy="508001"/>
          </a:xfrm>
          <a:prstGeom prst="rect">
            <a:avLst/>
          </a:prstGeom>
        </p:spPr>
        <p:txBody>
          <a:bodyPr anchor="t"/>
          <a:lstStyle>
            <a:lvl1pPr marL="0" indent="0">
              <a:spcBef>
                <a:spcPts val="1000"/>
              </a:spcBef>
              <a:buClrTx/>
              <a:buSzTx/>
              <a:buFontTx/>
              <a:buNone/>
              <a:defRPr sz="2400">
                <a:solidFill>
                  <a:srgbClr val="5C86B9"/>
                </a:solidFill>
              </a:defRPr>
            </a:lvl1pPr>
            <a:lvl2pPr marL="0" indent="215761">
              <a:spcBef>
                <a:spcPts val="1000"/>
              </a:spcBef>
              <a:buClrTx/>
              <a:buSzTx/>
              <a:buFontTx/>
              <a:buNone/>
              <a:defRPr sz="2400">
                <a:solidFill>
                  <a:srgbClr val="5C86B9"/>
                </a:solidFill>
              </a:defRPr>
            </a:lvl2pPr>
            <a:lvl3pPr marL="0" indent="431498">
              <a:spcBef>
                <a:spcPts val="1000"/>
              </a:spcBef>
              <a:buClrTx/>
              <a:buSzTx/>
              <a:buFontTx/>
              <a:buNone/>
              <a:defRPr sz="2400">
                <a:solidFill>
                  <a:srgbClr val="5C86B9"/>
                </a:solidFill>
              </a:defRPr>
            </a:lvl3pPr>
            <a:lvl4pPr marL="0" indent="647278">
              <a:spcBef>
                <a:spcPts val="1000"/>
              </a:spcBef>
              <a:buClrTx/>
              <a:buSzTx/>
              <a:buFontTx/>
              <a:buNone/>
              <a:defRPr sz="2400">
                <a:solidFill>
                  <a:srgbClr val="5C86B9"/>
                </a:solidFill>
              </a:defRPr>
            </a:lvl4pPr>
            <a:lvl5pPr marL="0" indent="86305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3781552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4199"/>
              </a:spcBef>
            </a:lvl1pPr>
            <a:lvl2pPr>
              <a:spcBef>
                <a:spcPts val="4199"/>
              </a:spcBef>
            </a:lvl2pPr>
            <a:lvl3pPr>
              <a:spcBef>
                <a:spcPts val="4199"/>
              </a:spcBef>
            </a:lvl3pPr>
            <a:lvl4pPr>
              <a:spcBef>
                <a:spcPts val="4199"/>
              </a:spcBef>
            </a:lvl4pPr>
            <a:lvl5pPr>
              <a:spcBef>
                <a:spcPts val="4199"/>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4210155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4067" y="519329"/>
            <a:ext cx="10096665" cy="1885245"/>
          </a:xfrm>
        </p:spPr>
        <p:txBody>
          <a:bodyPr/>
          <a:lstStyle/>
          <a:p>
            <a:r>
              <a:rPr lang="en-US"/>
              <a:t>Click to edit Master title style</a:t>
            </a:r>
          </a:p>
        </p:txBody>
      </p:sp>
      <p:sp>
        <p:nvSpPr>
          <p:cNvPr id="3" name="Content Placeholder 2"/>
          <p:cNvSpPr>
            <a:spLocks noGrp="1"/>
          </p:cNvSpPr>
          <p:nvPr>
            <p:ph sz="half" idx="1"/>
          </p:nvPr>
        </p:nvSpPr>
        <p:spPr>
          <a:xfrm>
            <a:off x="2014054" y="2596444"/>
            <a:ext cx="4407066" cy="618857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27" y="280784"/>
            <a:ext cx="1235123" cy="1905004"/>
          </a:xfrm>
          <a:prstGeom prst="rect">
            <a:avLst/>
          </a:prstGeom>
        </p:spPr>
      </p:pic>
    </p:spTree>
    <p:extLst>
      <p:ext uri="{BB962C8B-B14F-4D97-AF65-F5344CB8AC3E}">
        <p14:creationId xmlns:p14="http://schemas.microsoft.com/office/powerpoint/2010/main" val="21385011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9" name="Image"/>
          <p:cNvSpPr>
            <a:spLocks noGrp="1"/>
          </p:cNvSpPr>
          <p:nvPr>
            <p:ph type="pic" idx="13"/>
          </p:nvPr>
        </p:nvSpPr>
        <p:spPr>
          <a:xfrm>
            <a:off x="6502400" y="0"/>
            <a:ext cx="6502400" cy="9753600"/>
          </a:xfrm>
          <a:prstGeom prst="rect">
            <a:avLst/>
          </a:prstGeom>
        </p:spPr>
        <p:txBody>
          <a:bodyPr lIns="86287" tIns="42966" rIns="86287" bIns="42966" anchor="t">
            <a:noAutofit/>
          </a:bodyPr>
          <a:lstStyle/>
          <a:p>
            <a:endParaRPr/>
          </a:p>
        </p:txBody>
      </p:sp>
      <p:sp>
        <p:nvSpPr>
          <p:cNvPr id="80" name="Title Text"/>
          <p:cNvSpPr txBox="1">
            <a:spLocks noGrp="1"/>
          </p:cNvSpPr>
          <p:nvPr>
            <p:ph type="title"/>
          </p:nvPr>
        </p:nvSpPr>
        <p:spPr>
          <a:xfrm>
            <a:off x="355603" y="444500"/>
            <a:ext cx="5816601" cy="2044700"/>
          </a:xfrm>
          <a:prstGeom prst="rect">
            <a:avLst/>
          </a:prstGeom>
        </p:spPr>
        <p:txBody>
          <a:bodyPr/>
          <a:lstStyle/>
          <a:p>
            <a:r>
              <a:t>Title Text</a:t>
            </a:r>
          </a:p>
        </p:txBody>
      </p:sp>
      <p:sp>
        <p:nvSpPr>
          <p:cNvPr id="81" name="Body Level One…"/>
          <p:cNvSpPr txBox="1">
            <a:spLocks noGrp="1"/>
          </p:cNvSpPr>
          <p:nvPr>
            <p:ph type="body" sz="half" idx="1"/>
          </p:nvPr>
        </p:nvSpPr>
        <p:spPr>
          <a:xfrm>
            <a:off x="355603" y="2984501"/>
            <a:ext cx="5816601" cy="6324599"/>
          </a:xfrm>
          <a:prstGeom prst="rect">
            <a:avLst/>
          </a:prstGeom>
        </p:spPr>
        <p:txBody>
          <a:bodyPr/>
          <a:lstStyle>
            <a:lvl1pPr marL="359694" indent="-359694">
              <a:defRPr sz="3000"/>
            </a:lvl1pPr>
            <a:lvl2pPr marL="719210" indent="-359694">
              <a:defRPr sz="3000"/>
            </a:lvl2pPr>
            <a:lvl3pPr marL="1078837" indent="-359694">
              <a:defRPr sz="3000"/>
            </a:lvl3pPr>
            <a:lvl4pPr marL="1438437" indent="-359694">
              <a:defRPr sz="3000"/>
            </a:lvl4pPr>
            <a:lvl5pPr marL="1798034" indent="-359694">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rPr/>
              <a:pPr/>
              <a:t>‹#›</a:t>
            </a:fld>
            <a:endParaRPr/>
          </a:p>
        </p:txBody>
      </p:sp>
    </p:spTree>
    <p:extLst>
      <p:ext uri="{BB962C8B-B14F-4D97-AF65-F5344CB8AC3E}">
        <p14:creationId xmlns:p14="http://schemas.microsoft.com/office/powerpoint/2010/main" val="173704276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Type a quote here.”"/>
          <p:cNvSpPr txBox="1">
            <a:spLocks noGrp="1"/>
          </p:cNvSpPr>
          <p:nvPr>
            <p:ph type="body" sz="quarter" idx="13"/>
          </p:nvPr>
        </p:nvSpPr>
        <p:spPr>
          <a:xfrm>
            <a:off x="1270015" y="4305549"/>
            <a:ext cx="10464801" cy="520643"/>
          </a:xfrm>
          <a:prstGeom prst="rect">
            <a:avLst/>
          </a:prstGeom>
        </p:spPr>
        <p:txBody>
          <a:bodyPr>
            <a:spAutoFit/>
          </a:bodyPr>
          <a:lstStyle>
            <a:lvl1pPr marL="0" indent="0" algn="ctr">
              <a:buClrTx/>
              <a:buSzTx/>
              <a:buFontTx/>
              <a:buNone/>
              <a:defRPr sz="3000"/>
            </a:lvl1pPr>
          </a:lstStyle>
          <a:p>
            <a:r>
              <a:t>“Type a quote here.” </a:t>
            </a:r>
          </a:p>
        </p:txBody>
      </p:sp>
      <p:sp>
        <p:nvSpPr>
          <p:cNvPr id="108" name="–Johnny Appleseed"/>
          <p:cNvSpPr txBox="1">
            <a:spLocks noGrp="1"/>
          </p:cNvSpPr>
          <p:nvPr>
            <p:ph type="body" sz="quarter" idx="14"/>
          </p:nvPr>
        </p:nvSpPr>
        <p:spPr>
          <a:xfrm>
            <a:off x="1270015" y="6362951"/>
            <a:ext cx="10464801" cy="520643"/>
          </a:xfrm>
          <a:prstGeom prst="rect">
            <a:avLst/>
          </a:prstGeom>
        </p:spPr>
        <p:txBody>
          <a:bodyPr anchor="t">
            <a:spAutoFit/>
          </a:bodyPr>
          <a:lstStyle>
            <a:lvl1pPr marL="0" indent="0" algn="ctr">
              <a:spcBef>
                <a:spcPts val="1199"/>
              </a:spcBef>
              <a:buClrTx/>
              <a:buSzTx/>
              <a:buFontTx/>
              <a:buNone/>
              <a:defRPr sz="3000" i="1">
                <a:solidFill>
                  <a:srgbClr val="5C86B9"/>
                </a:solidFill>
              </a:defRPr>
            </a:lvl1pPr>
          </a:lstStyle>
          <a:p>
            <a:r>
              <a:t>–Johnny Appleseed</a:t>
            </a:r>
          </a:p>
        </p:txBody>
      </p:sp>
      <p:sp>
        <p:nvSpPr>
          <p:cNvPr id="109"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rPr/>
              <a:pPr/>
              <a:t>‹#›</a:t>
            </a:fld>
            <a:endParaRPr/>
          </a:p>
        </p:txBody>
      </p:sp>
    </p:spTree>
    <p:extLst>
      <p:ext uri="{BB962C8B-B14F-4D97-AF65-F5344CB8AC3E}">
        <p14:creationId xmlns:p14="http://schemas.microsoft.com/office/powerpoint/2010/main" val="637312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625600" y="5122898"/>
            <a:ext cx="9753600" cy="2354862"/>
          </a:xfrm>
        </p:spPr>
        <p:txBody>
          <a:bodyPr/>
          <a:lstStyle>
            <a:lvl1pPr marL="0" indent="0" algn="ctr">
              <a:buNone/>
              <a:defRPr sz="2900"/>
            </a:lvl1pPr>
            <a:lvl2pPr marL="546171" indent="0" algn="ctr">
              <a:buNone/>
              <a:defRPr sz="2400"/>
            </a:lvl2pPr>
            <a:lvl3pPr marL="1092342" indent="0" algn="ctr">
              <a:buNone/>
              <a:defRPr sz="2200"/>
            </a:lvl3pPr>
            <a:lvl4pPr marL="1638513" indent="0" algn="ctr">
              <a:buNone/>
              <a:defRPr sz="1900"/>
            </a:lvl4pPr>
            <a:lvl5pPr marL="2184684" indent="0" algn="ctr">
              <a:buNone/>
              <a:defRPr sz="1900"/>
            </a:lvl5pPr>
            <a:lvl6pPr marL="2730856" indent="0" algn="ctr">
              <a:buNone/>
              <a:defRPr sz="1900"/>
            </a:lvl6pPr>
            <a:lvl7pPr marL="3277027" indent="0" algn="ctr">
              <a:buNone/>
              <a:defRPr sz="1900"/>
            </a:lvl7pPr>
            <a:lvl8pPr marL="3823198" indent="0" algn="ctr">
              <a:buNone/>
              <a:defRPr sz="1900"/>
            </a:lvl8pPr>
            <a:lvl9pPr marL="4369369"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19" y="280784"/>
            <a:ext cx="1235123" cy="1905004"/>
          </a:xfrm>
          <a:prstGeom prst="rect">
            <a:avLst/>
          </a:prstGeom>
        </p:spPr>
      </p:pic>
    </p:spTree>
    <p:extLst>
      <p:ext uri="{BB962C8B-B14F-4D97-AF65-F5344CB8AC3E}">
        <p14:creationId xmlns:p14="http://schemas.microsoft.com/office/powerpoint/2010/main" val="423116395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19" y="280784"/>
            <a:ext cx="1235123" cy="1905004"/>
          </a:xfrm>
          <a:prstGeom prst="rect">
            <a:avLst/>
          </a:prstGeom>
        </p:spPr>
      </p:pic>
    </p:spTree>
    <p:extLst>
      <p:ext uri="{BB962C8B-B14F-4D97-AF65-F5344CB8AC3E}">
        <p14:creationId xmlns:p14="http://schemas.microsoft.com/office/powerpoint/2010/main" val="1405617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887307" y="6527237"/>
            <a:ext cx="11216640" cy="2133599"/>
          </a:xfrm>
        </p:spPr>
        <p:txBody>
          <a:bodyPr/>
          <a:lstStyle>
            <a:lvl1pPr marL="0" indent="0">
              <a:buNone/>
              <a:defRPr sz="2900">
                <a:solidFill>
                  <a:schemeClr val="tx1">
                    <a:tint val="75000"/>
                  </a:schemeClr>
                </a:solidFill>
              </a:defRPr>
            </a:lvl1pPr>
            <a:lvl2pPr marL="546171" indent="0">
              <a:buNone/>
              <a:defRPr sz="2400">
                <a:solidFill>
                  <a:schemeClr val="tx1">
                    <a:tint val="75000"/>
                  </a:schemeClr>
                </a:solidFill>
              </a:defRPr>
            </a:lvl2pPr>
            <a:lvl3pPr marL="1092342" indent="0">
              <a:buNone/>
              <a:defRPr sz="2200">
                <a:solidFill>
                  <a:schemeClr val="tx1">
                    <a:tint val="75000"/>
                  </a:schemeClr>
                </a:solidFill>
              </a:defRPr>
            </a:lvl3pPr>
            <a:lvl4pPr marL="1638513" indent="0">
              <a:buNone/>
              <a:defRPr sz="1900">
                <a:solidFill>
                  <a:schemeClr val="tx1">
                    <a:tint val="75000"/>
                  </a:schemeClr>
                </a:solidFill>
              </a:defRPr>
            </a:lvl4pPr>
            <a:lvl5pPr marL="2184684" indent="0">
              <a:buNone/>
              <a:defRPr sz="1900">
                <a:solidFill>
                  <a:schemeClr val="tx1">
                    <a:tint val="75000"/>
                  </a:schemeClr>
                </a:solidFill>
              </a:defRPr>
            </a:lvl5pPr>
            <a:lvl6pPr marL="2730856" indent="0">
              <a:buNone/>
              <a:defRPr sz="1900">
                <a:solidFill>
                  <a:schemeClr val="tx1">
                    <a:tint val="75000"/>
                  </a:schemeClr>
                </a:solidFill>
              </a:defRPr>
            </a:lvl6pPr>
            <a:lvl7pPr marL="3277027" indent="0">
              <a:buNone/>
              <a:defRPr sz="1900">
                <a:solidFill>
                  <a:schemeClr val="tx1">
                    <a:tint val="75000"/>
                  </a:schemeClr>
                </a:solidFill>
              </a:defRPr>
            </a:lvl7pPr>
            <a:lvl8pPr marL="3823198" indent="0">
              <a:buNone/>
              <a:defRPr sz="1900">
                <a:solidFill>
                  <a:schemeClr val="tx1">
                    <a:tint val="75000"/>
                  </a:schemeClr>
                </a:solidFill>
              </a:defRPr>
            </a:lvl8pPr>
            <a:lvl9pPr marL="4369369"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790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4055" y="519290"/>
            <a:ext cx="10096665" cy="1885245"/>
          </a:xfrm>
        </p:spPr>
        <p:txBody>
          <a:bodyPr/>
          <a:lstStyle/>
          <a:p>
            <a:r>
              <a:rPr lang="en-US"/>
              <a:t>Click to edit Master title style</a:t>
            </a:r>
          </a:p>
        </p:txBody>
      </p:sp>
      <p:sp>
        <p:nvSpPr>
          <p:cNvPr id="3" name="Content Placeholder 2"/>
          <p:cNvSpPr>
            <a:spLocks noGrp="1"/>
          </p:cNvSpPr>
          <p:nvPr>
            <p:ph sz="half" idx="1"/>
          </p:nvPr>
        </p:nvSpPr>
        <p:spPr>
          <a:xfrm>
            <a:off x="2014054" y="2596444"/>
            <a:ext cx="4407066" cy="618857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519" y="280784"/>
            <a:ext cx="1235123" cy="1905004"/>
          </a:xfrm>
          <a:prstGeom prst="rect">
            <a:avLst/>
          </a:prstGeom>
        </p:spPr>
      </p:pic>
    </p:spTree>
    <p:extLst>
      <p:ext uri="{BB962C8B-B14F-4D97-AF65-F5344CB8AC3E}">
        <p14:creationId xmlns:p14="http://schemas.microsoft.com/office/powerpoint/2010/main" val="2319200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a:t>Click to edit Master title style</a:t>
            </a:r>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900" b="1"/>
            </a:lvl1pPr>
            <a:lvl2pPr marL="546171" indent="0">
              <a:buNone/>
              <a:defRPr sz="2400" b="1"/>
            </a:lvl2pPr>
            <a:lvl3pPr marL="1092342" indent="0">
              <a:buNone/>
              <a:defRPr sz="2200" b="1"/>
            </a:lvl3pPr>
            <a:lvl4pPr marL="1638513" indent="0">
              <a:buNone/>
              <a:defRPr sz="1900" b="1"/>
            </a:lvl4pPr>
            <a:lvl5pPr marL="2184684" indent="0">
              <a:buNone/>
              <a:defRPr sz="1900" b="1"/>
            </a:lvl5pPr>
            <a:lvl6pPr marL="2730856" indent="0">
              <a:buNone/>
              <a:defRPr sz="1900" b="1"/>
            </a:lvl6pPr>
            <a:lvl7pPr marL="3277027" indent="0">
              <a:buNone/>
              <a:defRPr sz="1900" b="1"/>
            </a:lvl7pPr>
            <a:lvl8pPr marL="3823198" indent="0">
              <a:buNone/>
              <a:defRPr sz="1900" b="1"/>
            </a:lvl8pPr>
            <a:lvl9pPr marL="4369369" indent="0">
              <a:buNone/>
              <a:defRPr sz="1900" b="1"/>
            </a:lvl9pPr>
          </a:lstStyle>
          <a:p>
            <a:pPr lvl="0"/>
            <a:r>
              <a:rPr lang="en-US"/>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900" b="1"/>
            </a:lvl1pPr>
            <a:lvl2pPr marL="546171" indent="0">
              <a:buNone/>
              <a:defRPr sz="2400" b="1"/>
            </a:lvl2pPr>
            <a:lvl3pPr marL="1092342" indent="0">
              <a:buNone/>
              <a:defRPr sz="2200" b="1"/>
            </a:lvl3pPr>
            <a:lvl4pPr marL="1638513" indent="0">
              <a:buNone/>
              <a:defRPr sz="1900" b="1"/>
            </a:lvl4pPr>
            <a:lvl5pPr marL="2184684" indent="0">
              <a:buNone/>
              <a:defRPr sz="1900" b="1"/>
            </a:lvl5pPr>
            <a:lvl6pPr marL="2730856" indent="0">
              <a:buNone/>
              <a:defRPr sz="1900" b="1"/>
            </a:lvl6pPr>
            <a:lvl7pPr marL="3277027" indent="0">
              <a:buNone/>
              <a:defRPr sz="1900" b="1"/>
            </a:lvl7pPr>
            <a:lvl8pPr marL="3823198" indent="0">
              <a:buNone/>
              <a:defRPr sz="1900" b="1"/>
            </a:lvl8pPr>
            <a:lvl9pPr marL="4369369"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392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11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280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528734" y="1404338"/>
            <a:ext cx="6583680" cy="693137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900"/>
            </a:lvl1pPr>
            <a:lvl2pPr marL="546171" indent="0">
              <a:buNone/>
              <a:defRPr sz="1700"/>
            </a:lvl2pPr>
            <a:lvl3pPr marL="1092342" indent="0">
              <a:buNone/>
              <a:defRPr sz="1400"/>
            </a:lvl3pPr>
            <a:lvl4pPr marL="1638513" indent="0">
              <a:buNone/>
              <a:defRPr sz="1200"/>
            </a:lvl4pPr>
            <a:lvl5pPr marL="2184684" indent="0">
              <a:buNone/>
              <a:defRPr sz="1200"/>
            </a:lvl5pPr>
            <a:lvl6pPr marL="2730856" indent="0">
              <a:buNone/>
              <a:defRPr sz="1200"/>
            </a:lvl6pPr>
            <a:lvl7pPr marL="3277027" indent="0">
              <a:buNone/>
              <a:defRPr sz="1200"/>
            </a:lvl7pPr>
            <a:lvl8pPr marL="3823198" indent="0">
              <a:buNone/>
              <a:defRPr sz="1200"/>
            </a:lvl8pPr>
            <a:lvl9pPr marL="436936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85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329"/>
            <a:ext cx="11216640" cy="1885245"/>
          </a:xfrm>
        </p:spPr>
        <p:txBody>
          <a:bodyPr/>
          <a:lstStyle/>
          <a:p>
            <a:r>
              <a:rPr lang="en-US"/>
              <a:t>Click to edit Master title style</a:t>
            </a:r>
          </a:p>
        </p:txBody>
      </p:sp>
      <p:sp>
        <p:nvSpPr>
          <p:cNvPr id="3" name="Text Placeholder 2"/>
          <p:cNvSpPr>
            <a:spLocks noGrp="1"/>
          </p:cNvSpPr>
          <p:nvPr>
            <p:ph type="body" idx="1"/>
          </p:nvPr>
        </p:nvSpPr>
        <p:spPr>
          <a:xfrm>
            <a:off x="896028" y="2390987"/>
            <a:ext cx="5501639" cy="1171786"/>
          </a:xfrm>
        </p:spPr>
        <p:txBody>
          <a:bodyPr anchor="b"/>
          <a:lstStyle>
            <a:lvl1pPr marL="0" indent="0">
              <a:buNone/>
              <a:defRPr sz="2900" b="1"/>
            </a:lvl1pPr>
            <a:lvl2pPr marL="519631" indent="0">
              <a:buNone/>
              <a:defRPr sz="2400" b="1"/>
            </a:lvl2pPr>
            <a:lvl3pPr marL="1039232" indent="0">
              <a:buNone/>
              <a:defRPr sz="2200" b="1"/>
            </a:lvl3pPr>
            <a:lvl4pPr marL="1558857" indent="0">
              <a:buNone/>
              <a:defRPr sz="1900" b="1"/>
            </a:lvl4pPr>
            <a:lvl5pPr marL="2078468" indent="0">
              <a:buNone/>
              <a:defRPr sz="1900" b="1"/>
            </a:lvl5pPr>
            <a:lvl6pPr marL="2598083" indent="0">
              <a:buNone/>
              <a:defRPr sz="1900" b="1"/>
            </a:lvl6pPr>
            <a:lvl7pPr marL="3117701" indent="0">
              <a:buNone/>
              <a:defRPr sz="1900" b="1"/>
            </a:lvl7pPr>
            <a:lvl8pPr marL="3637330" indent="0">
              <a:buNone/>
              <a:defRPr sz="1900" b="1"/>
            </a:lvl8pPr>
            <a:lvl9pPr marL="4156940" indent="0">
              <a:buNone/>
              <a:defRPr sz="1900" b="1"/>
            </a:lvl9pPr>
          </a:lstStyle>
          <a:p>
            <a:pPr lvl="0"/>
            <a:r>
              <a:rPr lang="en-US"/>
              <a:t>Click to edit Master text styles</a:t>
            </a:r>
          </a:p>
        </p:txBody>
      </p:sp>
      <p:sp>
        <p:nvSpPr>
          <p:cNvPr id="4" name="Content Placeholder 3"/>
          <p:cNvSpPr>
            <a:spLocks noGrp="1"/>
          </p:cNvSpPr>
          <p:nvPr>
            <p:ph sz="half" idx="2"/>
          </p:nvPr>
        </p:nvSpPr>
        <p:spPr>
          <a:xfrm>
            <a:off x="896028"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900" b="1"/>
            </a:lvl1pPr>
            <a:lvl2pPr marL="519631" indent="0">
              <a:buNone/>
              <a:defRPr sz="2400" b="1"/>
            </a:lvl2pPr>
            <a:lvl3pPr marL="1039232" indent="0">
              <a:buNone/>
              <a:defRPr sz="2200" b="1"/>
            </a:lvl3pPr>
            <a:lvl4pPr marL="1558857" indent="0">
              <a:buNone/>
              <a:defRPr sz="1900" b="1"/>
            </a:lvl4pPr>
            <a:lvl5pPr marL="2078468" indent="0">
              <a:buNone/>
              <a:defRPr sz="1900" b="1"/>
            </a:lvl5pPr>
            <a:lvl6pPr marL="2598083" indent="0">
              <a:buNone/>
              <a:defRPr sz="1900" b="1"/>
            </a:lvl6pPr>
            <a:lvl7pPr marL="3117701" indent="0">
              <a:buNone/>
              <a:defRPr sz="1900" b="1"/>
            </a:lvl7pPr>
            <a:lvl8pPr marL="3637330" indent="0">
              <a:buNone/>
              <a:defRPr sz="1900" b="1"/>
            </a:lvl8pPr>
            <a:lvl9pPr marL="415694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681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528734" y="1404338"/>
            <a:ext cx="6583680" cy="6931378"/>
          </a:xfrm>
        </p:spPr>
        <p:txBody>
          <a:bodyPr/>
          <a:lstStyle>
            <a:lvl1pPr marL="0" indent="0">
              <a:buNone/>
              <a:defRPr sz="3800"/>
            </a:lvl1pPr>
            <a:lvl2pPr marL="546171" indent="0">
              <a:buNone/>
              <a:defRPr sz="3300"/>
            </a:lvl2pPr>
            <a:lvl3pPr marL="1092342" indent="0">
              <a:buNone/>
              <a:defRPr sz="2900"/>
            </a:lvl3pPr>
            <a:lvl4pPr marL="1638513" indent="0">
              <a:buNone/>
              <a:defRPr sz="2400"/>
            </a:lvl4pPr>
            <a:lvl5pPr marL="2184684" indent="0">
              <a:buNone/>
              <a:defRPr sz="2400"/>
            </a:lvl5pPr>
            <a:lvl6pPr marL="2730856" indent="0">
              <a:buNone/>
              <a:defRPr sz="2400"/>
            </a:lvl6pPr>
            <a:lvl7pPr marL="3277027" indent="0">
              <a:buNone/>
              <a:defRPr sz="2400"/>
            </a:lvl7pPr>
            <a:lvl8pPr marL="3823198" indent="0">
              <a:buNone/>
              <a:defRPr sz="2400"/>
            </a:lvl8pPr>
            <a:lvl9pPr marL="4369369" indent="0">
              <a:buNone/>
              <a:defRPr sz="2400"/>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900"/>
            </a:lvl1pPr>
            <a:lvl2pPr marL="546171" indent="0">
              <a:buNone/>
              <a:defRPr sz="1700"/>
            </a:lvl2pPr>
            <a:lvl3pPr marL="1092342" indent="0">
              <a:buNone/>
              <a:defRPr sz="1400"/>
            </a:lvl3pPr>
            <a:lvl4pPr marL="1638513" indent="0">
              <a:buNone/>
              <a:defRPr sz="1200"/>
            </a:lvl4pPr>
            <a:lvl5pPr marL="2184684" indent="0">
              <a:buNone/>
              <a:defRPr sz="1200"/>
            </a:lvl5pPr>
            <a:lvl6pPr marL="2730856" indent="0">
              <a:buNone/>
              <a:defRPr sz="1200"/>
            </a:lvl6pPr>
            <a:lvl7pPr marL="3277027" indent="0">
              <a:buNone/>
              <a:defRPr sz="1200"/>
            </a:lvl7pPr>
            <a:lvl8pPr marL="3823198" indent="0">
              <a:buNone/>
              <a:defRPr sz="1200"/>
            </a:lvl8pPr>
            <a:lvl9pPr marL="436936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545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16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69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77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2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528734" y="1404338"/>
            <a:ext cx="6583680" cy="693137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900"/>
            </a:lvl1pPr>
            <a:lvl2pPr marL="519631" indent="0">
              <a:buNone/>
              <a:defRPr sz="1700"/>
            </a:lvl2pPr>
            <a:lvl3pPr marL="1039232" indent="0">
              <a:buNone/>
              <a:defRPr sz="1400"/>
            </a:lvl3pPr>
            <a:lvl4pPr marL="1558857" indent="0">
              <a:buNone/>
              <a:defRPr sz="1200"/>
            </a:lvl4pPr>
            <a:lvl5pPr marL="2078468" indent="0">
              <a:buNone/>
              <a:defRPr sz="1200"/>
            </a:lvl5pPr>
            <a:lvl6pPr marL="2598083" indent="0">
              <a:buNone/>
              <a:defRPr sz="1200"/>
            </a:lvl6pPr>
            <a:lvl7pPr marL="3117701" indent="0">
              <a:buNone/>
              <a:defRPr sz="1200"/>
            </a:lvl7pPr>
            <a:lvl8pPr marL="3637330" indent="0">
              <a:buNone/>
              <a:defRPr sz="1200"/>
            </a:lvl8pPr>
            <a:lvl9pPr marL="415694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47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528734" y="1404338"/>
            <a:ext cx="6583680" cy="6931378"/>
          </a:xfrm>
        </p:spPr>
        <p:txBody>
          <a:bodyPr/>
          <a:lstStyle>
            <a:lvl1pPr marL="0" indent="0">
              <a:buNone/>
              <a:defRPr sz="3800"/>
            </a:lvl1pPr>
            <a:lvl2pPr marL="519631" indent="0">
              <a:buNone/>
              <a:defRPr sz="3300"/>
            </a:lvl2pPr>
            <a:lvl3pPr marL="1039232" indent="0">
              <a:buNone/>
              <a:defRPr sz="2900"/>
            </a:lvl3pPr>
            <a:lvl4pPr marL="1558857" indent="0">
              <a:buNone/>
              <a:defRPr sz="2400"/>
            </a:lvl4pPr>
            <a:lvl5pPr marL="2078468" indent="0">
              <a:buNone/>
              <a:defRPr sz="2400"/>
            </a:lvl5pPr>
            <a:lvl6pPr marL="2598083" indent="0">
              <a:buNone/>
              <a:defRPr sz="2400"/>
            </a:lvl6pPr>
            <a:lvl7pPr marL="3117701" indent="0">
              <a:buNone/>
              <a:defRPr sz="2400"/>
            </a:lvl7pPr>
            <a:lvl8pPr marL="3637330" indent="0">
              <a:buNone/>
              <a:defRPr sz="2400"/>
            </a:lvl8pPr>
            <a:lvl9pPr marL="4156940" indent="0">
              <a:buNone/>
              <a:defRPr sz="2400"/>
            </a:lvl9pPr>
          </a:lstStyle>
          <a:p>
            <a:endParaRPr lang="en-US"/>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900"/>
            </a:lvl1pPr>
            <a:lvl2pPr marL="519631" indent="0">
              <a:buNone/>
              <a:defRPr sz="1700"/>
            </a:lvl2pPr>
            <a:lvl3pPr marL="1039232" indent="0">
              <a:buNone/>
              <a:defRPr sz="1400"/>
            </a:lvl3pPr>
            <a:lvl4pPr marL="1558857" indent="0">
              <a:buNone/>
              <a:defRPr sz="1200"/>
            </a:lvl4pPr>
            <a:lvl5pPr marL="2078468" indent="0">
              <a:buNone/>
              <a:defRPr sz="1200"/>
            </a:lvl5pPr>
            <a:lvl6pPr marL="2598083" indent="0">
              <a:buNone/>
              <a:defRPr sz="1200"/>
            </a:lvl6pPr>
            <a:lvl7pPr marL="3117701" indent="0">
              <a:buNone/>
              <a:defRPr sz="1200"/>
            </a:lvl7pPr>
            <a:lvl8pPr marL="3637330" indent="0">
              <a:buNone/>
              <a:defRPr sz="1200"/>
            </a:lvl8pPr>
            <a:lvl9pPr marL="415694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DF21855-F524-6D40-B9D3-F9F3892BC983}"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A1630-67B3-0D4D-8606-CB6CA3273E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67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4000">
              <a:schemeClr val="bg1">
                <a:tint val="98000"/>
                <a:satMod val="130000"/>
                <a:shade val="90000"/>
                <a:lumMod val="103000"/>
              </a:schemeClr>
            </a:gs>
            <a:gs pos="99000">
              <a:srgbClr val="5EA6DD">
                <a:lumMod val="39000"/>
                <a:lumOff val="6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329"/>
            <a:ext cx="11216640" cy="1885245"/>
          </a:xfrm>
          <a:prstGeom prst="rect">
            <a:avLst/>
          </a:prstGeom>
        </p:spPr>
        <p:txBody>
          <a:bodyPr vert="horz" lIns="104040" tIns="52064" rIns="104040" bIns="52064"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104040" tIns="52064" rIns="104040" bIns="520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735"/>
            <a:ext cx="2926080" cy="519289"/>
          </a:xfrm>
          <a:prstGeom prst="rect">
            <a:avLst/>
          </a:prstGeom>
        </p:spPr>
        <p:txBody>
          <a:bodyPr vert="horz" lIns="104040" tIns="52064" rIns="104040" bIns="52064" rtlCol="0" anchor="ctr"/>
          <a:lstStyle>
            <a:lvl1pPr algn="l">
              <a:defRPr sz="1400">
                <a:solidFill>
                  <a:schemeClr val="tx1">
                    <a:tint val="75000"/>
                  </a:schemeClr>
                </a:solidFill>
              </a:defRPr>
            </a:lvl1pPr>
          </a:lstStyle>
          <a:p>
            <a:pPr defTabSz="1039232" hangingPunct="1"/>
            <a:fld id="{7DF21855-F524-6D40-B9D3-F9F3892BC983}" type="datetimeFigureOut">
              <a:rPr lang="en-US" kern="1200" smtClean="0">
                <a:solidFill>
                  <a:prstClr val="black">
                    <a:tint val="75000"/>
                  </a:prstClr>
                </a:solidFill>
                <a:latin typeface="Calibri"/>
                <a:ea typeface="+mn-ea"/>
                <a:cs typeface="+mn-cs"/>
              </a:rPr>
              <a:pPr defTabSz="1039232" hangingPunct="1"/>
              <a:t>9/17/2018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307840" y="9040735"/>
            <a:ext cx="4389120" cy="519289"/>
          </a:xfrm>
          <a:prstGeom prst="rect">
            <a:avLst/>
          </a:prstGeom>
        </p:spPr>
        <p:txBody>
          <a:bodyPr vert="horz" lIns="104040" tIns="52064" rIns="104040" bIns="52064" rtlCol="0" anchor="ctr"/>
          <a:lstStyle>
            <a:lvl1pPr algn="ctr">
              <a:defRPr sz="1400">
                <a:solidFill>
                  <a:schemeClr val="tx1">
                    <a:tint val="75000"/>
                  </a:schemeClr>
                </a:solidFill>
              </a:defRPr>
            </a:lvl1pPr>
          </a:lstStyle>
          <a:p>
            <a:pPr defTabSz="1039232" hangingPunct="1"/>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184640" y="9040735"/>
            <a:ext cx="2926080" cy="519289"/>
          </a:xfrm>
          <a:prstGeom prst="rect">
            <a:avLst/>
          </a:prstGeom>
        </p:spPr>
        <p:txBody>
          <a:bodyPr vert="horz" lIns="104040" tIns="52064" rIns="104040" bIns="52064" rtlCol="0" anchor="ctr"/>
          <a:lstStyle>
            <a:lvl1pPr algn="r">
              <a:defRPr sz="1400">
                <a:solidFill>
                  <a:schemeClr val="tx1">
                    <a:tint val="75000"/>
                  </a:schemeClr>
                </a:solidFill>
              </a:defRPr>
            </a:lvl1pPr>
          </a:lstStyle>
          <a:p>
            <a:pPr defTabSz="1039232" hangingPunct="1"/>
            <a:fld id="{A77A1630-67B3-0D4D-8606-CB6CA3273E3E}" type="slidenum">
              <a:rPr lang="en-US" kern="1200" smtClean="0">
                <a:solidFill>
                  <a:prstClr val="black">
                    <a:tint val="75000"/>
                  </a:prstClr>
                </a:solidFill>
                <a:latin typeface="Calibri"/>
                <a:ea typeface="+mn-ea"/>
                <a:cs typeface="+mn-cs"/>
              </a:rPr>
              <a:pPr defTabSz="1039232" hangingPunct="1"/>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9665944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4080" r:id="rId12"/>
    <p:sldLayoutId id="2147484082" r:id="rId13"/>
    <p:sldLayoutId id="2147484084" r:id="rId14"/>
  </p:sldLayoutIdLst>
  <p:txStyles>
    <p:titleStyle>
      <a:lvl1pPr algn="l" defTabSz="1039232"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59859" indent="-259859" algn="l" defTabSz="1039232" rtl="0" eaLnBrk="1" latinLnBrk="0" hangingPunct="1">
        <a:lnSpc>
          <a:spcPct val="90000"/>
        </a:lnSpc>
        <a:spcBef>
          <a:spcPts val="1195"/>
        </a:spcBef>
        <a:buFont typeface="Arial"/>
        <a:buChar char="•"/>
        <a:defRPr sz="3300" kern="1200">
          <a:solidFill>
            <a:schemeClr val="tx1"/>
          </a:solidFill>
          <a:latin typeface="+mn-lt"/>
          <a:ea typeface="+mn-ea"/>
          <a:cs typeface="+mn-cs"/>
        </a:defRPr>
      </a:lvl1pPr>
      <a:lvl2pPr marL="779411" indent="-259859" algn="l" defTabSz="1039232" rtl="0" eaLnBrk="1" latinLnBrk="0" hangingPunct="1">
        <a:lnSpc>
          <a:spcPct val="90000"/>
        </a:lnSpc>
        <a:spcBef>
          <a:spcPts val="597"/>
        </a:spcBef>
        <a:buFont typeface="Arial"/>
        <a:buChar char="•"/>
        <a:defRPr sz="2900" kern="1200">
          <a:solidFill>
            <a:schemeClr val="tx1"/>
          </a:solidFill>
          <a:latin typeface="+mn-lt"/>
          <a:ea typeface="+mn-ea"/>
          <a:cs typeface="+mn-cs"/>
        </a:defRPr>
      </a:lvl2pPr>
      <a:lvl3pPr marL="1299044" indent="-259859" algn="l" defTabSz="1039232" rtl="0" eaLnBrk="1" latinLnBrk="0" hangingPunct="1">
        <a:lnSpc>
          <a:spcPct val="90000"/>
        </a:lnSpc>
        <a:spcBef>
          <a:spcPts val="597"/>
        </a:spcBef>
        <a:buFont typeface="Arial"/>
        <a:buChar char="•"/>
        <a:defRPr sz="2400" kern="1200">
          <a:solidFill>
            <a:schemeClr val="tx1"/>
          </a:solidFill>
          <a:latin typeface="+mn-lt"/>
          <a:ea typeface="+mn-ea"/>
          <a:cs typeface="+mn-cs"/>
        </a:defRPr>
      </a:lvl3pPr>
      <a:lvl4pPr marL="1818655"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4pPr>
      <a:lvl5pPr marL="2338273"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5pPr>
      <a:lvl6pPr marL="2857893"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6pPr>
      <a:lvl7pPr marL="3377516"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7pPr>
      <a:lvl8pPr marL="3897126"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8pPr>
      <a:lvl9pPr marL="4416759"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9pPr>
    </p:bodyStyle>
    <p:otherStyle>
      <a:defPPr>
        <a:defRPr lang="en-US"/>
      </a:defPPr>
      <a:lvl1pPr marL="0" algn="l" defTabSz="1039232" rtl="0" eaLnBrk="1" latinLnBrk="0" hangingPunct="1">
        <a:defRPr sz="2200" kern="1200">
          <a:solidFill>
            <a:schemeClr val="tx1"/>
          </a:solidFill>
          <a:latin typeface="+mn-lt"/>
          <a:ea typeface="+mn-ea"/>
          <a:cs typeface="+mn-cs"/>
        </a:defRPr>
      </a:lvl1pPr>
      <a:lvl2pPr marL="519631" algn="l" defTabSz="1039232" rtl="0" eaLnBrk="1" latinLnBrk="0" hangingPunct="1">
        <a:defRPr sz="2200" kern="1200">
          <a:solidFill>
            <a:schemeClr val="tx1"/>
          </a:solidFill>
          <a:latin typeface="+mn-lt"/>
          <a:ea typeface="+mn-ea"/>
          <a:cs typeface="+mn-cs"/>
        </a:defRPr>
      </a:lvl2pPr>
      <a:lvl3pPr marL="1039232" algn="l" defTabSz="1039232" rtl="0" eaLnBrk="1" latinLnBrk="0" hangingPunct="1">
        <a:defRPr sz="2200" kern="1200">
          <a:solidFill>
            <a:schemeClr val="tx1"/>
          </a:solidFill>
          <a:latin typeface="+mn-lt"/>
          <a:ea typeface="+mn-ea"/>
          <a:cs typeface="+mn-cs"/>
        </a:defRPr>
      </a:lvl3pPr>
      <a:lvl4pPr marL="1558857" algn="l" defTabSz="1039232" rtl="0" eaLnBrk="1" latinLnBrk="0" hangingPunct="1">
        <a:defRPr sz="2200" kern="1200">
          <a:solidFill>
            <a:schemeClr val="tx1"/>
          </a:solidFill>
          <a:latin typeface="+mn-lt"/>
          <a:ea typeface="+mn-ea"/>
          <a:cs typeface="+mn-cs"/>
        </a:defRPr>
      </a:lvl4pPr>
      <a:lvl5pPr marL="2078468" algn="l" defTabSz="1039232" rtl="0" eaLnBrk="1" latinLnBrk="0" hangingPunct="1">
        <a:defRPr sz="2200" kern="1200">
          <a:solidFill>
            <a:schemeClr val="tx1"/>
          </a:solidFill>
          <a:latin typeface="+mn-lt"/>
          <a:ea typeface="+mn-ea"/>
          <a:cs typeface="+mn-cs"/>
        </a:defRPr>
      </a:lvl5pPr>
      <a:lvl6pPr marL="2598083" algn="l" defTabSz="1039232" rtl="0" eaLnBrk="1" latinLnBrk="0" hangingPunct="1">
        <a:defRPr sz="2200" kern="1200">
          <a:solidFill>
            <a:schemeClr val="tx1"/>
          </a:solidFill>
          <a:latin typeface="+mn-lt"/>
          <a:ea typeface="+mn-ea"/>
          <a:cs typeface="+mn-cs"/>
        </a:defRPr>
      </a:lvl6pPr>
      <a:lvl7pPr marL="3117701" algn="l" defTabSz="1039232" rtl="0" eaLnBrk="1" latinLnBrk="0" hangingPunct="1">
        <a:defRPr sz="2200" kern="1200">
          <a:solidFill>
            <a:schemeClr val="tx1"/>
          </a:solidFill>
          <a:latin typeface="+mn-lt"/>
          <a:ea typeface="+mn-ea"/>
          <a:cs typeface="+mn-cs"/>
        </a:defRPr>
      </a:lvl7pPr>
      <a:lvl8pPr marL="3637330" algn="l" defTabSz="1039232" rtl="0" eaLnBrk="1" latinLnBrk="0" hangingPunct="1">
        <a:defRPr sz="2200" kern="1200">
          <a:solidFill>
            <a:schemeClr val="tx1"/>
          </a:solidFill>
          <a:latin typeface="+mn-lt"/>
          <a:ea typeface="+mn-ea"/>
          <a:cs typeface="+mn-cs"/>
        </a:defRPr>
      </a:lvl8pPr>
      <a:lvl9pPr marL="4156940" algn="l" defTabSz="1039232"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4000">
              <a:schemeClr val="bg1">
                <a:tint val="98000"/>
                <a:satMod val="130000"/>
                <a:shade val="90000"/>
                <a:lumMod val="103000"/>
              </a:schemeClr>
            </a:gs>
            <a:gs pos="99000">
              <a:srgbClr val="5EA6DD">
                <a:lumMod val="39000"/>
                <a:lumOff val="6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8"/>
            <a:ext cx="11216640" cy="1885245"/>
          </a:xfrm>
          <a:prstGeom prst="rect">
            <a:avLst/>
          </a:prstGeom>
        </p:spPr>
        <p:txBody>
          <a:bodyPr vert="horz" lIns="109155" tIns="54579" rIns="109155" bIns="54579"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109155" tIns="54579" rIns="109155" bIns="545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151"/>
            <a:ext cx="2926080" cy="519289"/>
          </a:xfrm>
          <a:prstGeom prst="rect">
            <a:avLst/>
          </a:prstGeom>
        </p:spPr>
        <p:txBody>
          <a:bodyPr vert="horz" lIns="109155" tIns="54579" rIns="109155" bIns="54579" rtlCol="0" anchor="ctr"/>
          <a:lstStyle>
            <a:lvl1pPr algn="l">
              <a:defRPr sz="1400">
                <a:solidFill>
                  <a:schemeClr val="tx1">
                    <a:tint val="75000"/>
                  </a:schemeClr>
                </a:solidFill>
              </a:defRPr>
            </a:lvl1pPr>
          </a:lstStyle>
          <a:p>
            <a:pPr defTabSz="1091559" hangingPunct="1"/>
            <a:fld id="{7DF21855-F524-6D40-B9D3-F9F3892BC983}" type="datetimeFigureOut">
              <a:rPr lang="en-US" kern="1200" smtClean="0">
                <a:solidFill>
                  <a:prstClr val="black">
                    <a:tint val="75000"/>
                  </a:prstClr>
                </a:solidFill>
                <a:latin typeface="Calibri"/>
                <a:ea typeface="+mn-ea"/>
                <a:cs typeface="+mn-cs"/>
              </a:rPr>
              <a:pPr defTabSz="1091559" hangingPunct="1"/>
              <a:t>9/17/2018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307840" y="9040151"/>
            <a:ext cx="4389120" cy="519289"/>
          </a:xfrm>
          <a:prstGeom prst="rect">
            <a:avLst/>
          </a:prstGeom>
        </p:spPr>
        <p:txBody>
          <a:bodyPr vert="horz" lIns="109155" tIns="54579" rIns="109155" bIns="54579" rtlCol="0" anchor="ctr"/>
          <a:lstStyle>
            <a:lvl1pPr algn="ctr">
              <a:defRPr sz="1400">
                <a:solidFill>
                  <a:schemeClr val="tx1">
                    <a:tint val="75000"/>
                  </a:schemeClr>
                </a:solidFill>
              </a:defRPr>
            </a:lvl1pPr>
          </a:lstStyle>
          <a:p>
            <a:pPr defTabSz="1091559" hangingPunct="1"/>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184640" y="9040151"/>
            <a:ext cx="2926080" cy="519289"/>
          </a:xfrm>
          <a:prstGeom prst="rect">
            <a:avLst/>
          </a:prstGeom>
        </p:spPr>
        <p:txBody>
          <a:bodyPr vert="horz" lIns="109155" tIns="54579" rIns="109155" bIns="54579" rtlCol="0" anchor="ctr"/>
          <a:lstStyle>
            <a:lvl1pPr algn="r">
              <a:defRPr sz="1400">
                <a:solidFill>
                  <a:schemeClr val="tx1">
                    <a:tint val="75000"/>
                  </a:schemeClr>
                </a:solidFill>
              </a:defRPr>
            </a:lvl1pPr>
          </a:lstStyle>
          <a:p>
            <a:pPr defTabSz="1091559" hangingPunct="1"/>
            <a:fld id="{A77A1630-67B3-0D4D-8606-CB6CA3273E3E}" type="slidenum">
              <a:rPr lang="en-US" kern="1200" smtClean="0">
                <a:solidFill>
                  <a:prstClr val="black">
                    <a:tint val="75000"/>
                  </a:prstClr>
                </a:solidFill>
                <a:latin typeface="Calibri"/>
                <a:ea typeface="+mn-ea"/>
                <a:cs typeface="+mn-cs"/>
              </a:rPr>
              <a:pPr defTabSz="1091559" hangingPunct="1"/>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02068075"/>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l" defTabSz="1091559"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2890" indent="-272890" algn="l" defTabSz="1091559" rtl="0" eaLnBrk="1" latinLnBrk="0" hangingPunct="1">
        <a:lnSpc>
          <a:spcPct val="90000"/>
        </a:lnSpc>
        <a:spcBef>
          <a:spcPts val="1195"/>
        </a:spcBef>
        <a:buFont typeface="Arial"/>
        <a:buChar char="•"/>
        <a:defRPr sz="3300" kern="1200">
          <a:solidFill>
            <a:schemeClr val="tx1"/>
          </a:solidFill>
          <a:latin typeface="+mn-lt"/>
          <a:ea typeface="+mn-ea"/>
          <a:cs typeface="+mn-cs"/>
        </a:defRPr>
      </a:lvl1pPr>
      <a:lvl2pPr marL="818669" indent="-272890" algn="l" defTabSz="1091559" rtl="0" eaLnBrk="1" latinLnBrk="0" hangingPunct="1">
        <a:lnSpc>
          <a:spcPct val="90000"/>
        </a:lnSpc>
        <a:spcBef>
          <a:spcPts val="597"/>
        </a:spcBef>
        <a:buFont typeface="Arial"/>
        <a:buChar char="•"/>
        <a:defRPr sz="2900" kern="1200">
          <a:solidFill>
            <a:schemeClr val="tx1"/>
          </a:solidFill>
          <a:latin typeface="+mn-lt"/>
          <a:ea typeface="+mn-ea"/>
          <a:cs typeface="+mn-cs"/>
        </a:defRPr>
      </a:lvl2pPr>
      <a:lvl3pPr marL="1364446" indent="-272890" algn="l" defTabSz="1091559" rtl="0" eaLnBrk="1" latinLnBrk="0" hangingPunct="1">
        <a:lnSpc>
          <a:spcPct val="90000"/>
        </a:lnSpc>
        <a:spcBef>
          <a:spcPts val="597"/>
        </a:spcBef>
        <a:buFont typeface="Arial"/>
        <a:buChar char="•"/>
        <a:defRPr sz="2400" kern="1200">
          <a:solidFill>
            <a:schemeClr val="tx1"/>
          </a:solidFill>
          <a:latin typeface="+mn-lt"/>
          <a:ea typeface="+mn-ea"/>
          <a:cs typeface="+mn-cs"/>
        </a:defRPr>
      </a:lvl3pPr>
      <a:lvl4pPr marL="1910225" indent="-272890" algn="l" defTabSz="1091559" rtl="0" eaLnBrk="1" latinLnBrk="0" hangingPunct="1">
        <a:lnSpc>
          <a:spcPct val="90000"/>
        </a:lnSpc>
        <a:spcBef>
          <a:spcPts val="597"/>
        </a:spcBef>
        <a:buFont typeface="Arial"/>
        <a:buChar char="•"/>
        <a:defRPr sz="2200" kern="1200">
          <a:solidFill>
            <a:schemeClr val="tx1"/>
          </a:solidFill>
          <a:latin typeface="+mn-lt"/>
          <a:ea typeface="+mn-ea"/>
          <a:cs typeface="+mn-cs"/>
        </a:defRPr>
      </a:lvl4pPr>
      <a:lvl5pPr marL="2456003" indent="-272890" algn="l" defTabSz="1091559" rtl="0" eaLnBrk="1" latinLnBrk="0" hangingPunct="1">
        <a:lnSpc>
          <a:spcPct val="90000"/>
        </a:lnSpc>
        <a:spcBef>
          <a:spcPts val="597"/>
        </a:spcBef>
        <a:buFont typeface="Arial"/>
        <a:buChar char="•"/>
        <a:defRPr sz="2200" kern="1200">
          <a:solidFill>
            <a:schemeClr val="tx1"/>
          </a:solidFill>
          <a:latin typeface="+mn-lt"/>
          <a:ea typeface="+mn-ea"/>
          <a:cs typeface="+mn-cs"/>
        </a:defRPr>
      </a:lvl5pPr>
      <a:lvl6pPr marL="3001783" indent="-272890" algn="l" defTabSz="1091559" rtl="0" eaLnBrk="1" latinLnBrk="0" hangingPunct="1">
        <a:lnSpc>
          <a:spcPct val="90000"/>
        </a:lnSpc>
        <a:spcBef>
          <a:spcPts val="597"/>
        </a:spcBef>
        <a:buFont typeface="Arial"/>
        <a:buChar char="•"/>
        <a:defRPr sz="2200" kern="1200">
          <a:solidFill>
            <a:schemeClr val="tx1"/>
          </a:solidFill>
          <a:latin typeface="+mn-lt"/>
          <a:ea typeface="+mn-ea"/>
          <a:cs typeface="+mn-cs"/>
        </a:defRPr>
      </a:lvl6pPr>
      <a:lvl7pPr marL="3547561" indent="-272890" algn="l" defTabSz="1091559" rtl="0" eaLnBrk="1" latinLnBrk="0" hangingPunct="1">
        <a:lnSpc>
          <a:spcPct val="90000"/>
        </a:lnSpc>
        <a:spcBef>
          <a:spcPts val="597"/>
        </a:spcBef>
        <a:buFont typeface="Arial"/>
        <a:buChar char="•"/>
        <a:defRPr sz="2200" kern="1200">
          <a:solidFill>
            <a:schemeClr val="tx1"/>
          </a:solidFill>
          <a:latin typeface="+mn-lt"/>
          <a:ea typeface="+mn-ea"/>
          <a:cs typeface="+mn-cs"/>
        </a:defRPr>
      </a:lvl7pPr>
      <a:lvl8pPr marL="4093338" indent="-272890" algn="l" defTabSz="1091559" rtl="0" eaLnBrk="1" latinLnBrk="0" hangingPunct="1">
        <a:lnSpc>
          <a:spcPct val="90000"/>
        </a:lnSpc>
        <a:spcBef>
          <a:spcPts val="597"/>
        </a:spcBef>
        <a:buFont typeface="Arial"/>
        <a:buChar char="•"/>
        <a:defRPr sz="2200" kern="1200">
          <a:solidFill>
            <a:schemeClr val="tx1"/>
          </a:solidFill>
          <a:latin typeface="+mn-lt"/>
          <a:ea typeface="+mn-ea"/>
          <a:cs typeface="+mn-cs"/>
        </a:defRPr>
      </a:lvl8pPr>
      <a:lvl9pPr marL="4639119" indent="-272890" algn="l" defTabSz="1091559" rtl="0" eaLnBrk="1" latinLnBrk="0" hangingPunct="1">
        <a:lnSpc>
          <a:spcPct val="90000"/>
        </a:lnSpc>
        <a:spcBef>
          <a:spcPts val="597"/>
        </a:spcBef>
        <a:buFont typeface="Arial"/>
        <a:buChar char="•"/>
        <a:defRPr sz="2200" kern="1200">
          <a:solidFill>
            <a:schemeClr val="tx1"/>
          </a:solidFill>
          <a:latin typeface="+mn-lt"/>
          <a:ea typeface="+mn-ea"/>
          <a:cs typeface="+mn-cs"/>
        </a:defRPr>
      </a:lvl9pPr>
    </p:bodyStyle>
    <p:otherStyle>
      <a:defPPr>
        <a:defRPr lang="en-US"/>
      </a:defPPr>
      <a:lvl1pPr marL="0" algn="l" defTabSz="1091559" rtl="0" eaLnBrk="1" latinLnBrk="0" hangingPunct="1">
        <a:defRPr sz="2200" kern="1200">
          <a:solidFill>
            <a:schemeClr val="tx1"/>
          </a:solidFill>
          <a:latin typeface="+mn-lt"/>
          <a:ea typeface="+mn-ea"/>
          <a:cs typeface="+mn-cs"/>
        </a:defRPr>
      </a:lvl1pPr>
      <a:lvl2pPr marL="545778" algn="l" defTabSz="1091559" rtl="0" eaLnBrk="1" latinLnBrk="0" hangingPunct="1">
        <a:defRPr sz="2200" kern="1200">
          <a:solidFill>
            <a:schemeClr val="tx1"/>
          </a:solidFill>
          <a:latin typeface="+mn-lt"/>
          <a:ea typeface="+mn-ea"/>
          <a:cs typeface="+mn-cs"/>
        </a:defRPr>
      </a:lvl2pPr>
      <a:lvl3pPr marL="1091559" algn="l" defTabSz="1091559" rtl="0" eaLnBrk="1" latinLnBrk="0" hangingPunct="1">
        <a:defRPr sz="2200" kern="1200">
          <a:solidFill>
            <a:schemeClr val="tx1"/>
          </a:solidFill>
          <a:latin typeface="+mn-lt"/>
          <a:ea typeface="+mn-ea"/>
          <a:cs typeface="+mn-cs"/>
        </a:defRPr>
      </a:lvl3pPr>
      <a:lvl4pPr marL="1637334" algn="l" defTabSz="1091559" rtl="0" eaLnBrk="1" latinLnBrk="0" hangingPunct="1">
        <a:defRPr sz="2200" kern="1200">
          <a:solidFill>
            <a:schemeClr val="tx1"/>
          </a:solidFill>
          <a:latin typeface="+mn-lt"/>
          <a:ea typeface="+mn-ea"/>
          <a:cs typeface="+mn-cs"/>
        </a:defRPr>
      </a:lvl4pPr>
      <a:lvl5pPr marL="2183115" algn="l" defTabSz="1091559" rtl="0" eaLnBrk="1" latinLnBrk="0" hangingPunct="1">
        <a:defRPr sz="2200" kern="1200">
          <a:solidFill>
            <a:schemeClr val="tx1"/>
          </a:solidFill>
          <a:latin typeface="+mn-lt"/>
          <a:ea typeface="+mn-ea"/>
          <a:cs typeface="+mn-cs"/>
        </a:defRPr>
      </a:lvl5pPr>
      <a:lvl6pPr marL="2728894" algn="l" defTabSz="1091559" rtl="0" eaLnBrk="1" latinLnBrk="0" hangingPunct="1">
        <a:defRPr sz="2200" kern="1200">
          <a:solidFill>
            <a:schemeClr val="tx1"/>
          </a:solidFill>
          <a:latin typeface="+mn-lt"/>
          <a:ea typeface="+mn-ea"/>
          <a:cs typeface="+mn-cs"/>
        </a:defRPr>
      </a:lvl6pPr>
      <a:lvl7pPr marL="3274672" algn="l" defTabSz="1091559" rtl="0" eaLnBrk="1" latinLnBrk="0" hangingPunct="1">
        <a:defRPr sz="2200" kern="1200">
          <a:solidFill>
            <a:schemeClr val="tx1"/>
          </a:solidFill>
          <a:latin typeface="+mn-lt"/>
          <a:ea typeface="+mn-ea"/>
          <a:cs typeface="+mn-cs"/>
        </a:defRPr>
      </a:lvl7pPr>
      <a:lvl8pPr marL="3820451" algn="l" defTabSz="1091559" rtl="0" eaLnBrk="1" latinLnBrk="0" hangingPunct="1">
        <a:defRPr sz="2200" kern="1200">
          <a:solidFill>
            <a:schemeClr val="tx1"/>
          </a:solidFill>
          <a:latin typeface="+mn-lt"/>
          <a:ea typeface="+mn-ea"/>
          <a:cs typeface="+mn-cs"/>
        </a:defRPr>
      </a:lvl8pPr>
      <a:lvl9pPr marL="4366230" algn="l" defTabSz="1091559"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4000">
              <a:schemeClr val="bg1">
                <a:tint val="98000"/>
                <a:satMod val="130000"/>
                <a:shade val="90000"/>
                <a:lumMod val="103000"/>
              </a:schemeClr>
            </a:gs>
            <a:gs pos="99000">
              <a:srgbClr val="5EA6DD">
                <a:lumMod val="39000"/>
                <a:lumOff val="6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329"/>
            <a:ext cx="11216640" cy="1885245"/>
          </a:xfrm>
          <a:prstGeom prst="rect">
            <a:avLst/>
          </a:prstGeom>
        </p:spPr>
        <p:txBody>
          <a:bodyPr vert="horz" lIns="104040" tIns="52064" rIns="104040" bIns="52064"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104040" tIns="52064" rIns="104040" bIns="520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735"/>
            <a:ext cx="2926080" cy="519289"/>
          </a:xfrm>
          <a:prstGeom prst="rect">
            <a:avLst/>
          </a:prstGeom>
        </p:spPr>
        <p:txBody>
          <a:bodyPr vert="horz" lIns="104040" tIns="52064" rIns="104040" bIns="52064" rtlCol="0" anchor="ctr"/>
          <a:lstStyle>
            <a:lvl1pPr algn="l">
              <a:defRPr sz="1400">
                <a:solidFill>
                  <a:schemeClr val="tx1">
                    <a:tint val="75000"/>
                  </a:schemeClr>
                </a:solidFill>
              </a:defRPr>
            </a:lvl1pPr>
          </a:lstStyle>
          <a:p>
            <a:pPr defTabSz="1039232" hangingPunct="1"/>
            <a:fld id="{7DF21855-F524-6D40-B9D3-F9F3892BC983}" type="datetimeFigureOut">
              <a:rPr lang="en-US" kern="1200" smtClean="0">
                <a:solidFill>
                  <a:prstClr val="black">
                    <a:tint val="75000"/>
                  </a:prstClr>
                </a:solidFill>
                <a:latin typeface="Calibri"/>
                <a:ea typeface="+mn-ea"/>
                <a:cs typeface="+mn-cs"/>
              </a:rPr>
              <a:pPr defTabSz="1039232" hangingPunct="1"/>
              <a:t>9/17/2018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307840" y="9040735"/>
            <a:ext cx="4389120" cy="519289"/>
          </a:xfrm>
          <a:prstGeom prst="rect">
            <a:avLst/>
          </a:prstGeom>
        </p:spPr>
        <p:txBody>
          <a:bodyPr vert="horz" lIns="104040" tIns="52064" rIns="104040" bIns="52064" rtlCol="0" anchor="ctr"/>
          <a:lstStyle>
            <a:lvl1pPr algn="ctr">
              <a:defRPr sz="1400">
                <a:solidFill>
                  <a:schemeClr val="tx1">
                    <a:tint val="75000"/>
                  </a:schemeClr>
                </a:solidFill>
              </a:defRPr>
            </a:lvl1pPr>
          </a:lstStyle>
          <a:p>
            <a:pPr defTabSz="1039232" hangingPunct="1"/>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184640" y="9040735"/>
            <a:ext cx="2926080" cy="519289"/>
          </a:xfrm>
          <a:prstGeom prst="rect">
            <a:avLst/>
          </a:prstGeom>
        </p:spPr>
        <p:txBody>
          <a:bodyPr vert="horz" lIns="104040" tIns="52064" rIns="104040" bIns="52064" rtlCol="0" anchor="ctr"/>
          <a:lstStyle>
            <a:lvl1pPr algn="r">
              <a:defRPr sz="1400">
                <a:solidFill>
                  <a:schemeClr val="tx1">
                    <a:tint val="75000"/>
                  </a:schemeClr>
                </a:solidFill>
              </a:defRPr>
            </a:lvl1pPr>
          </a:lstStyle>
          <a:p>
            <a:pPr defTabSz="1039232" hangingPunct="1"/>
            <a:fld id="{A77A1630-67B3-0D4D-8606-CB6CA3273E3E}" type="slidenum">
              <a:rPr lang="en-US" kern="1200" smtClean="0">
                <a:solidFill>
                  <a:prstClr val="black">
                    <a:tint val="75000"/>
                  </a:prstClr>
                </a:solidFill>
                <a:latin typeface="Calibri"/>
                <a:ea typeface="+mn-ea"/>
                <a:cs typeface="+mn-cs"/>
              </a:rPr>
              <a:pPr defTabSz="1039232" hangingPunct="1"/>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508178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Lst>
  <p:txStyles>
    <p:titleStyle>
      <a:lvl1pPr algn="l" defTabSz="1039232"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59859" indent="-259859" algn="l" defTabSz="1039232" rtl="0" eaLnBrk="1" latinLnBrk="0" hangingPunct="1">
        <a:lnSpc>
          <a:spcPct val="90000"/>
        </a:lnSpc>
        <a:spcBef>
          <a:spcPts val="1195"/>
        </a:spcBef>
        <a:buFont typeface="Arial"/>
        <a:buChar char="•"/>
        <a:defRPr sz="3300" kern="1200">
          <a:solidFill>
            <a:schemeClr val="tx1"/>
          </a:solidFill>
          <a:latin typeface="+mn-lt"/>
          <a:ea typeface="+mn-ea"/>
          <a:cs typeface="+mn-cs"/>
        </a:defRPr>
      </a:lvl1pPr>
      <a:lvl2pPr marL="779411" indent="-259859" algn="l" defTabSz="1039232" rtl="0" eaLnBrk="1" latinLnBrk="0" hangingPunct="1">
        <a:lnSpc>
          <a:spcPct val="90000"/>
        </a:lnSpc>
        <a:spcBef>
          <a:spcPts val="597"/>
        </a:spcBef>
        <a:buFont typeface="Arial"/>
        <a:buChar char="•"/>
        <a:defRPr sz="2900" kern="1200">
          <a:solidFill>
            <a:schemeClr val="tx1"/>
          </a:solidFill>
          <a:latin typeface="+mn-lt"/>
          <a:ea typeface="+mn-ea"/>
          <a:cs typeface="+mn-cs"/>
        </a:defRPr>
      </a:lvl2pPr>
      <a:lvl3pPr marL="1299044" indent="-259859" algn="l" defTabSz="1039232" rtl="0" eaLnBrk="1" latinLnBrk="0" hangingPunct="1">
        <a:lnSpc>
          <a:spcPct val="90000"/>
        </a:lnSpc>
        <a:spcBef>
          <a:spcPts val="597"/>
        </a:spcBef>
        <a:buFont typeface="Arial"/>
        <a:buChar char="•"/>
        <a:defRPr sz="2400" kern="1200">
          <a:solidFill>
            <a:schemeClr val="tx1"/>
          </a:solidFill>
          <a:latin typeface="+mn-lt"/>
          <a:ea typeface="+mn-ea"/>
          <a:cs typeface="+mn-cs"/>
        </a:defRPr>
      </a:lvl3pPr>
      <a:lvl4pPr marL="1818655"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4pPr>
      <a:lvl5pPr marL="2338273"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5pPr>
      <a:lvl6pPr marL="2857893"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6pPr>
      <a:lvl7pPr marL="3377516"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7pPr>
      <a:lvl8pPr marL="3897126"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8pPr>
      <a:lvl9pPr marL="4416759" indent="-259859" algn="l" defTabSz="1039232" rtl="0" eaLnBrk="1" latinLnBrk="0" hangingPunct="1">
        <a:lnSpc>
          <a:spcPct val="90000"/>
        </a:lnSpc>
        <a:spcBef>
          <a:spcPts val="597"/>
        </a:spcBef>
        <a:buFont typeface="Arial"/>
        <a:buChar char="•"/>
        <a:defRPr sz="2200" kern="1200">
          <a:solidFill>
            <a:schemeClr val="tx1"/>
          </a:solidFill>
          <a:latin typeface="+mn-lt"/>
          <a:ea typeface="+mn-ea"/>
          <a:cs typeface="+mn-cs"/>
        </a:defRPr>
      </a:lvl9pPr>
    </p:bodyStyle>
    <p:otherStyle>
      <a:defPPr>
        <a:defRPr lang="en-US"/>
      </a:defPPr>
      <a:lvl1pPr marL="0" algn="l" defTabSz="1039232" rtl="0" eaLnBrk="1" latinLnBrk="0" hangingPunct="1">
        <a:defRPr sz="2200" kern="1200">
          <a:solidFill>
            <a:schemeClr val="tx1"/>
          </a:solidFill>
          <a:latin typeface="+mn-lt"/>
          <a:ea typeface="+mn-ea"/>
          <a:cs typeface="+mn-cs"/>
        </a:defRPr>
      </a:lvl1pPr>
      <a:lvl2pPr marL="519631" algn="l" defTabSz="1039232" rtl="0" eaLnBrk="1" latinLnBrk="0" hangingPunct="1">
        <a:defRPr sz="2200" kern="1200">
          <a:solidFill>
            <a:schemeClr val="tx1"/>
          </a:solidFill>
          <a:latin typeface="+mn-lt"/>
          <a:ea typeface="+mn-ea"/>
          <a:cs typeface="+mn-cs"/>
        </a:defRPr>
      </a:lvl2pPr>
      <a:lvl3pPr marL="1039232" algn="l" defTabSz="1039232" rtl="0" eaLnBrk="1" latinLnBrk="0" hangingPunct="1">
        <a:defRPr sz="2200" kern="1200">
          <a:solidFill>
            <a:schemeClr val="tx1"/>
          </a:solidFill>
          <a:latin typeface="+mn-lt"/>
          <a:ea typeface="+mn-ea"/>
          <a:cs typeface="+mn-cs"/>
        </a:defRPr>
      </a:lvl3pPr>
      <a:lvl4pPr marL="1558857" algn="l" defTabSz="1039232" rtl="0" eaLnBrk="1" latinLnBrk="0" hangingPunct="1">
        <a:defRPr sz="2200" kern="1200">
          <a:solidFill>
            <a:schemeClr val="tx1"/>
          </a:solidFill>
          <a:latin typeface="+mn-lt"/>
          <a:ea typeface="+mn-ea"/>
          <a:cs typeface="+mn-cs"/>
        </a:defRPr>
      </a:lvl4pPr>
      <a:lvl5pPr marL="2078468" algn="l" defTabSz="1039232" rtl="0" eaLnBrk="1" latinLnBrk="0" hangingPunct="1">
        <a:defRPr sz="2200" kern="1200">
          <a:solidFill>
            <a:schemeClr val="tx1"/>
          </a:solidFill>
          <a:latin typeface="+mn-lt"/>
          <a:ea typeface="+mn-ea"/>
          <a:cs typeface="+mn-cs"/>
        </a:defRPr>
      </a:lvl5pPr>
      <a:lvl6pPr marL="2598083" algn="l" defTabSz="1039232" rtl="0" eaLnBrk="1" latinLnBrk="0" hangingPunct="1">
        <a:defRPr sz="2200" kern="1200">
          <a:solidFill>
            <a:schemeClr val="tx1"/>
          </a:solidFill>
          <a:latin typeface="+mn-lt"/>
          <a:ea typeface="+mn-ea"/>
          <a:cs typeface="+mn-cs"/>
        </a:defRPr>
      </a:lvl6pPr>
      <a:lvl7pPr marL="3117701" algn="l" defTabSz="1039232" rtl="0" eaLnBrk="1" latinLnBrk="0" hangingPunct="1">
        <a:defRPr sz="2200" kern="1200">
          <a:solidFill>
            <a:schemeClr val="tx1"/>
          </a:solidFill>
          <a:latin typeface="+mn-lt"/>
          <a:ea typeface="+mn-ea"/>
          <a:cs typeface="+mn-cs"/>
        </a:defRPr>
      </a:lvl7pPr>
      <a:lvl8pPr marL="3637330" algn="l" defTabSz="1039232" rtl="0" eaLnBrk="1" latinLnBrk="0" hangingPunct="1">
        <a:defRPr sz="2200" kern="1200">
          <a:solidFill>
            <a:schemeClr val="tx1"/>
          </a:solidFill>
          <a:latin typeface="+mn-lt"/>
          <a:ea typeface="+mn-ea"/>
          <a:cs typeface="+mn-cs"/>
        </a:defRPr>
      </a:lvl8pPr>
      <a:lvl9pPr marL="4156940" algn="l" defTabSz="1039232"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4000">
              <a:schemeClr val="bg1">
                <a:tint val="98000"/>
                <a:satMod val="130000"/>
                <a:shade val="90000"/>
                <a:lumMod val="103000"/>
              </a:schemeClr>
            </a:gs>
            <a:gs pos="99000">
              <a:srgbClr val="5EA6DD">
                <a:lumMod val="39000"/>
                <a:lumOff val="6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109234" tIns="54617" rIns="109234" bIns="54617"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109234" tIns="54617" rIns="109234" bIns="546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143"/>
            <a:ext cx="2926080" cy="519289"/>
          </a:xfrm>
          <a:prstGeom prst="rect">
            <a:avLst/>
          </a:prstGeom>
        </p:spPr>
        <p:txBody>
          <a:bodyPr vert="horz" lIns="109234" tIns="54617" rIns="109234" bIns="54617" rtlCol="0" anchor="ctr"/>
          <a:lstStyle>
            <a:lvl1pPr algn="l">
              <a:defRPr sz="1400">
                <a:solidFill>
                  <a:schemeClr val="tx1">
                    <a:tint val="75000"/>
                  </a:schemeClr>
                </a:solidFill>
              </a:defRPr>
            </a:lvl1pPr>
          </a:lstStyle>
          <a:p>
            <a:pPr defTabSz="1092342" hangingPunct="1"/>
            <a:fld id="{7DF21855-F524-6D40-B9D3-F9F3892BC983}" type="datetimeFigureOut">
              <a:rPr lang="en-US" kern="1200" smtClean="0">
                <a:solidFill>
                  <a:prstClr val="black">
                    <a:tint val="75000"/>
                  </a:prstClr>
                </a:solidFill>
                <a:latin typeface="Calibri"/>
                <a:ea typeface="+mn-ea"/>
                <a:cs typeface="+mn-cs"/>
              </a:rPr>
              <a:pPr defTabSz="1092342" hangingPunct="1"/>
              <a:t>9/17/2018</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109234" tIns="54617" rIns="109234" bIns="54617" rtlCol="0" anchor="ctr"/>
          <a:lstStyle>
            <a:lvl1pPr algn="ctr">
              <a:defRPr sz="1400">
                <a:solidFill>
                  <a:schemeClr val="tx1">
                    <a:tint val="75000"/>
                  </a:schemeClr>
                </a:solidFill>
              </a:defRPr>
            </a:lvl1pPr>
          </a:lstStyle>
          <a:p>
            <a:pPr defTabSz="1092342" hangingPunct="1"/>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109234" tIns="54617" rIns="109234" bIns="54617" rtlCol="0" anchor="ctr"/>
          <a:lstStyle>
            <a:lvl1pPr algn="r">
              <a:defRPr sz="1400">
                <a:solidFill>
                  <a:schemeClr val="tx1">
                    <a:tint val="75000"/>
                  </a:schemeClr>
                </a:solidFill>
              </a:defRPr>
            </a:lvl1pPr>
          </a:lstStyle>
          <a:p>
            <a:pPr defTabSz="1092342" hangingPunct="1"/>
            <a:fld id="{A77A1630-67B3-0D4D-8606-CB6CA3273E3E}" type="slidenum">
              <a:rPr lang="en-US" kern="1200" smtClean="0">
                <a:solidFill>
                  <a:prstClr val="black">
                    <a:tint val="75000"/>
                  </a:prstClr>
                </a:solidFill>
                <a:latin typeface="Calibri"/>
                <a:ea typeface="+mn-ea"/>
                <a:cs typeface="+mn-cs"/>
              </a:rPr>
              <a:pPr defTabSz="1092342" hangingPunct="1"/>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70820411"/>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defTabSz="1092342"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3086" indent="-273086" algn="l" defTabSz="1092342" rtl="0" eaLnBrk="1" latinLnBrk="0" hangingPunct="1">
        <a:lnSpc>
          <a:spcPct val="90000"/>
        </a:lnSpc>
        <a:spcBef>
          <a:spcPts val="1195"/>
        </a:spcBef>
        <a:buFont typeface="Arial"/>
        <a:buChar char="•"/>
        <a:defRPr sz="3300" kern="1200">
          <a:solidFill>
            <a:schemeClr val="tx1"/>
          </a:solidFill>
          <a:latin typeface="+mn-lt"/>
          <a:ea typeface="+mn-ea"/>
          <a:cs typeface="+mn-cs"/>
        </a:defRPr>
      </a:lvl1pPr>
      <a:lvl2pPr marL="819257" indent="-273086" algn="l" defTabSz="1092342" rtl="0" eaLnBrk="1" latinLnBrk="0" hangingPunct="1">
        <a:lnSpc>
          <a:spcPct val="90000"/>
        </a:lnSpc>
        <a:spcBef>
          <a:spcPts val="597"/>
        </a:spcBef>
        <a:buFont typeface="Arial"/>
        <a:buChar char="•"/>
        <a:defRPr sz="2900" kern="1200">
          <a:solidFill>
            <a:schemeClr val="tx1"/>
          </a:solidFill>
          <a:latin typeface="+mn-lt"/>
          <a:ea typeface="+mn-ea"/>
          <a:cs typeface="+mn-cs"/>
        </a:defRPr>
      </a:lvl2pPr>
      <a:lvl3pPr marL="1365428" indent="-273086" algn="l" defTabSz="1092342" rtl="0" eaLnBrk="1" latinLnBrk="0" hangingPunct="1">
        <a:lnSpc>
          <a:spcPct val="90000"/>
        </a:lnSpc>
        <a:spcBef>
          <a:spcPts val="597"/>
        </a:spcBef>
        <a:buFont typeface="Arial"/>
        <a:buChar char="•"/>
        <a:defRPr sz="2400" kern="1200">
          <a:solidFill>
            <a:schemeClr val="tx1"/>
          </a:solidFill>
          <a:latin typeface="+mn-lt"/>
          <a:ea typeface="+mn-ea"/>
          <a:cs typeface="+mn-cs"/>
        </a:defRPr>
      </a:lvl3pPr>
      <a:lvl4pPr marL="1911599" indent="-273086" algn="l" defTabSz="1092342" rtl="0" eaLnBrk="1" latinLnBrk="0" hangingPunct="1">
        <a:lnSpc>
          <a:spcPct val="90000"/>
        </a:lnSpc>
        <a:spcBef>
          <a:spcPts val="597"/>
        </a:spcBef>
        <a:buFont typeface="Arial"/>
        <a:buChar char="•"/>
        <a:defRPr sz="2200" kern="1200">
          <a:solidFill>
            <a:schemeClr val="tx1"/>
          </a:solidFill>
          <a:latin typeface="+mn-lt"/>
          <a:ea typeface="+mn-ea"/>
          <a:cs typeface="+mn-cs"/>
        </a:defRPr>
      </a:lvl4pPr>
      <a:lvl5pPr marL="2457770" indent="-273086" algn="l" defTabSz="1092342" rtl="0" eaLnBrk="1" latinLnBrk="0" hangingPunct="1">
        <a:lnSpc>
          <a:spcPct val="90000"/>
        </a:lnSpc>
        <a:spcBef>
          <a:spcPts val="597"/>
        </a:spcBef>
        <a:buFont typeface="Arial"/>
        <a:buChar char="•"/>
        <a:defRPr sz="2200" kern="1200">
          <a:solidFill>
            <a:schemeClr val="tx1"/>
          </a:solidFill>
          <a:latin typeface="+mn-lt"/>
          <a:ea typeface="+mn-ea"/>
          <a:cs typeface="+mn-cs"/>
        </a:defRPr>
      </a:lvl5pPr>
      <a:lvl6pPr marL="3003941" indent="-273086" algn="l" defTabSz="1092342" rtl="0" eaLnBrk="1" latinLnBrk="0" hangingPunct="1">
        <a:lnSpc>
          <a:spcPct val="90000"/>
        </a:lnSpc>
        <a:spcBef>
          <a:spcPts val="597"/>
        </a:spcBef>
        <a:buFont typeface="Arial"/>
        <a:buChar char="•"/>
        <a:defRPr sz="2200" kern="1200">
          <a:solidFill>
            <a:schemeClr val="tx1"/>
          </a:solidFill>
          <a:latin typeface="+mn-lt"/>
          <a:ea typeface="+mn-ea"/>
          <a:cs typeface="+mn-cs"/>
        </a:defRPr>
      </a:lvl6pPr>
      <a:lvl7pPr marL="3550112" indent="-273086" algn="l" defTabSz="1092342" rtl="0" eaLnBrk="1" latinLnBrk="0" hangingPunct="1">
        <a:lnSpc>
          <a:spcPct val="90000"/>
        </a:lnSpc>
        <a:spcBef>
          <a:spcPts val="597"/>
        </a:spcBef>
        <a:buFont typeface="Arial"/>
        <a:buChar char="•"/>
        <a:defRPr sz="2200" kern="1200">
          <a:solidFill>
            <a:schemeClr val="tx1"/>
          </a:solidFill>
          <a:latin typeface="+mn-lt"/>
          <a:ea typeface="+mn-ea"/>
          <a:cs typeface="+mn-cs"/>
        </a:defRPr>
      </a:lvl7pPr>
      <a:lvl8pPr marL="4096283" indent="-273086" algn="l" defTabSz="1092342" rtl="0" eaLnBrk="1" latinLnBrk="0" hangingPunct="1">
        <a:lnSpc>
          <a:spcPct val="90000"/>
        </a:lnSpc>
        <a:spcBef>
          <a:spcPts val="597"/>
        </a:spcBef>
        <a:buFont typeface="Arial"/>
        <a:buChar char="•"/>
        <a:defRPr sz="2200" kern="1200">
          <a:solidFill>
            <a:schemeClr val="tx1"/>
          </a:solidFill>
          <a:latin typeface="+mn-lt"/>
          <a:ea typeface="+mn-ea"/>
          <a:cs typeface="+mn-cs"/>
        </a:defRPr>
      </a:lvl8pPr>
      <a:lvl9pPr marL="4642455" indent="-273086" algn="l" defTabSz="1092342" rtl="0" eaLnBrk="1" latinLnBrk="0" hangingPunct="1">
        <a:lnSpc>
          <a:spcPct val="90000"/>
        </a:lnSpc>
        <a:spcBef>
          <a:spcPts val="597"/>
        </a:spcBef>
        <a:buFont typeface="Arial"/>
        <a:buChar char="•"/>
        <a:defRPr sz="2200" kern="1200">
          <a:solidFill>
            <a:schemeClr val="tx1"/>
          </a:solidFill>
          <a:latin typeface="+mn-lt"/>
          <a:ea typeface="+mn-ea"/>
          <a:cs typeface="+mn-cs"/>
        </a:defRPr>
      </a:lvl9pPr>
    </p:bodyStyle>
    <p:otherStyle>
      <a:defPPr>
        <a:defRPr lang="en-US"/>
      </a:defPPr>
      <a:lvl1pPr marL="0" algn="l" defTabSz="1092342" rtl="0" eaLnBrk="1" latinLnBrk="0" hangingPunct="1">
        <a:defRPr sz="2200" kern="1200">
          <a:solidFill>
            <a:schemeClr val="tx1"/>
          </a:solidFill>
          <a:latin typeface="+mn-lt"/>
          <a:ea typeface="+mn-ea"/>
          <a:cs typeface="+mn-cs"/>
        </a:defRPr>
      </a:lvl1pPr>
      <a:lvl2pPr marL="546171" algn="l" defTabSz="1092342" rtl="0" eaLnBrk="1" latinLnBrk="0" hangingPunct="1">
        <a:defRPr sz="2200" kern="1200">
          <a:solidFill>
            <a:schemeClr val="tx1"/>
          </a:solidFill>
          <a:latin typeface="+mn-lt"/>
          <a:ea typeface="+mn-ea"/>
          <a:cs typeface="+mn-cs"/>
        </a:defRPr>
      </a:lvl2pPr>
      <a:lvl3pPr marL="1092342" algn="l" defTabSz="1092342" rtl="0" eaLnBrk="1" latinLnBrk="0" hangingPunct="1">
        <a:defRPr sz="2200" kern="1200">
          <a:solidFill>
            <a:schemeClr val="tx1"/>
          </a:solidFill>
          <a:latin typeface="+mn-lt"/>
          <a:ea typeface="+mn-ea"/>
          <a:cs typeface="+mn-cs"/>
        </a:defRPr>
      </a:lvl3pPr>
      <a:lvl4pPr marL="1638513" algn="l" defTabSz="1092342" rtl="0" eaLnBrk="1" latinLnBrk="0" hangingPunct="1">
        <a:defRPr sz="2200" kern="1200">
          <a:solidFill>
            <a:schemeClr val="tx1"/>
          </a:solidFill>
          <a:latin typeface="+mn-lt"/>
          <a:ea typeface="+mn-ea"/>
          <a:cs typeface="+mn-cs"/>
        </a:defRPr>
      </a:lvl4pPr>
      <a:lvl5pPr marL="2184684" algn="l" defTabSz="1092342" rtl="0" eaLnBrk="1" latinLnBrk="0" hangingPunct="1">
        <a:defRPr sz="2200" kern="1200">
          <a:solidFill>
            <a:schemeClr val="tx1"/>
          </a:solidFill>
          <a:latin typeface="+mn-lt"/>
          <a:ea typeface="+mn-ea"/>
          <a:cs typeface="+mn-cs"/>
        </a:defRPr>
      </a:lvl5pPr>
      <a:lvl6pPr marL="2730856" algn="l" defTabSz="1092342" rtl="0" eaLnBrk="1" latinLnBrk="0" hangingPunct="1">
        <a:defRPr sz="2200" kern="1200">
          <a:solidFill>
            <a:schemeClr val="tx1"/>
          </a:solidFill>
          <a:latin typeface="+mn-lt"/>
          <a:ea typeface="+mn-ea"/>
          <a:cs typeface="+mn-cs"/>
        </a:defRPr>
      </a:lvl6pPr>
      <a:lvl7pPr marL="3277027" algn="l" defTabSz="1092342" rtl="0" eaLnBrk="1" latinLnBrk="0" hangingPunct="1">
        <a:defRPr sz="2200" kern="1200">
          <a:solidFill>
            <a:schemeClr val="tx1"/>
          </a:solidFill>
          <a:latin typeface="+mn-lt"/>
          <a:ea typeface="+mn-ea"/>
          <a:cs typeface="+mn-cs"/>
        </a:defRPr>
      </a:lvl7pPr>
      <a:lvl8pPr marL="3823198" algn="l" defTabSz="1092342" rtl="0" eaLnBrk="1" latinLnBrk="0" hangingPunct="1">
        <a:defRPr sz="2200" kern="1200">
          <a:solidFill>
            <a:schemeClr val="tx1"/>
          </a:solidFill>
          <a:latin typeface="+mn-lt"/>
          <a:ea typeface="+mn-ea"/>
          <a:cs typeface="+mn-cs"/>
        </a:defRPr>
      </a:lvl8pPr>
      <a:lvl9pPr marL="4369369" algn="l" defTabSz="109234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Un proiect pentru viitorul României"/>
          <p:cNvSpPr txBox="1">
            <a:spLocks noGrp="1"/>
          </p:cNvSpPr>
          <p:nvPr>
            <p:ph type="body" sz="quarter" idx="13"/>
          </p:nvPr>
        </p:nvSpPr>
        <p:spPr>
          <a:prstGeom prst="rect">
            <a:avLst/>
          </a:prstGeom>
        </p:spPr>
        <p:txBody>
          <a:bodyPr/>
          <a:lstStyle/>
          <a:p>
            <a:r>
              <a:rPr lang="ro-RO" b="1" dirty="0"/>
              <a:t>Performanță în cercetare!	</a:t>
            </a:r>
            <a:r>
              <a:rPr lang="ro-RO" dirty="0"/>
              <a:t>								</a:t>
            </a:r>
            <a:endParaRPr dirty="0"/>
          </a:p>
        </p:txBody>
      </p:sp>
      <p:sp>
        <p:nvSpPr>
          <p:cNvPr id="193" name="Metode avansate de monitorizare şi creştere a performanţelor profesionale în cariera de cercetare"/>
          <p:cNvSpPr txBox="1">
            <a:spLocks noGrp="1"/>
          </p:cNvSpPr>
          <p:nvPr>
            <p:ph type="title"/>
          </p:nvPr>
        </p:nvSpPr>
        <p:spPr>
          <a:xfrm>
            <a:off x="355615" y="6477001"/>
            <a:ext cx="12293601" cy="1790700"/>
          </a:xfrm>
          <a:prstGeom prst="rect">
            <a:avLst/>
          </a:prstGeom>
        </p:spPr>
        <p:txBody>
          <a:bodyPr>
            <a:normAutofit/>
          </a:bodyPr>
          <a:lstStyle>
            <a:lvl1pPr defTabSz="397256">
              <a:defRPr sz="4352" spc="-87"/>
            </a:lvl1pPr>
          </a:lstStyle>
          <a:p>
            <a:pPr algn="ctr"/>
            <a:r>
              <a:rPr sz="3900" dirty="0" err="1">
                <a:latin typeface="Arial" pitchFamily="34" charset="0"/>
                <a:cs typeface="Arial" pitchFamily="34" charset="0"/>
              </a:rPr>
              <a:t>Metode</a:t>
            </a:r>
            <a:r>
              <a:rPr sz="3900" dirty="0">
                <a:latin typeface="Arial" pitchFamily="34" charset="0"/>
                <a:cs typeface="Arial" pitchFamily="34" charset="0"/>
              </a:rPr>
              <a:t> </a:t>
            </a:r>
            <a:r>
              <a:rPr sz="3900" dirty="0" err="1">
                <a:latin typeface="Arial" pitchFamily="34" charset="0"/>
                <a:cs typeface="Arial" pitchFamily="34" charset="0"/>
              </a:rPr>
              <a:t>avansate</a:t>
            </a:r>
            <a:r>
              <a:rPr sz="3900" dirty="0">
                <a:latin typeface="Arial" pitchFamily="34" charset="0"/>
                <a:cs typeface="Arial" pitchFamily="34" charset="0"/>
              </a:rPr>
              <a:t> de </a:t>
            </a:r>
            <a:r>
              <a:rPr sz="3900" dirty="0" err="1">
                <a:latin typeface="Arial" pitchFamily="34" charset="0"/>
                <a:cs typeface="Arial" pitchFamily="34" charset="0"/>
              </a:rPr>
              <a:t>monitorizare</a:t>
            </a:r>
            <a:r>
              <a:rPr sz="3900" dirty="0">
                <a:latin typeface="Arial" pitchFamily="34" charset="0"/>
                <a:cs typeface="Arial" pitchFamily="34" charset="0"/>
              </a:rPr>
              <a:t> </a:t>
            </a:r>
            <a:r>
              <a:rPr lang="ro-RO" sz="3900" dirty="0">
                <a:latin typeface="Arial" pitchFamily="34" charset="0"/>
                <a:cs typeface="Arial" pitchFamily="34" charset="0"/>
              </a:rPr>
              <a:t>ș</a:t>
            </a:r>
            <a:r>
              <a:rPr sz="3900" dirty="0" err="1">
                <a:latin typeface="Arial" pitchFamily="34" charset="0"/>
                <a:cs typeface="Arial" pitchFamily="34" charset="0"/>
              </a:rPr>
              <a:t>i</a:t>
            </a:r>
            <a:r>
              <a:rPr sz="3900" dirty="0">
                <a:latin typeface="Arial" pitchFamily="34" charset="0"/>
                <a:cs typeface="Arial" pitchFamily="34" charset="0"/>
              </a:rPr>
              <a:t> </a:t>
            </a:r>
            <a:r>
              <a:rPr sz="3900" dirty="0" err="1">
                <a:latin typeface="Arial" pitchFamily="34" charset="0"/>
                <a:cs typeface="Arial" pitchFamily="34" charset="0"/>
              </a:rPr>
              <a:t>cre</a:t>
            </a:r>
            <a:r>
              <a:rPr lang="ro-RO" sz="3900" dirty="0">
                <a:latin typeface="Arial" pitchFamily="34" charset="0"/>
                <a:cs typeface="Arial" pitchFamily="34" charset="0"/>
              </a:rPr>
              <a:t>ș</a:t>
            </a:r>
            <a:r>
              <a:rPr sz="3900" dirty="0" err="1">
                <a:latin typeface="Arial" pitchFamily="34" charset="0"/>
                <a:cs typeface="Arial" pitchFamily="34" charset="0"/>
              </a:rPr>
              <a:t>tere</a:t>
            </a:r>
            <a:r>
              <a:rPr sz="3900" dirty="0">
                <a:latin typeface="Arial" pitchFamily="34" charset="0"/>
                <a:cs typeface="Arial" pitchFamily="34" charset="0"/>
              </a:rPr>
              <a:t> a </a:t>
            </a:r>
            <a:r>
              <a:rPr sz="3900" dirty="0" err="1">
                <a:latin typeface="Arial" pitchFamily="34" charset="0"/>
                <a:cs typeface="Arial" pitchFamily="34" charset="0"/>
              </a:rPr>
              <a:t>performanţelor</a:t>
            </a:r>
            <a:r>
              <a:rPr sz="3900" dirty="0">
                <a:latin typeface="Arial" pitchFamily="34" charset="0"/>
                <a:cs typeface="Arial" pitchFamily="34" charset="0"/>
              </a:rPr>
              <a:t> </a:t>
            </a:r>
            <a:r>
              <a:rPr sz="3900" dirty="0" err="1">
                <a:latin typeface="Arial" pitchFamily="34" charset="0"/>
                <a:cs typeface="Arial" pitchFamily="34" charset="0"/>
              </a:rPr>
              <a:t>profesionale</a:t>
            </a:r>
            <a:r>
              <a:rPr sz="3900" dirty="0">
                <a:latin typeface="Arial" pitchFamily="34" charset="0"/>
                <a:cs typeface="Arial" pitchFamily="34" charset="0"/>
              </a:rPr>
              <a:t> </a:t>
            </a:r>
            <a:r>
              <a:rPr lang="ro-RO" sz="3900" dirty="0">
                <a:latin typeface="Arial" pitchFamily="34" charset="0"/>
                <a:cs typeface="Arial" pitchFamily="34" charset="0"/>
              </a:rPr>
              <a:t>în</a:t>
            </a:r>
            <a:r>
              <a:rPr sz="3900" dirty="0">
                <a:latin typeface="Arial" pitchFamily="34" charset="0"/>
                <a:cs typeface="Arial" pitchFamily="34" charset="0"/>
              </a:rPr>
              <a:t> </a:t>
            </a:r>
            <a:r>
              <a:rPr sz="3900" dirty="0" err="1">
                <a:latin typeface="Arial" pitchFamily="34" charset="0"/>
                <a:cs typeface="Arial" pitchFamily="34" charset="0"/>
              </a:rPr>
              <a:t>carier</a:t>
            </a:r>
            <a:r>
              <a:rPr lang="ro-RO" sz="3900" dirty="0">
                <a:latin typeface="Arial" pitchFamily="34" charset="0"/>
                <a:cs typeface="Arial" pitchFamily="34" charset="0"/>
              </a:rPr>
              <a:t>a</a:t>
            </a:r>
            <a:r>
              <a:rPr sz="3900" dirty="0">
                <a:latin typeface="Arial" pitchFamily="34" charset="0"/>
                <a:cs typeface="Arial" pitchFamily="34" charset="0"/>
              </a:rPr>
              <a:t> de </a:t>
            </a:r>
            <a:r>
              <a:rPr sz="3900" dirty="0" err="1">
                <a:latin typeface="Arial" pitchFamily="34" charset="0"/>
                <a:cs typeface="Arial" pitchFamily="34" charset="0"/>
              </a:rPr>
              <a:t>cercetare</a:t>
            </a:r>
            <a:endParaRPr sz="3900" dirty="0">
              <a:latin typeface="Arial" pitchFamily="34" charset="0"/>
              <a:cs typeface="Arial" pitchFamily="34" charset="0"/>
            </a:endParaRPr>
          </a:p>
        </p:txBody>
      </p:sp>
      <p:sp>
        <p:nvSpPr>
          <p:cNvPr id="192" name="12 decembrie 2017"/>
          <p:cNvSpPr txBox="1">
            <a:spLocks noGrp="1"/>
          </p:cNvSpPr>
          <p:nvPr>
            <p:ph type="body" sz="quarter" idx="1"/>
          </p:nvPr>
        </p:nvSpPr>
        <p:spPr>
          <a:xfrm>
            <a:off x="369426" y="8686799"/>
            <a:ext cx="12255501" cy="749301"/>
          </a:xfrm>
          <a:prstGeom prst="rect">
            <a:avLst/>
          </a:prstGeom>
        </p:spPr>
        <p:txBody>
          <a:bodyPr>
            <a:normAutofit fontScale="85000" lnSpcReduction="20000"/>
          </a:bodyPr>
          <a:lstStyle/>
          <a:p>
            <a:pPr algn="r"/>
            <a:r>
              <a:rPr lang="ro-RO" b="1" dirty="0"/>
              <a:t> 					</a:t>
            </a:r>
            <a:r>
              <a:rPr lang="ro-RO" b="1" dirty="0">
                <a:solidFill>
                  <a:schemeClr val="accent2">
                    <a:lumMod val="75000"/>
                  </a:schemeClr>
                </a:solidFill>
              </a:rPr>
              <a:t> 		Conferință națională </a:t>
            </a:r>
            <a:r>
              <a:rPr lang="en-US" b="1" dirty="0" smtClean="0">
                <a:solidFill>
                  <a:schemeClr val="accent2">
                    <a:lumMod val="75000"/>
                  </a:schemeClr>
                </a:solidFill>
              </a:rPr>
              <a:t>T</a:t>
            </a:r>
            <a:r>
              <a:rPr lang="ro-RO" b="1" smtClean="0">
                <a:solidFill>
                  <a:schemeClr val="accent2">
                    <a:lumMod val="75000"/>
                  </a:schemeClr>
                </a:solidFill>
              </a:rPr>
              <a:t>ârgoviște</a:t>
            </a:r>
            <a:r>
              <a:rPr lang="ro-RO" b="1" dirty="0">
                <a:solidFill>
                  <a:schemeClr val="accent2">
                    <a:lumMod val="75000"/>
                  </a:schemeClr>
                </a:solidFill>
              </a:rPr>
              <a:t>									</a:t>
            </a:r>
            <a:r>
              <a:rPr lang="ro-RO" b="1">
                <a:solidFill>
                  <a:schemeClr val="accent2">
                    <a:lumMod val="75000"/>
                  </a:schemeClr>
                </a:solidFill>
              </a:rPr>
              <a:t> </a:t>
            </a:r>
            <a:r>
              <a:rPr lang="ro-RO" b="1" smtClean="0">
                <a:solidFill>
                  <a:schemeClr val="accent2">
                    <a:lumMod val="75000"/>
                  </a:schemeClr>
                </a:solidFill>
              </a:rPr>
              <a:t>18 </a:t>
            </a:r>
            <a:r>
              <a:rPr lang="ro-RO" b="1" dirty="0">
                <a:solidFill>
                  <a:schemeClr val="accent2">
                    <a:lumMod val="75000"/>
                  </a:schemeClr>
                </a:solidFill>
              </a:rPr>
              <a:t>septembrie 2018 </a:t>
            </a:r>
            <a:r>
              <a:rPr lang="ro-RO" b="1" dirty="0"/>
              <a:t>				</a:t>
            </a:r>
            <a:endParaRPr lang="ro-RO" b="1" dirty="0">
              <a:solidFill>
                <a:schemeClr val="accent2">
                  <a:lumMod val="75000"/>
                </a:schemeClr>
              </a:solidFill>
            </a:endParaRPr>
          </a:p>
          <a:p>
            <a:pPr algn="r"/>
            <a:endParaRPr b="1" dirty="0">
              <a:solidFill>
                <a:schemeClr val="accent2">
                  <a:lumMod val="75000"/>
                </a:schemeClr>
              </a:solidFill>
            </a:endParaRPr>
          </a:p>
        </p:txBody>
      </p:sp>
      <p:pic>
        <p:nvPicPr>
          <p:cNvPr id="195" name="logo notext.png" descr="logo notext.png"/>
          <p:cNvPicPr>
            <a:picLocks noChangeAspect="1"/>
          </p:cNvPicPr>
          <p:nvPr/>
        </p:nvPicPr>
        <p:blipFill>
          <a:blip r:embed="rId3">
            <a:extLst/>
          </a:blip>
          <a:stretch>
            <a:fillRect/>
          </a:stretch>
        </p:blipFill>
        <p:spPr>
          <a:xfrm>
            <a:off x="3120058" y="762496"/>
            <a:ext cx="6764686" cy="553179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A3328-526B-478A-AEDA-617B4E9EAEDC}"/>
              </a:ext>
            </a:extLst>
          </p:cNvPr>
          <p:cNvSpPr>
            <a:spLocks noGrp="1"/>
          </p:cNvSpPr>
          <p:nvPr>
            <p:ph type="title"/>
          </p:nvPr>
        </p:nvSpPr>
        <p:spPr>
          <a:xfrm>
            <a:off x="1619250" y="519298"/>
            <a:ext cx="10491470" cy="1885245"/>
          </a:xfrm>
        </p:spPr>
        <p:txBody>
          <a:bodyPr>
            <a:normAutofit fontScale="90000"/>
          </a:bodyPr>
          <a:lstStyle/>
          <a:p>
            <a:pPr algn="ctr"/>
            <a:r>
              <a:rPr lang="ro-RO" sz="4000" b="1" dirty="0">
                <a:latin typeface="Arial" pitchFamily="34" charset="0"/>
                <a:cs typeface="Arial" pitchFamily="34" charset="0"/>
              </a:rPr>
              <a:t>		</a:t>
            </a:r>
            <a:br>
              <a:rPr lang="ro-RO" sz="4000" b="1" dirty="0">
                <a:latin typeface="Arial" pitchFamily="34" charset="0"/>
                <a:cs typeface="Arial" pitchFamily="34" charset="0"/>
              </a:rPr>
            </a:br>
            <a:r>
              <a:rPr lang="ro-RO" sz="3600" b="1" dirty="0">
                <a:latin typeface="Arial" pitchFamily="34" charset="0"/>
                <a:cs typeface="Arial" pitchFamily="34" charset="0"/>
              </a:rPr>
              <a:t>Contextul european</a:t>
            </a:r>
            <a:br>
              <a:rPr lang="ro-RO" sz="3600" b="1" dirty="0">
                <a:latin typeface="Arial" pitchFamily="34" charset="0"/>
                <a:cs typeface="Arial" pitchFamily="34" charset="0"/>
              </a:rPr>
            </a:br>
            <a:r>
              <a:rPr lang="ro-RO" sz="3600" b="1" dirty="0">
                <a:latin typeface="Arial" pitchFamily="34" charset="0"/>
                <a:cs typeface="Arial" pitchFamily="34" charset="0"/>
              </a:rPr>
              <a:t>Carta Europeană pentruCercetători</a:t>
            </a:r>
            <a:r>
              <a:rPr lang="en-GB" sz="3600" b="1" dirty="0">
                <a:latin typeface="Arial" pitchFamily="34" charset="0"/>
                <a:cs typeface="Arial" pitchFamily="34" charset="0"/>
              </a:rPr>
              <a:t> &amp; Cod</a:t>
            </a:r>
            <a:r>
              <a:rPr lang="ro-RO" sz="3600" b="1" dirty="0">
                <a:latin typeface="Arial" pitchFamily="34" charset="0"/>
                <a:cs typeface="Arial" pitchFamily="34" charset="0"/>
              </a:rPr>
              <a:t>ul</a:t>
            </a:r>
            <a:r>
              <a:rPr lang="en-GB" sz="3600" b="1" dirty="0">
                <a:latin typeface="Arial" pitchFamily="34" charset="0"/>
                <a:cs typeface="Arial" pitchFamily="34" charset="0"/>
              </a:rPr>
              <a:t> </a:t>
            </a:r>
            <a:r>
              <a:rPr lang="ro-RO" sz="3600" b="1" dirty="0">
                <a:latin typeface="Arial" pitchFamily="34" charset="0"/>
                <a:cs typeface="Arial" pitchFamily="34" charset="0"/>
              </a:rPr>
              <a:t>de</a:t>
            </a:r>
            <a:r>
              <a:rPr lang="en-GB" sz="3600" b="1" dirty="0">
                <a:latin typeface="Arial" pitchFamily="34" charset="0"/>
                <a:cs typeface="Arial" pitchFamily="34" charset="0"/>
              </a:rPr>
              <a:t> </a:t>
            </a:r>
            <a:r>
              <a:rPr lang="en-GB" sz="3600" b="1" dirty="0" err="1">
                <a:latin typeface="Arial" pitchFamily="34" charset="0"/>
                <a:cs typeface="Arial" pitchFamily="34" charset="0"/>
              </a:rPr>
              <a:t>Condu</a:t>
            </a:r>
            <a:r>
              <a:rPr lang="ro-RO" sz="3600" b="1" dirty="0">
                <a:latin typeface="Arial" pitchFamily="34" charset="0"/>
                <a:cs typeface="Arial" pitchFamily="34" charset="0"/>
              </a:rPr>
              <a:t>ită</a:t>
            </a:r>
            <a:r>
              <a:rPr lang="en-GB" sz="3600" b="1" dirty="0">
                <a:latin typeface="Arial" pitchFamily="34" charset="0"/>
                <a:cs typeface="Arial" pitchFamily="34" charset="0"/>
              </a:rPr>
              <a:t> </a:t>
            </a:r>
            <a:r>
              <a:rPr lang="ro-RO" sz="3600" b="1" dirty="0">
                <a:latin typeface="Arial" pitchFamily="34" charset="0"/>
                <a:cs typeface="Arial" pitchFamily="34" charset="0"/>
              </a:rPr>
              <a:t>pentru </a:t>
            </a:r>
            <a:r>
              <a:rPr lang="en-GB" sz="3600" b="1" dirty="0" err="1">
                <a:latin typeface="Arial" pitchFamily="34" charset="0"/>
                <a:cs typeface="Arial" pitchFamily="34" charset="0"/>
              </a:rPr>
              <a:t>recrut</a:t>
            </a:r>
            <a:r>
              <a:rPr lang="ro-RO" sz="3600" b="1" dirty="0">
                <a:latin typeface="Arial" pitchFamily="34" charset="0"/>
                <a:cs typeface="Arial" pitchFamily="34" charset="0"/>
              </a:rPr>
              <a:t>area</a:t>
            </a:r>
            <a:r>
              <a:rPr lang="en-GB" sz="3600" b="1" dirty="0">
                <a:latin typeface="Arial" pitchFamily="34" charset="0"/>
                <a:cs typeface="Arial" pitchFamily="34" charset="0"/>
              </a:rPr>
              <a:t> </a:t>
            </a:r>
            <a:r>
              <a:rPr lang="ro-RO" sz="3600" b="1" dirty="0">
                <a:latin typeface="Arial" pitchFamily="34" charset="0"/>
                <a:cs typeface="Arial" pitchFamily="34" charset="0"/>
              </a:rPr>
              <a:t>cercetătorilor(C&amp;C)</a:t>
            </a:r>
            <a:r>
              <a:rPr lang="en-GB" sz="3600" b="1" dirty="0">
                <a:latin typeface="Arial" pitchFamily="34" charset="0"/>
                <a:cs typeface="Arial" pitchFamily="34" charset="0"/>
              </a:rPr>
              <a:t> </a:t>
            </a:r>
            <a:r>
              <a:rPr lang="ro-RO" sz="5400" b="1" dirty="0">
                <a:latin typeface="Arial" panose="020B0604020202020204" pitchFamily="34" charset="0"/>
                <a:cs typeface="Arial" panose="020B0604020202020204" pitchFamily="34" charset="0"/>
              </a:rPr>
              <a:t/>
            </a:r>
            <a:br>
              <a:rPr lang="ro-RO" sz="5400" b="1"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xmlns="" id="{5ADB5BF9-1F74-480B-AF8A-AEEB5EBD2E87}"/>
              </a:ext>
            </a:extLst>
          </p:cNvPr>
          <p:cNvSpPr>
            <a:spLocks noGrp="1"/>
          </p:cNvSpPr>
          <p:nvPr>
            <p:ph idx="1"/>
          </p:nvPr>
        </p:nvSpPr>
        <p:spPr/>
        <p:txBody>
          <a:bodyPr>
            <a:normAutofit fontScale="85000" lnSpcReduction="20000"/>
          </a:bodyPr>
          <a:lstStyle/>
          <a:p>
            <a:pPr marL="0" indent="0" algn="ctr">
              <a:buNone/>
            </a:pPr>
            <a:r>
              <a:rPr lang="ro-RO" sz="2800" dirty="0">
                <a:latin typeface="Arial" panose="020B0604020202020204" pitchFamily="34" charset="0"/>
                <a:cs typeface="Arial" panose="020B0604020202020204" pitchFamily="34" charset="0"/>
              </a:rPr>
              <a:t>Recunoașterea profesiei   		               Sisteme de evaluare / estimare</a:t>
            </a:r>
          </a:p>
          <a:p>
            <a:pPr marL="0" indent="0">
              <a:buNone/>
            </a:pPr>
            <a:r>
              <a:rPr lang="ro-RO" sz="2800" dirty="0">
                <a:latin typeface="Arial" panose="020B0604020202020204" pitchFamily="34" charset="0"/>
                <a:cs typeface="Arial" panose="020B0604020202020204" pitchFamily="34" charset="0"/>
              </a:rPr>
              <a:t>Nediscriminare 				 	    Reclamații / contestații </a:t>
            </a:r>
          </a:p>
          <a:p>
            <a:pPr marL="0" indent="0">
              <a:buNone/>
            </a:pPr>
            <a:r>
              <a:rPr lang="ro-RO" sz="2800" dirty="0">
                <a:latin typeface="Arial" panose="020B0604020202020204" pitchFamily="34" charset="0"/>
                <a:cs typeface="Arial" panose="020B0604020202020204" pitchFamily="34" charset="0"/>
              </a:rPr>
              <a:t>Mediul de cercetare 	                                           Participarea la organismele</a:t>
            </a:r>
          </a:p>
          <a:p>
            <a:pPr marL="0" indent="0">
              <a:buNone/>
            </a:pPr>
            <a:r>
              <a:rPr lang="ro-RO" sz="2800" dirty="0">
                <a:latin typeface="Arial" panose="020B0604020202020204" pitchFamily="34" charset="0"/>
                <a:cs typeface="Arial" panose="020B0604020202020204" pitchFamily="34" charset="0"/>
              </a:rPr>
              <a:t>Condiții de muncă 				     de luare a deciziilor</a:t>
            </a:r>
          </a:p>
          <a:p>
            <a:pPr marL="0" indent="0">
              <a:buNone/>
            </a:pPr>
            <a:r>
              <a:rPr lang="ro-RO" sz="2800" dirty="0">
                <a:latin typeface="Arial" panose="020B0604020202020204" pitchFamily="34" charset="0"/>
                <a:cs typeface="Arial" panose="020B0604020202020204" pitchFamily="34" charset="0"/>
              </a:rPr>
              <a:t>Stabilitatea și permanența  ocupării forței de muncă Recrutare</a:t>
            </a:r>
          </a:p>
          <a:p>
            <a:pPr marL="0" indent="0">
              <a:buNone/>
            </a:pPr>
            <a:r>
              <a:rPr lang="ro-RO" sz="2800" dirty="0">
                <a:latin typeface="Arial" panose="020B0604020202020204" pitchFamily="34" charset="0"/>
                <a:cs typeface="Arial" panose="020B0604020202020204" pitchFamily="34" charset="0"/>
              </a:rPr>
              <a:t>Finanțare și salarii</a:t>
            </a:r>
          </a:p>
          <a:p>
            <a:pPr marL="0" indent="0">
              <a:buNone/>
            </a:pPr>
            <a:r>
              <a:rPr lang="ro-RO" sz="2800" dirty="0">
                <a:latin typeface="Arial" panose="020B0604020202020204" pitchFamily="34" charset="0"/>
                <a:cs typeface="Arial" panose="020B0604020202020204" pitchFamily="34" charset="0"/>
              </a:rPr>
              <a:t>Echilibru gender </a:t>
            </a:r>
          </a:p>
          <a:p>
            <a:pPr marL="0" indent="0">
              <a:buNone/>
            </a:pPr>
            <a:r>
              <a:rPr lang="ro-RO" sz="2800" dirty="0">
                <a:latin typeface="Arial" panose="020B0604020202020204" pitchFamily="34" charset="0"/>
                <a:cs typeface="Arial" panose="020B0604020202020204" pitchFamily="34" charset="0"/>
              </a:rPr>
              <a:t>Dezvoltarea carierei 					  	</a:t>
            </a:r>
          </a:p>
          <a:p>
            <a:pPr marL="0" indent="0">
              <a:buNone/>
            </a:pPr>
            <a:r>
              <a:rPr lang="ro-RO" sz="2800" dirty="0">
                <a:latin typeface="Arial" panose="020B0604020202020204" pitchFamily="34" charset="0"/>
                <a:cs typeface="Arial" panose="020B0604020202020204" pitchFamily="34" charset="0"/>
              </a:rPr>
              <a:t>Valoarea mobilității 					  	</a:t>
            </a:r>
          </a:p>
          <a:p>
            <a:pPr marL="0" indent="0">
              <a:buNone/>
            </a:pPr>
            <a:r>
              <a:rPr lang="ro-RO" sz="2800" dirty="0">
                <a:latin typeface="Arial" panose="020B0604020202020204" pitchFamily="34" charset="0"/>
                <a:cs typeface="Arial" panose="020B0604020202020204" pitchFamily="34" charset="0"/>
              </a:rPr>
              <a:t>Accesul la formarea în cercetare și dezvoltarea continuă 	   	</a:t>
            </a:r>
          </a:p>
          <a:p>
            <a:pPr marL="0" indent="0">
              <a:buNone/>
            </a:pPr>
            <a:r>
              <a:rPr lang="ro-RO" sz="2800" dirty="0">
                <a:latin typeface="Arial" panose="020B0604020202020204" pitchFamily="34" charset="0"/>
                <a:cs typeface="Arial" panose="020B0604020202020204" pitchFamily="34" charset="0"/>
              </a:rPr>
              <a:t>Accesul la consultanță în carieră 			            	</a:t>
            </a:r>
          </a:p>
          <a:p>
            <a:pPr marL="0" indent="0">
              <a:buNone/>
            </a:pPr>
            <a:r>
              <a:rPr lang="ro-RO" sz="2800" dirty="0">
                <a:latin typeface="Arial" panose="020B0604020202020204" pitchFamily="34" charset="0"/>
                <a:cs typeface="Arial" panose="020B0604020202020204" pitchFamily="34" charset="0"/>
              </a:rPr>
              <a:t>Drepturi de proprietate intelectuală 					</a:t>
            </a:r>
          </a:p>
          <a:p>
            <a:pPr marL="0" indent="0">
              <a:buNone/>
            </a:pPr>
            <a:r>
              <a:rPr lang="ro-RO" sz="2800" dirty="0">
                <a:latin typeface="Arial" panose="020B0604020202020204" pitchFamily="34" charset="0"/>
                <a:cs typeface="Arial" panose="020B0604020202020204" pitchFamily="34" charset="0"/>
              </a:rPr>
              <a:t>Co-autoratul </a:t>
            </a:r>
          </a:p>
          <a:p>
            <a:pPr marL="0" indent="0">
              <a:buNone/>
            </a:pPr>
            <a:r>
              <a:rPr lang="ro-RO" sz="2800" dirty="0">
                <a:latin typeface="Arial" panose="020B0604020202020204" pitchFamily="34" charset="0"/>
                <a:cs typeface="Arial" panose="020B0604020202020204" pitchFamily="34" charset="0"/>
              </a:rPr>
              <a:t>Supervizare </a:t>
            </a:r>
          </a:p>
          <a:p>
            <a:pPr marL="0" indent="0">
              <a:buNone/>
            </a:pPr>
            <a:r>
              <a:rPr lang="ro-RO" sz="2800" dirty="0">
                <a:latin typeface="Arial" panose="020B0604020202020204" pitchFamily="34" charset="0"/>
                <a:cs typeface="Arial" panose="020B0604020202020204" pitchFamily="34" charset="0"/>
              </a:rPr>
              <a:t>Activitate didactică</a:t>
            </a:r>
            <a:endParaRPr lang="en-GB" sz="2800" dirty="0">
              <a:latin typeface="Arial" panose="020B0604020202020204" pitchFamily="34" charset="0"/>
              <a:cs typeface="Arial" panose="020B0604020202020204" pitchFamily="34" charset="0"/>
            </a:endParaRPr>
          </a:p>
        </p:txBody>
      </p:sp>
      <p:sp>
        <p:nvSpPr>
          <p:cNvPr id="4" name="Right Brace 3">
            <a:extLst>
              <a:ext uri="{FF2B5EF4-FFF2-40B4-BE49-F238E27FC236}">
                <a16:creationId xmlns:a16="http://schemas.microsoft.com/office/drawing/2014/main" xmlns="" id="{39C1DA75-8652-490F-BCB1-DD175475E9ED}"/>
              </a:ext>
            </a:extLst>
          </p:cNvPr>
          <p:cNvSpPr/>
          <p:nvPr/>
        </p:nvSpPr>
        <p:spPr>
          <a:xfrm rot="1916300">
            <a:off x="10223952" y="2412076"/>
            <a:ext cx="573931" cy="75235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xmlns="" id="{45A81264-3CD0-4B35-9A3E-70148CC2DA24}"/>
              </a:ext>
            </a:extLst>
          </p:cNvPr>
          <p:cNvSpPr txBox="1"/>
          <p:nvPr/>
        </p:nvSpPr>
        <p:spPr>
          <a:xfrm>
            <a:off x="10248900" y="6457950"/>
            <a:ext cx="2495550" cy="1569660"/>
          </a:xfrm>
          <a:prstGeom prst="rect">
            <a:avLst/>
          </a:prstGeom>
          <a:noFill/>
        </p:spPr>
        <p:txBody>
          <a:bodyPr wrap="square" rtlCol="0">
            <a:spAutoFit/>
          </a:bodyPr>
          <a:lstStyle/>
          <a:p>
            <a:r>
              <a:rPr lang="ro-RO" sz="2400" dirty="0">
                <a:solidFill>
                  <a:schemeClr val="tx1"/>
                </a:solidFill>
                <a:latin typeface="Arial" panose="020B0604020202020204" pitchFamily="34" charset="0"/>
                <a:cs typeface="Arial" panose="020B0604020202020204" pitchFamily="34" charset="0"/>
              </a:rPr>
              <a:t>Principii care se adresează angajatorilor și finanțatorilor</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333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F3F123-984C-4D35-BE08-D4436CAD3B24}"/>
              </a:ext>
            </a:extLst>
          </p:cNvPr>
          <p:cNvSpPr>
            <a:spLocks noGrp="1"/>
          </p:cNvSpPr>
          <p:nvPr>
            <p:ph type="title"/>
          </p:nvPr>
        </p:nvSpPr>
        <p:spPr/>
        <p:txBody>
          <a:bodyPr>
            <a:normAutofit/>
          </a:bodyPr>
          <a:lstStyle/>
          <a:p>
            <a:pPr algn="ctr"/>
            <a:r>
              <a:rPr lang="ro-RO" sz="3600" b="1" dirty="0">
                <a:latin typeface="Arial" pitchFamily="34" charset="0"/>
                <a:cs typeface="Arial" pitchFamily="34" charset="0"/>
              </a:rPr>
              <a:t>Contextul european</a:t>
            </a:r>
            <a:br>
              <a:rPr lang="ro-RO" sz="3600" b="1" dirty="0">
                <a:latin typeface="Arial" pitchFamily="34" charset="0"/>
                <a:cs typeface="Arial" pitchFamily="34" charset="0"/>
              </a:rPr>
            </a:br>
            <a:r>
              <a:rPr lang="ro-RO" sz="3600" b="1" dirty="0">
                <a:latin typeface="Arial" pitchFamily="34" charset="0"/>
                <a:cs typeface="Arial" pitchFamily="34" charset="0"/>
              </a:rPr>
              <a:t>HRS4R-Diploma de excelență în cercetare</a:t>
            </a:r>
            <a:endParaRPr lang="en-GB" sz="3600" dirty="0"/>
          </a:p>
        </p:txBody>
      </p:sp>
      <p:sp>
        <p:nvSpPr>
          <p:cNvPr id="3" name="Content Placeholder 2">
            <a:extLst>
              <a:ext uri="{FF2B5EF4-FFF2-40B4-BE49-F238E27FC236}">
                <a16:creationId xmlns:a16="http://schemas.microsoft.com/office/drawing/2014/main" xmlns="" id="{0FACD4B9-A141-4855-981A-7990C637249E}"/>
              </a:ext>
            </a:extLst>
          </p:cNvPr>
          <p:cNvSpPr>
            <a:spLocks noGrp="1"/>
          </p:cNvSpPr>
          <p:nvPr>
            <p:ph idx="1"/>
          </p:nvPr>
        </p:nvSpPr>
        <p:spPr>
          <a:xfrm>
            <a:off x="894080" y="2133600"/>
            <a:ext cx="11216640" cy="7100702"/>
          </a:xfrm>
        </p:spPr>
        <p:txBody>
          <a:bodyPr>
            <a:normAutofit lnSpcReduction="10000"/>
          </a:bodyPr>
          <a:lstStyle/>
          <a:p>
            <a:pPr marL="0" indent="0">
              <a:buNone/>
            </a:pPr>
            <a:r>
              <a:rPr lang="en-GB" b="1" dirty="0"/>
              <a:t>http://ec.europa.eu/euraxess/index.cfm/rights/strategy4Researcher </a:t>
            </a:r>
            <a:endParaRPr lang="ro-RO" b="1" dirty="0"/>
          </a:p>
          <a:p>
            <a:pPr>
              <a:buFont typeface="Arial" panose="020B0604020202020204" pitchFamily="34" charset="0"/>
              <a:buChar char="•"/>
            </a:pPr>
            <a:r>
              <a:rPr lang="ro-RO" dirty="0"/>
              <a:t>adaugă CREDIBILITATE - intern și extern, către cercetători, autorități naționale, finanțatori etc.</a:t>
            </a:r>
          </a:p>
          <a:p>
            <a:r>
              <a:rPr lang="ro-RO" dirty="0"/>
              <a:t>crește REPUTIȚIA instituției, institiția devenind parte a unui grup în creștere de instituții, multe dintre ele având o poziție internațională foarte înaltă</a:t>
            </a:r>
          </a:p>
          <a:p>
            <a:pPr>
              <a:buFont typeface="Arial" panose="020B0604020202020204" pitchFamily="34" charset="0"/>
              <a:buChar char="•"/>
            </a:pPr>
            <a:r>
              <a:rPr lang="ro-RO" dirty="0"/>
              <a:t>contribuie la VIZIBILITATEA instituțiilor</a:t>
            </a:r>
          </a:p>
          <a:p>
            <a:pPr>
              <a:buFont typeface="Arial" panose="020B0604020202020204" pitchFamily="34" charset="0"/>
              <a:buChar char="•"/>
            </a:pPr>
            <a:r>
              <a:rPr lang="ro-RO" dirty="0"/>
              <a:t>dă dreptul exclusiv de a folosi pictograma "premiul HR</a:t>
            </a:r>
            <a:r>
              <a:rPr lang="en-GB" dirty="0"/>
              <a:t>”</a:t>
            </a:r>
            <a:endParaRPr lang="ro-RO" dirty="0"/>
          </a:p>
          <a:p>
            <a:pPr marL="0" indent="0">
              <a:buNone/>
            </a:pPr>
            <a:r>
              <a:rPr lang="ro-RO" dirty="0"/>
              <a:t>				Pictograma "premiul HR" este afișată 					pe anunțurile publicate la:</a:t>
            </a:r>
            <a:br>
              <a:rPr lang="ro-RO" dirty="0"/>
            </a:br>
            <a:r>
              <a:rPr lang="ro-RO" dirty="0"/>
              <a:t>				-Jobs EURAXESS</a:t>
            </a:r>
            <a:br>
              <a:rPr lang="ro-RO" dirty="0"/>
            </a:br>
            <a:r>
              <a:rPr lang="ro-RO" dirty="0"/>
              <a:t> 				-site-urile instituției</a:t>
            </a:r>
            <a:br>
              <a:rPr lang="ro-RO" dirty="0"/>
            </a:br>
            <a:r>
              <a:rPr lang="ro-RO" dirty="0"/>
              <a:t> 				-materiale promoționale 	</a:t>
            </a:r>
            <a:endParaRPr lang="en-GB" dirty="0"/>
          </a:p>
        </p:txBody>
      </p:sp>
      <p:sp>
        <p:nvSpPr>
          <p:cNvPr id="4" name="Rectangle 3">
            <a:extLst>
              <a:ext uri="{FF2B5EF4-FFF2-40B4-BE49-F238E27FC236}">
                <a16:creationId xmlns:a16="http://schemas.microsoft.com/office/drawing/2014/main" xmlns="" id="{94278A99-9775-4DDA-B9CC-9DC1C9880306}"/>
              </a:ext>
            </a:extLst>
          </p:cNvPr>
          <p:cNvSpPr/>
          <p:nvPr/>
        </p:nvSpPr>
        <p:spPr>
          <a:xfrm>
            <a:off x="5067300" y="6477856"/>
            <a:ext cx="7043420" cy="2803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47040F58-2504-4899-9BEB-36B4C7200485}"/>
              </a:ext>
            </a:extLst>
          </p:cNvPr>
          <p:cNvPicPr>
            <a:picLocks noChangeAspect="1"/>
          </p:cNvPicPr>
          <p:nvPr/>
        </p:nvPicPr>
        <p:blipFill>
          <a:blip r:embed="rId2"/>
          <a:stretch>
            <a:fillRect/>
          </a:stretch>
        </p:blipFill>
        <p:spPr>
          <a:xfrm>
            <a:off x="596330" y="6452875"/>
            <a:ext cx="3834436" cy="2362198"/>
          </a:xfrm>
          <a:prstGeom prst="rect">
            <a:avLst/>
          </a:prstGeom>
        </p:spPr>
      </p:pic>
    </p:spTree>
    <p:extLst>
      <p:ext uri="{BB962C8B-B14F-4D97-AF65-F5344CB8AC3E}">
        <p14:creationId xmlns:p14="http://schemas.microsoft.com/office/powerpoint/2010/main" val="275951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754" y="519299"/>
            <a:ext cx="9771966" cy="1661194"/>
          </a:xfrm>
        </p:spPr>
        <p:txBody>
          <a:bodyPr>
            <a:normAutofit/>
          </a:bodyPr>
          <a:lstStyle/>
          <a:p>
            <a:pPr algn="ctr"/>
            <a:r>
              <a:rPr lang="ro-RO" sz="4400" b="1" dirty="0">
                <a:latin typeface="Arial" pitchFamily="34" charset="0"/>
                <a:cs typeface="Arial" pitchFamily="34" charset="0"/>
              </a:rPr>
              <a:t>Contextul european</a:t>
            </a:r>
            <a:br>
              <a:rPr lang="ro-RO" sz="4400" b="1" dirty="0">
                <a:latin typeface="Arial" pitchFamily="34" charset="0"/>
                <a:cs typeface="Arial" pitchFamily="34" charset="0"/>
              </a:rPr>
            </a:br>
            <a:r>
              <a:rPr lang="ro-RO" sz="3200" b="1" dirty="0">
                <a:latin typeface="Arial" pitchFamily="34" charset="0"/>
                <a:cs typeface="Arial" pitchFamily="34" charset="0"/>
              </a:rPr>
              <a:t>ART.32 MGA H2020</a:t>
            </a:r>
            <a:endParaRPr lang="en-US" sz="3200" dirty="0"/>
          </a:p>
        </p:txBody>
      </p:sp>
      <p:sp>
        <p:nvSpPr>
          <p:cNvPr id="3" name="Content Placeholder 2"/>
          <p:cNvSpPr>
            <a:spLocks noGrp="1"/>
          </p:cNvSpPr>
          <p:nvPr>
            <p:ph idx="1"/>
          </p:nvPr>
        </p:nvSpPr>
        <p:spPr>
          <a:xfrm>
            <a:off x="894080" y="2596444"/>
            <a:ext cx="11216640" cy="7157156"/>
          </a:xfrm>
        </p:spPr>
        <p:txBody>
          <a:bodyPr>
            <a:normAutofit/>
          </a:bodyPr>
          <a:lstStyle/>
          <a:p>
            <a:pPr marL="0" indent="0">
              <a:buNone/>
            </a:pPr>
            <a:r>
              <a:rPr lang="ro-RO" sz="2800" b="1" dirty="0">
                <a:latin typeface="Arial" panose="020B0604020202020204" pitchFamily="34" charset="0"/>
                <a:cs typeface="Arial" panose="020B0604020202020204" pitchFamily="34" charset="0"/>
              </a:rPr>
              <a:t>Ce înseamnă în articolul 32? din Model Grant Agreement:</a:t>
            </a:r>
          </a:p>
          <a:p>
            <a:pPr marL="0" indent="0">
              <a:buNone/>
            </a:pPr>
            <a:r>
              <a:rPr lang="ro-RO" sz="2400" dirty="0">
                <a:latin typeface="Arial" panose="020B0604020202020204" pitchFamily="34" charset="0"/>
                <a:cs typeface="Arial" panose="020B0604020202020204" pitchFamily="34" charset="0"/>
              </a:rPr>
              <a:t>(Se aplică la toate proiectele cu mai mulți beneficiari cu exceoția</a:t>
            </a:r>
            <a:r>
              <a:rPr lang="en-US" sz="2400" dirty="0">
                <a:latin typeface="Arial" panose="020B0604020202020204" pitchFamily="34" charset="0"/>
                <a:cs typeface="Arial" panose="020B0604020202020204" pitchFamily="34" charset="0"/>
              </a:rPr>
              <a:t>: MSC </a:t>
            </a:r>
            <a:r>
              <a:rPr lang="en-US" sz="2400" dirty="0" err="1">
                <a:latin typeface="Arial" panose="020B0604020202020204" pitchFamily="34" charset="0"/>
                <a:cs typeface="Arial" panose="020B0604020202020204" pitchFamily="34" charset="0"/>
              </a:rPr>
              <a:t>Cofund</a:t>
            </a:r>
            <a:r>
              <a:rPr lang="en-US" sz="2400" dirty="0">
                <a:latin typeface="Arial" panose="020B0604020202020204" pitchFamily="34" charset="0"/>
                <a:cs typeface="Arial" panose="020B0604020202020204" pitchFamily="34" charset="0"/>
              </a:rPr>
              <a:t>, SME Instrument, ERA-Net </a:t>
            </a:r>
            <a:r>
              <a:rPr lang="en-US" sz="2400" dirty="0" err="1">
                <a:latin typeface="Arial" panose="020B0604020202020204" pitchFamily="34" charset="0"/>
                <a:cs typeface="Arial" panose="020B0604020202020204" pitchFamily="34" charset="0"/>
              </a:rPr>
              <a:t>Cofund</a:t>
            </a:r>
            <a:r>
              <a:rPr lang="en-US" sz="2400" dirty="0">
                <a:latin typeface="Arial" panose="020B0604020202020204" pitchFamily="34" charset="0"/>
                <a:cs typeface="Arial" panose="020B0604020202020204" pitchFamily="34" charset="0"/>
              </a:rPr>
              <a:t>, PCP-PPI </a:t>
            </a:r>
            <a:r>
              <a:rPr lang="en-US" sz="2400" dirty="0" err="1">
                <a:latin typeface="Arial" panose="020B0604020202020204" pitchFamily="34" charset="0"/>
                <a:cs typeface="Arial" panose="020B0604020202020204" pitchFamily="34" charset="0"/>
              </a:rPr>
              <a:t>Cofund</a:t>
            </a:r>
            <a:r>
              <a:rPr lang="en-US" sz="2400" dirty="0">
                <a:latin typeface="Arial" panose="020B0604020202020204" pitchFamily="34" charset="0"/>
                <a:cs typeface="Arial" panose="020B0604020202020204" pitchFamily="34" charset="0"/>
              </a:rPr>
              <a:t>, EJP </a:t>
            </a:r>
            <a:r>
              <a:rPr lang="en-US" sz="2400" dirty="0" err="1">
                <a:latin typeface="Arial" panose="020B0604020202020204" pitchFamily="34" charset="0"/>
                <a:cs typeface="Arial" panose="020B0604020202020204" pitchFamily="34" charset="0"/>
              </a:rPr>
              <a:t>Cofund</a:t>
            </a:r>
            <a:r>
              <a:rPr lang="en-US"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a:t>
            </a:r>
          </a:p>
          <a:p>
            <a:pPr marL="0" indent="0">
              <a:buNone/>
            </a:pPr>
            <a:r>
              <a:rPr lang="ro-RO" sz="2400" b="1" dirty="0">
                <a:latin typeface="Arial" panose="020B0604020202020204" pitchFamily="34" charset="0"/>
                <a:cs typeface="Arial" panose="020B0604020202020204" pitchFamily="34" charset="0"/>
              </a:rPr>
              <a:t>= OBLIGAȚIA de a lua măsuri pentru implementarea C &amp; C:</a:t>
            </a:r>
            <a:br>
              <a:rPr lang="ro-RO" sz="2400" b="1" dirty="0">
                <a:latin typeface="Arial" panose="020B0604020202020204" pitchFamily="34" charset="0"/>
                <a:cs typeface="Arial" panose="020B0604020202020204" pitchFamily="34" charset="0"/>
              </a:rPr>
            </a:br>
            <a:r>
              <a:rPr lang="ro-RO" sz="2400" dirty="0">
                <a:latin typeface="Arial" panose="020B0604020202020204" pitchFamily="34" charset="0"/>
                <a:cs typeface="Arial" panose="020B0604020202020204" pitchFamily="34" charset="0"/>
              </a:rPr>
              <a:t>- Condiții de lucru</a:t>
            </a:r>
            <a:br>
              <a:rPr lang="ro-RO" sz="2400" dirty="0">
                <a:latin typeface="Arial" panose="020B0604020202020204" pitchFamily="34" charset="0"/>
                <a:cs typeface="Arial" panose="020B0604020202020204" pitchFamily="34" charset="0"/>
              </a:rPr>
            </a:br>
            <a:r>
              <a:rPr lang="ro-RO" sz="2400" dirty="0">
                <a:latin typeface="Arial" panose="020B0604020202020204" pitchFamily="34" charset="0"/>
                <a:cs typeface="Arial" panose="020B0604020202020204" pitchFamily="34" charset="0"/>
              </a:rPr>
              <a:t>- Recrutare deschisă, transparentă, bazată pe merit</a:t>
            </a:r>
            <a:br>
              <a:rPr lang="ro-RO" sz="2400" dirty="0">
                <a:latin typeface="Arial" panose="020B0604020202020204" pitchFamily="34" charset="0"/>
                <a:cs typeface="Arial" panose="020B0604020202020204" pitchFamily="34" charset="0"/>
              </a:rPr>
            </a:br>
            <a:r>
              <a:rPr lang="ro-RO" sz="2400" dirty="0">
                <a:latin typeface="Arial" panose="020B0604020202020204" pitchFamily="34" charset="0"/>
                <a:cs typeface="Arial" panose="020B0604020202020204" pitchFamily="34" charset="0"/>
              </a:rPr>
              <a:t>- Dezvoltarea carierei </a:t>
            </a:r>
          </a:p>
          <a:p>
            <a:pPr marL="0" indent="0">
              <a:buNone/>
            </a:pPr>
            <a:r>
              <a:rPr lang="ro-RO" sz="2400"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 "OBLIGAȚIA de a face cele mai bune eforturi„:</a:t>
            </a:r>
          </a:p>
          <a:p>
            <a:pPr>
              <a:buFont typeface="Wingdings" panose="05000000000000000000" pitchFamily="2" charset="2"/>
              <a:buChar char="Ø"/>
            </a:pPr>
            <a:r>
              <a:rPr lang="ro-RO" sz="2400" dirty="0">
                <a:latin typeface="Arial" panose="020B0604020202020204" pitchFamily="34" charset="0"/>
                <a:cs typeface="Arial" panose="020B0604020202020204" pitchFamily="34" charset="0"/>
              </a:rPr>
              <a:t> Să fii Proactiv</a:t>
            </a:r>
          </a:p>
          <a:p>
            <a:pPr>
              <a:buFont typeface="Wingdings" panose="05000000000000000000" pitchFamily="2" charset="2"/>
              <a:buChar char="Ø"/>
            </a:pPr>
            <a:r>
              <a:rPr lang="ro-RO" sz="2400" dirty="0">
                <a:latin typeface="Arial" panose="020B0604020202020204" pitchFamily="34" charset="0"/>
                <a:cs typeface="Arial" panose="020B0604020202020204" pitchFamily="34" charset="0"/>
              </a:rPr>
              <a:t> Să Faci pași specifici pentru implementarea C &amp; C, pentru a aborda conflictele dintre teorie și practică</a:t>
            </a:r>
          </a:p>
          <a:p>
            <a:pPr>
              <a:buFont typeface="Wingdings" panose="05000000000000000000" pitchFamily="2" charset="2"/>
              <a:buChar char="Ø"/>
            </a:pPr>
            <a:r>
              <a:rPr lang="ro-RO" sz="2400" dirty="0">
                <a:latin typeface="Arial" panose="020B0604020202020204" pitchFamily="34" charset="0"/>
                <a:cs typeface="Arial" panose="020B0604020202020204" pitchFamily="34" charset="0"/>
              </a:rPr>
              <a:t> Să Poți dovedi că ai făcut  aceste eforturi</a:t>
            </a:r>
          </a:p>
          <a:p>
            <a:pPr marL="0" indent="0">
              <a:buNone/>
            </a:pPr>
            <a:r>
              <a:rPr lang="ro-RO"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Pentagon 5">
            <a:extLst>
              <a:ext uri="{FF2B5EF4-FFF2-40B4-BE49-F238E27FC236}">
                <a16:creationId xmlns:a16="http://schemas.microsoft.com/office/drawing/2014/main" xmlns="" id="{6391BE72-C662-4516-A1CB-68399FDFF2D6}"/>
              </a:ext>
            </a:extLst>
          </p:cNvPr>
          <p:cNvSpPr/>
          <p:nvPr/>
        </p:nvSpPr>
        <p:spPr>
          <a:xfrm>
            <a:off x="9880601" y="8585201"/>
            <a:ext cx="2997200" cy="939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374" tIns="45685" rIns="91374" bIns="45685" rtlCol="0" anchor="ctr"/>
          <a:lstStyle/>
          <a:p>
            <a:pPr defTabSz="1044722" hangingPunct="1">
              <a:lnSpc>
                <a:spcPct val="90000"/>
              </a:lnSpc>
              <a:spcBef>
                <a:spcPts val="1000"/>
              </a:spcBef>
            </a:pPr>
            <a:r>
              <a:rPr lang="ro-RO" sz="2000" b="1" i="1" kern="1200" dirty="0">
                <a:solidFill>
                  <a:srgbClr val="FFFF00"/>
                </a:solidFill>
                <a:latin typeface="Arial" pitchFamily="34" charset="0"/>
                <a:cs typeface="Arial" pitchFamily="34" charset="0"/>
              </a:rPr>
              <a:t>Performanță în cercetare!</a:t>
            </a:r>
            <a:endParaRPr lang="en-GB" sz="2000" b="1" i="1" kern="1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24416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818" y="519300"/>
            <a:ext cx="10227597" cy="1885245"/>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Elaborarea unei strategii naționale de resurse umane în CDI: necesitate și corelare</a:t>
            </a:r>
            <a:endParaRPr lang="en-US" sz="32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pic>
        <p:nvPicPr>
          <p:cNvPr id="9" name="Content Placeholder 8">
            <a:extLst>
              <a:ext uri="{FF2B5EF4-FFF2-40B4-BE49-F238E27FC236}">
                <a16:creationId xmlns:a16="http://schemas.microsoft.com/office/drawing/2014/main" xmlns="" id="{0AB7E346-2EFB-4D7A-AE41-6D32E994DC47}"/>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612465" y="2674987"/>
            <a:ext cx="5778863" cy="6446950"/>
          </a:xfrm>
          <a:prstGeom prst="rect">
            <a:avLst/>
          </a:prstGeom>
          <a:noFill/>
        </p:spPr>
      </p:pic>
    </p:spTree>
    <p:extLst>
      <p:ext uri="{BB962C8B-B14F-4D97-AF65-F5344CB8AC3E}">
        <p14:creationId xmlns:p14="http://schemas.microsoft.com/office/powerpoint/2010/main" val="37269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835" y="707014"/>
            <a:ext cx="9984566" cy="1885245"/>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Dezvoltarea resursei umane de CDI, ca proces continuu </a:t>
            </a:r>
            <a:endParaRPr lang="en-US" sz="32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53ECF362-6CC9-47F0-8E13-D6CA8B67DFDB}"/>
              </a:ext>
            </a:extLst>
          </p:cNvPr>
          <p:cNvSpPr>
            <a:spLocks noGrp="1"/>
          </p:cNvSpPr>
          <p:nvPr>
            <p:ph sz="half" idx="2"/>
          </p:nvPr>
        </p:nvSpPr>
        <p:spPr>
          <a:xfrm>
            <a:off x="894087" y="2592250"/>
            <a:ext cx="11312338" cy="6524197"/>
          </a:xfrm>
        </p:spPr>
        <p:txBody>
          <a:bodyPr>
            <a:normAutofit/>
          </a:bodyPr>
          <a:lstStyle/>
          <a:p>
            <a:pPr marL="0" indent="0" algn="just">
              <a:buNone/>
            </a:pPr>
            <a:endParaRPr lang="ro-RO" i="1" dirty="0"/>
          </a:p>
          <a:p>
            <a:pPr marL="0" indent="0" algn="just">
              <a:buNone/>
            </a:pPr>
            <a:r>
              <a:rPr lang="ro-RO" i="1" dirty="0"/>
              <a:t>	I</a:t>
            </a:r>
            <a:r>
              <a:rPr lang="en-US" sz="2400" i="1" dirty="0" err="1">
                <a:latin typeface="Arial" pitchFamily="34" charset="0"/>
                <a:cs typeface="Arial" pitchFamily="34" charset="0"/>
              </a:rPr>
              <a:t>nterconectarea</a:t>
            </a:r>
            <a:r>
              <a:rPr lang="en-US" sz="2400" i="1" dirty="0">
                <a:latin typeface="Arial" pitchFamily="34" charset="0"/>
                <a:cs typeface="Arial" pitchFamily="34" charset="0"/>
              </a:rPr>
              <a:t> </a:t>
            </a:r>
            <a:r>
              <a:rPr lang="en-US" sz="2400" i="1" dirty="0" err="1">
                <a:latin typeface="Arial" pitchFamily="34" charset="0"/>
                <a:cs typeface="Arial" pitchFamily="34" charset="0"/>
              </a:rPr>
              <a:t>resursei</a:t>
            </a:r>
            <a:r>
              <a:rPr lang="en-US" sz="2400" i="1" dirty="0">
                <a:latin typeface="Arial" pitchFamily="34" charset="0"/>
                <a:cs typeface="Arial" pitchFamily="34" charset="0"/>
              </a:rPr>
              <a:t> </a:t>
            </a:r>
            <a:r>
              <a:rPr lang="en-US" sz="2400" i="1" dirty="0" err="1">
                <a:latin typeface="Arial" pitchFamily="34" charset="0"/>
                <a:cs typeface="Arial" pitchFamily="34" charset="0"/>
              </a:rPr>
              <a:t>umane</a:t>
            </a:r>
            <a:r>
              <a:rPr lang="en-US" sz="2400" i="1" dirty="0">
                <a:latin typeface="Arial" pitchFamily="34" charset="0"/>
                <a:cs typeface="Arial" pitchFamily="34" charset="0"/>
              </a:rPr>
              <a:t> de CDI </a:t>
            </a:r>
            <a:r>
              <a:rPr lang="en-US" sz="2400" i="1" dirty="0" err="1">
                <a:latin typeface="Arial" pitchFamily="34" charset="0"/>
                <a:cs typeface="Arial" pitchFamily="34" charset="0"/>
              </a:rPr>
              <a:t>într</a:t>
            </a:r>
            <a:r>
              <a:rPr lang="en-US" sz="2400" i="1" dirty="0">
                <a:latin typeface="Arial" pitchFamily="34" charset="0"/>
                <a:cs typeface="Arial" pitchFamily="34" charset="0"/>
              </a:rPr>
              <a:t>-un </a:t>
            </a:r>
            <a:r>
              <a:rPr lang="en-US" sz="2400" i="1" dirty="0" err="1">
                <a:latin typeface="Arial" pitchFamily="34" charset="0"/>
                <a:cs typeface="Arial" pitchFamily="34" charset="0"/>
              </a:rPr>
              <a:t>lanț</a:t>
            </a:r>
            <a:r>
              <a:rPr lang="en-US" sz="2400" i="1" dirty="0">
                <a:latin typeface="Arial" pitchFamily="34" charset="0"/>
                <a:cs typeface="Arial" pitchFamily="34" charset="0"/>
              </a:rPr>
              <a:t> de </a:t>
            </a:r>
            <a:r>
              <a:rPr lang="en-US" sz="2400" i="1" dirty="0" err="1">
                <a:latin typeface="Arial" pitchFamily="34" charset="0"/>
                <a:cs typeface="Arial" pitchFamily="34" charset="0"/>
              </a:rPr>
              <a:t>valoare</a:t>
            </a:r>
            <a:r>
              <a:rPr lang="en-US" sz="2400" i="1" dirty="0">
                <a:latin typeface="Arial" pitchFamily="34" charset="0"/>
                <a:cs typeface="Arial" pitchFamily="34" charset="0"/>
              </a:rPr>
              <a:t> care are </a:t>
            </a:r>
            <a:r>
              <a:rPr lang="en-US" sz="2400" i="1" dirty="0" err="1">
                <a:latin typeface="Arial" pitchFamily="34" charset="0"/>
                <a:cs typeface="Arial" pitchFamily="34" charset="0"/>
              </a:rPr>
              <a:t>în</a:t>
            </a:r>
            <a:r>
              <a:rPr lang="en-US" sz="2400" i="1" dirty="0">
                <a:latin typeface="Arial" pitchFamily="34" charset="0"/>
                <a:cs typeface="Arial" pitchFamily="34" charset="0"/>
              </a:rPr>
              <a:t> </a:t>
            </a:r>
            <a:r>
              <a:rPr lang="en-US" sz="2400" i="1" dirty="0" err="1">
                <a:latin typeface="Arial" pitchFamily="34" charset="0"/>
                <a:cs typeface="Arial" pitchFamily="34" charset="0"/>
              </a:rPr>
              <a:t>amonte</a:t>
            </a:r>
            <a:r>
              <a:rPr lang="en-US" sz="2400" i="1" dirty="0">
                <a:latin typeface="Arial" pitchFamily="34" charset="0"/>
                <a:cs typeface="Arial" pitchFamily="34" charset="0"/>
              </a:rPr>
              <a:t> </a:t>
            </a:r>
            <a:r>
              <a:rPr lang="en-US" sz="2400" i="1" dirty="0" err="1">
                <a:latin typeface="Arial" pitchFamily="34" charset="0"/>
                <a:cs typeface="Arial" pitchFamily="34" charset="0"/>
              </a:rPr>
              <a:t>etapele</a:t>
            </a:r>
            <a:r>
              <a:rPr lang="en-US" sz="2400" i="1" dirty="0">
                <a:latin typeface="Arial" pitchFamily="34" charset="0"/>
                <a:cs typeface="Arial" pitchFamily="34" charset="0"/>
              </a:rPr>
              <a:t> de </a:t>
            </a:r>
            <a:r>
              <a:rPr lang="en-US" sz="2400" i="1" dirty="0" err="1">
                <a:latin typeface="Arial" pitchFamily="34" charset="0"/>
                <a:cs typeface="Arial" pitchFamily="34" charset="0"/>
              </a:rPr>
              <a:t>construcție</a:t>
            </a:r>
            <a:r>
              <a:rPr lang="en-US" sz="2400" i="1" dirty="0">
                <a:latin typeface="Arial" pitchFamily="34" charset="0"/>
                <a:cs typeface="Arial" pitchFamily="34" charset="0"/>
              </a:rPr>
              <a:t> </a:t>
            </a:r>
            <a:r>
              <a:rPr lang="en-US" sz="2400" i="1" dirty="0" err="1">
                <a:latin typeface="Arial" pitchFamily="34" charset="0"/>
                <a:cs typeface="Arial" pitchFamily="34" charset="0"/>
              </a:rPr>
              <a:t>prin</a:t>
            </a:r>
            <a:r>
              <a:rPr lang="en-US" sz="2400" i="1" dirty="0">
                <a:latin typeface="Arial" pitchFamily="34" charset="0"/>
                <a:cs typeface="Arial" pitchFamily="34" charset="0"/>
              </a:rPr>
              <a:t> </a:t>
            </a:r>
            <a:r>
              <a:rPr lang="en-US" sz="2400" i="1" dirty="0" err="1">
                <a:latin typeface="Arial" pitchFamily="34" charset="0"/>
                <a:cs typeface="Arial" pitchFamily="34" charset="0"/>
              </a:rPr>
              <a:t>instruire</a:t>
            </a:r>
            <a:r>
              <a:rPr lang="en-US" sz="2400" i="1" dirty="0">
                <a:latin typeface="Arial" pitchFamily="34" charset="0"/>
                <a:cs typeface="Arial" pitchFamily="34" charset="0"/>
              </a:rPr>
              <a:t>  </a:t>
            </a:r>
            <a:r>
              <a:rPr lang="en-US" sz="2400" i="1" dirty="0" err="1">
                <a:latin typeface="Arial" pitchFamily="34" charset="0"/>
                <a:cs typeface="Arial" pitchFamily="34" charset="0"/>
              </a:rPr>
              <a:t>primară</a:t>
            </a:r>
            <a:r>
              <a:rPr lang="en-US" sz="2400" i="1" dirty="0">
                <a:latin typeface="Arial" pitchFamily="34" charset="0"/>
                <a:cs typeface="Arial" pitchFamily="34" charset="0"/>
              </a:rPr>
              <a:t>, </a:t>
            </a:r>
            <a:r>
              <a:rPr lang="en-US" sz="2400" i="1" dirty="0" err="1">
                <a:latin typeface="Arial" pitchFamily="34" charset="0"/>
                <a:cs typeface="Arial" pitchFamily="34" charset="0"/>
              </a:rPr>
              <a:t>superioară</a:t>
            </a:r>
            <a:r>
              <a:rPr lang="en-US" sz="2400" i="1" dirty="0">
                <a:latin typeface="Arial" pitchFamily="34" charset="0"/>
                <a:cs typeface="Arial" pitchFamily="34" charset="0"/>
              </a:rPr>
              <a:t>, </a:t>
            </a:r>
            <a:r>
              <a:rPr lang="en-US" sz="2400" i="1" dirty="0" err="1">
                <a:latin typeface="Arial" pitchFamily="34" charset="0"/>
                <a:cs typeface="Arial" pitchFamily="34" charset="0"/>
              </a:rPr>
              <a:t>dezvoltate</a:t>
            </a:r>
            <a:r>
              <a:rPr lang="en-US" sz="2400" i="1" dirty="0">
                <a:latin typeface="Arial" pitchFamily="34" charset="0"/>
                <a:cs typeface="Arial" pitchFamily="34" charset="0"/>
              </a:rPr>
              <a:t> </a:t>
            </a:r>
            <a:r>
              <a:rPr lang="en-US" sz="2400" i="1" dirty="0" err="1">
                <a:latin typeface="Arial" pitchFamily="34" charset="0"/>
                <a:cs typeface="Arial" pitchFamily="34" charset="0"/>
              </a:rPr>
              <a:t>prin</a:t>
            </a:r>
            <a:r>
              <a:rPr lang="en-US" sz="2400" i="1" dirty="0">
                <a:latin typeface="Arial" pitchFamily="34" charset="0"/>
                <a:cs typeface="Arial" pitchFamily="34" charset="0"/>
              </a:rPr>
              <a:t> </a:t>
            </a:r>
            <a:r>
              <a:rPr lang="en-US" sz="2400" i="1" dirty="0" err="1">
                <a:latin typeface="Arial" pitchFamily="34" charset="0"/>
                <a:cs typeface="Arial" pitchFamily="34" charset="0"/>
              </a:rPr>
              <a:t>Sistemul</a:t>
            </a:r>
            <a:r>
              <a:rPr lang="en-US" sz="2400" i="1" dirty="0">
                <a:latin typeface="Arial" pitchFamily="34" charset="0"/>
                <a:cs typeface="Arial" pitchFamily="34" charset="0"/>
              </a:rPr>
              <a:t> de </a:t>
            </a:r>
            <a:r>
              <a:rPr lang="en-US" sz="2400" i="1" dirty="0" err="1">
                <a:latin typeface="Arial" pitchFamily="34" charset="0"/>
                <a:cs typeface="Arial" pitchFamily="34" charset="0"/>
              </a:rPr>
              <a:t>Educație</a:t>
            </a:r>
            <a:r>
              <a:rPr lang="en-US" sz="2400" i="1" dirty="0">
                <a:latin typeface="Arial" pitchFamily="34" charset="0"/>
                <a:cs typeface="Arial" pitchFamily="34" charset="0"/>
              </a:rPr>
              <a:t> </a:t>
            </a:r>
            <a:r>
              <a:rPr lang="en-US" sz="2400" i="1" dirty="0" err="1">
                <a:latin typeface="Arial" pitchFamily="34" charset="0"/>
                <a:cs typeface="Arial" pitchFamily="34" charset="0"/>
              </a:rPr>
              <a:t>Națională</a:t>
            </a:r>
            <a:r>
              <a:rPr lang="en-US" sz="2400" i="1" dirty="0">
                <a:latin typeface="Arial" pitchFamily="34" charset="0"/>
                <a:cs typeface="Arial" pitchFamily="34" charset="0"/>
              </a:rPr>
              <a:t>, </a:t>
            </a:r>
            <a:r>
              <a:rPr lang="en-US" sz="2400" i="1" dirty="0" err="1">
                <a:latin typeface="Arial" pitchFamily="34" charset="0"/>
                <a:cs typeface="Arial" pitchFamily="34" charset="0"/>
              </a:rPr>
              <a:t>și</a:t>
            </a:r>
            <a:r>
              <a:rPr lang="en-US" sz="2400" i="1" dirty="0">
                <a:latin typeface="Arial" pitchFamily="34" charset="0"/>
                <a:cs typeface="Arial" pitchFamily="34" charset="0"/>
              </a:rPr>
              <a:t> </a:t>
            </a:r>
            <a:r>
              <a:rPr lang="en-US" sz="2400" i="1" dirty="0" err="1">
                <a:latin typeface="Arial" pitchFamily="34" charset="0"/>
                <a:cs typeface="Arial" pitchFamily="34" charset="0"/>
              </a:rPr>
              <a:t>în</a:t>
            </a:r>
            <a:r>
              <a:rPr lang="en-US" sz="2400" i="1" dirty="0">
                <a:latin typeface="Arial" pitchFamily="34" charset="0"/>
                <a:cs typeface="Arial" pitchFamily="34" charset="0"/>
              </a:rPr>
              <a:t> </a:t>
            </a:r>
            <a:r>
              <a:rPr lang="en-US" sz="2400" i="1" dirty="0" err="1">
                <a:latin typeface="Arial" pitchFamily="34" charset="0"/>
                <a:cs typeface="Arial" pitchFamily="34" charset="0"/>
              </a:rPr>
              <a:t>aval</a:t>
            </a:r>
            <a:r>
              <a:rPr lang="en-US" sz="2400" i="1" dirty="0">
                <a:latin typeface="Arial" pitchFamily="34" charset="0"/>
                <a:cs typeface="Arial" pitchFamily="34" charset="0"/>
              </a:rPr>
              <a:t>, </a:t>
            </a:r>
            <a:r>
              <a:rPr lang="en-US" sz="2400" i="1" dirty="0" err="1">
                <a:latin typeface="Arial" pitchFamily="34" charset="0"/>
                <a:cs typeface="Arial" pitchFamily="34" charset="0"/>
              </a:rPr>
              <a:t>rezultatele</a:t>
            </a:r>
            <a:r>
              <a:rPr lang="en-US" sz="2400" i="1" dirty="0">
                <a:latin typeface="Arial" pitchFamily="34" charset="0"/>
                <a:cs typeface="Arial" pitchFamily="34" charset="0"/>
              </a:rPr>
              <a:t> </a:t>
            </a:r>
            <a:r>
              <a:rPr lang="en-US" sz="2400" i="1" dirty="0" err="1">
                <a:latin typeface="Arial" pitchFamily="34" charset="0"/>
                <a:cs typeface="Arial" pitchFamily="34" charset="0"/>
              </a:rPr>
              <a:t>acțiunilor</a:t>
            </a:r>
            <a:r>
              <a:rPr lang="en-US" sz="2400" i="1" dirty="0">
                <a:latin typeface="Arial" pitchFamily="34" charset="0"/>
                <a:cs typeface="Arial" pitchFamily="34" charset="0"/>
              </a:rPr>
              <a:t> sale </a:t>
            </a:r>
            <a:r>
              <a:rPr lang="en-US" sz="2400" i="1" dirty="0" err="1">
                <a:latin typeface="Arial" pitchFamily="34" charset="0"/>
                <a:cs typeface="Arial" pitchFamily="34" charset="0"/>
              </a:rPr>
              <a:t>asupra</a:t>
            </a:r>
            <a:r>
              <a:rPr lang="en-US" sz="2400" i="1" dirty="0">
                <a:latin typeface="Arial" pitchFamily="34" charset="0"/>
                <a:cs typeface="Arial" pitchFamily="34" charset="0"/>
              </a:rPr>
              <a:t> </a:t>
            </a:r>
            <a:r>
              <a:rPr lang="en-US" sz="2400" i="1" dirty="0" err="1">
                <a:latin typeface="Arial" pitchFamily="34" charset="0"/>
                <a:cs typeface="Arial" pitchFamily="34" charset="0"/>
              </a:rPr>
              <a:t>domeniillor</a:t>
            </a:r>
            <a:r>
              <a:rPr lang="en-US" sz="2400" i="1" dirty="0">
                <a:latin typeface="Arial" pitchFamily="34" charset="0"/>
                <a:cs typeface="Arial" pitchFamily="34" charset="0"/>
              </a:rPr>
              <a:t> </a:t>
            </a:r>
            <a:r>
              <a:rPr lang="en-US" sz="2400" i="1" dirty="0" err="1">
                <a:latin typeface="Arial" pitchFamily="34" charset="0"/>
                <a:cs typeface="Arial" pitchFamily="34" charset="0"/>
              </a:rPr>
              <a:t>științei</a:t>
            </a:r>
            <a:r>
              <a:rPr lang="en-US" sz="2400" i="1" dirty="0">
                <a:latin typeface="Arial" pitchFamily="34" charset="0"/>
                <a:cs typeface="Arial" pitchFamily="34" charset="0"/>
              </a:rPr>
              <a:t>, </a:t>
            </a:r>
            <a:r>
              <a:rPr lang="en-US" sz="2400" i="1" dirty="0" err="1">
                <a:latin typeface="Arial" pitchFamily="34" charset="0"/>
                <a:cs typeface="Arial" pitchFamily="34" charset="0"/>
              </a:rPr>
              <a:t>dezvoltării</a:t>
            </a:r>
            <a:r>
              <a:rPr lang="en-US" sz="2400" i="1" dirty="0">
                <a:latin typeface="Arial" pitchFamily="34" charset="0"/>
                <a:cs typeface="Arial" pitchFamily="34" charset="0"/>
              </a:rPr>
              <a:t> </a:t>
            </a:r>
            <a:r>
              <a:rPr lang="en-US" sz="2400" i="1" dirty="0" err="1">
                <a:latin typeface="Arial" pitchFamily="34" charset="0"/>
                <a:cs typeface="Arial" pitchFamily="34" charset="0"/>
              </a:rPr>
              <a:t>tehnologice</a:t>
            </a:r>
            <a:r>
              <a:rPr lang="en-US" sz="2400" i="1" dirty="0">
                <a:latin typeface="Arial" pitchFamily="34" charset="0"/>
                <a:cs typeface="Arial" pitchFamily="34" charset="0"/>
              </a:rPr>
              <a:t>, </a:t>
            </a:r>
            <a:r>
              <a:rPr lang="en-US" sz="2400" i="1" dirty="0" err="1">
                <a:latin typeface="Arial" pitchFamily="34" charset="0"/>
                <a:cs typeface="Arial" pitchFamily="34" charset="0"/>
              </a:rPr>
              <a:t>inovării</a:t>
            </a:r>
            <a:r>
              <a:rPr lang="en-US" sz="2400" i="1" dirty="0">
                <a:latin typeface="Arial" pitchFamily="34" charset="0"/>
                <a:cs typeface="Arial" pitchFamily="34" charset="0"/>
              </a:rPr>
              <a:t> cu impact </a:t>
            </a:r>
            <a:r>
              <a:rPr lang="en-US" sz="2400" i="1" dirty="0" err="1">
                <a:latin typeface="Arial" pitchFamily="34" charset="0"/>
                <a:cs typeface="Arial" pitchFamily="34" charset="0"/>
              </a:rPr>
              <a:t>asupra</a:t>
            </a:r>
            <a:r>
              <a:rPr lang="en-US" sz="2400" i="1" dirty="0">
                <a:latin typeface="Arial" pitchFamily="34" charset="0"/>
                <a:cs typeface="Arial" pitchFamily="34" charset="0"/>
              </a:rPr>
              <a:t> </a:t>
            </a:r>
            <a:r>
              <a:rPr lang="en-US" sz="2400" i="1" dirty="0" err="1">
                <a:latin typeface="Arial" pitchFamily="34" charset="0"/>
                <a:cs typeface="Arial" pitchFamily="34" charset="0"/>
              </a:rPr>
              <a:t>economiei</a:t>
            </a:r>
            <a:r>
              <a:rPr lang="en-US" sz="2400" i="1" dirty="0">
                <a:latin typeface="Arial" pitchFamily="34" charset="0"/>
                <a:cs typeface="Arial" pitchFamily="34" charset="0"/>
              </a:rPr>
              <a:t> </a:t>
            </a:r>
            <a:r>
              <a:rPr lang="en-US" sz="2400" i="1" dirty="0" err="1">
                <a:latin typeface="Arial" pitchFamily="34" charset="0"/>
                <a:cs typeface="Arial" pitchFamily="34" charset="0"/>
              </a:rPr>
              <a:t>și</a:t>
            </a:r>
            <a:r>
              <a:rPr lang="en-US" sz="2400" i="1" dirty="0">
                <a:latin typeface="Arial" pitchFamily="34" charset="0"/>
                <a:cs typeface="Arial" pitchFamily="34" charset="0"/>
              </a:rPr>
              <a:t> a </a:t>
            </a:r>
            <a:r>
              <a:rPr lang="en-US" sz="2400" i="1" dirty="0" err="1">
                <a:latin typeface="Arial" pitchFamily="34" charset="0"/>
                <a:cs typeface="Arial" pitchFamily="34" charset="0"/>
              </a:rPr>
              <a:t>mediului</a:t>
            </a:r>
            <a:r>
              <a:rPr lang="en-US" sz="2400" i="1" dirty="0">
                <a:latin typeface="Arial" pitchFamily="34" charset="0"/>
                <a:cs typeface="Arial" pitchFamily="34" charset="0"/>
              </a:rPr>
              <a:t> social.</a:t>
            </a:r>
            <a:endParaRPr lang="ro-RO" sz="2400" i="1" dirty="0">
              <a:latin typeface="Arial" pitchFamily="34" charset="0"/>
              <a:cs typeface="Arial" pitchFamily="34" charset="0"/>
            </a:endParaRPr>
          </a:p>
          <a:p>
            <a:pPr marL="0" indent="0" algn="just">
              <a:buNone/>
            </a:pPr>
            <a:endParaRPr lang="en-GB" sz="2400" i="1" dirty="0">
              <a:solidFill>
                <a:schemeClr val="accent1">
                  <a:lumMod val="75000"/>
                </a:schemeClr>
              </a:solidFill>
              <a:latin typeface="Arial" pitchFamily="34" charset="0"/>
              <a:cs typeface="Arial" pitchFamily="34" charset="0"/>
            </a:endParaRPr>
          </a:p>
          <a:p>
            <a:r>
              <a:rPr lang="ro-RO" sz="2400" b="1" i="1" dirty="0">
                <a:latin typeface="Arial" pitchFamily="34" charset="0"/>
                <a:cs typeface="Arial" pitchFamily="34" charset="0"/>
              </a:rPr>
              <a:t>E</a:t>
            </a:r>
            <a:r>
              <a:rPr lang="en-US" sz="2400" b="1" i="1" dirty="0">
                <a:latin typeface="Arial" pitchFamily="34" charset="0"/>
                <a:cs typeface="Arial" pitchFamily="34" charset="0"/>
              </a:rPr>
              <a:t>tapa 1</a:t>
            </a:r>
            <a:r>
              <a:rPr lang="en-US" sz="2400" b="1" dirty="0">
                <a:latin typeface="Arial" pitchFamily="34" charset="0"/>
                <a:cs typeface="Arial" pitchFamily="34" charset="0"/>
              </a:rPr>
              <a:t>:</a:t>
            </a:r>
            <a:r>
              <a:rPr lang="en-US" sz="2400" dirty="0">
                <a:latin typeface="Arial" pitchFamily="34" charset="0"/>
                <a:cs typeface="Arial" pitchFamily="34" charset="0"/>
              </a:rPr>
              <a:t> </a:t>
            </a:r>
            <a:r>
              <a:rPr lang="en-US" sz="2400" dirty="0" err="1">
                <a:latin typeface="Arial" pitchFamily="34" charset="0"/>
                <a:cs typeface="Arial" pitchFamily="34" charset="0"/>
              </a:rPr>
              <a:t>Dorim</a:t>
            </a:r>
            <a:r>
              <a:rPr lang="en-US" sz="2400" dirty="0">
                <a:latin typeface="Arial" pitchFamily="34" charset="0"/>
                <a:cs typeface="Arial" pitchFamily="34" charset="0"/>
              </a:rPr>
              <a:t> </a:t>
            </a:r>
            <a:r>
              <a:rPr lang="en-US" sz="2400" i="1" dirty="0">
                <a:solidFill>
                  <a:schemeClr val="accent1">
                    <a:lumMod val="75000"/>
                  </a:schemeClr>
                </a:solidFill>
                <a:latin typeface="Arial" pitchFamily="34" charset="0"/>
                <a:cs typeface="Arial" pitchFamily="34" charset="0"/>
              </a:rPr>
              <a:t>Un </a:t>
            </a:r>
            <a:r>
              <a:rPr lang="en-US" sz="2400" i="1" dirty="0" err="1">
                <a:solidFill>
                  <a:schemeClr val="accent1">
                    <a:lumMod val="75000"/>
                  </a:schemeClr>
                </a:solidFill>
                <a:latin typeface="Arial" pitchFamily="34" charset="0"/>
                <a:cs typeface="Arial" pitchFamily="34" charset="0"/>
              </a:rPr>
              <a:t>sistem</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educațional</a:t>
            </a:r>
            <a:r>
              <a:rPr lang="en-US" sz="2400" i="1" dirty="0">
                <a:solidFill>
                  <a:schemeClr val="accent1">
                    <a:lumMod val="75000"/>
                  </a:schemeClr>
                </a:solidFill>
                <a:latin typeface="Arial" pitchFamily="34" charset="0"/>
                <a:cs typeface="Arial" pitchFamily="34" charset="0"/>
              </a:rPr>
              <a:t> modern </a:t>
            </a:r>
            <a:r>
              <a:rPr lang="en-US" sz="2400" i="1" dirty="0" err="1">
                <a:solidFill>
                  <a:schemeClr val="accent1">
                    <a:lumMod val="75000"/>
                  </a:schemeClr>
                </a:solidFill>
                <a:latin typeface="Arial" pitchFamily="34" charset="0"/>
                <a:cs typeface="Arial" pitchFamily="34" charset="0"/>
              </a:rPr>
              <a:t>în</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direcția</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orientării</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elevilor</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spre</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aptitudinile</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acestora</a:t>
            </a:r>
            <a:r>
              <a:rPr lang="ro-RO" sz="2400" i="1" dirty="0">
                <a:solidFill>
                  <a:schemeClr val="accent1">
                    <a:lumMod val="75000"/>
                  </a:schemeClr>
                </a:solidFill>
                <a:latin typeface="Arial" pitchFamily="34" charset="0"/>
                <a:cs typeface="Arial" pitchFamily="34" charset="0"/>
              </a:rPr>
              <a:t>.</a:t>
            </a:r>
            <a:endParaRPr lang="en-US" sz="2400" dirty="0">
              <a:solidFill>
                <a:schemeClr val="accent1">
                  <a:lumMod val="75000"/>
                </a:schemeClr>
              </a:solidFill>
              <a:latin typeface="Arial" pitchFamily="34" charset="0"/>
              <a:cs typeface="Arial" pitchFamily="34" charset="0"/>
            </a:endParaRPr>
          </a:p>
          <a:p>
            <a:r>
              <a:rPr lang="en-US" sz="2400" b="1" i="1" dirty="0">
                <a:latin typeface="Arial" pitchFamily="34" charset="0"/>
                <a:cs typeface="Arial" pitchFamily="34" charset="0"/>
              </a:rPr>
              <a:t>Etapa 2</a:t>
            </a:r>
            <a:r>
              <a:rPr lang="en-US" sz="2400" dirty="0">
                <a:latin typeface="Arial" pitchFamily="34" charset="0"/>
                <a:cs typeface="Arial" pitchFamily="34" charset="0"/>
              </a:rPr>
              <a:t>:  </a:t>
            </a:r>
            <a:r>
              <a:rPr lang="en-US" sz="2400" dirty="0" err="1">
                <a:latin typeface="Arial" pitchFamily="34" charset="0"/>
                <a:cs typeface="Arial" pitchFamily="34" charset="0"/>
              </a:rPr>
              <a:t>Dorim</a:t>
            </a:r>
            <a:r>
              <a:rPr lang="en-US" sz="2400" dirty="0">
                <a:latin typeface="Arial" pitchFamily="34" charset="0"/>
                <a:cs typeface="Arial" pitchFamily="34" charset="0"/>
              </a:rPr>
              <a:t> </a:t>
            </a:r>
            <a:r>
              <a:rPr lang="en-US" sz="2400" i="1" dirty="0">
                <a:solidFill>
                  <a:schemeClr val="accent1">
                    <a:lumMod val="75000"/>
                  </a:schemeClr>
                </a:solidFill>
                <a:latin typeface="Arial" pitchFamily="34" charset="0"/>
                <a:cs typeface="Arial" pitchFamily="34" charset="0"/>
              </a:rPr>
              <a:t>Un </a:t>
            </a:r>
            <a:r>
              <a:rPr lang="en-US" sz="2400" i="1" dirty="0" err="1">
                <a:solidFill>
                  <a:schemeClr val="accent1">
                    <a:lumMod val="75000"/>
                  </a:schemeClr>
                </a:solidFill>
                <a:latin typeface="Arial" pitchFamily="34" charset="0"/>
                <a:cs typeface="Arial" pitchFamily="34" charset="0"/>
              </a:rPr>
              <a:t>sistem</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funcțional</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pentru</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identificarea</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și</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lucrul</a:t>
            </a:r>
            <a:r>
              <a:rPr lang="en-US" sz="2400" i="1" dirty="0">
                <a:solidFill>
                  <a:schemeClr val="accent1">
                    <a:lumMod val="75000"/>
                  </a:schemeClr>
                </a:solidFill>
                <a:latin typeface="Arial" pitchFamily="34" charset="0"/>
                <a:cs typeface="Arial" pitchFamily="34" charset="0"/>
              </a:rPr>
              <a:t> cu </a:t>
            </a:r>
            <a:r>
              <a:rPr lang="en-US" sz="2400" i="1" dirty="0" err="1">
                <a:solidFill>
                  <a:schemeClr val="accent1">
                    <a:lumMod val="75000"/>
                  </a:schemeClr>
                </a:solidFill>
                <a:latin typeface="Arial" pitchFamily="34" charset="0"/>
                <a:cs typeface="Arial" pitchFamily="34" charset="0"/>
              </a:rPr>
              <a:t>talentele</a:t>
            </a:r>
            <a:r>
              <a:rPr lang="ro-RO" sz="2400" i="1" dirty="0">
                <a:solidFill>
                  <a:schemeClr val="accent1">
                    <a:lumMod val="75000"/>
                  </a:schemeClr>
                </a:solidFill>
                <a:latin typeface="Arial" pitchFamily="34" charset="0"/>
                <a:cs typeface="Arial" pitchFamily="34" charset="0"/>
              </a:rPr>
              <a:t>.</a:t>
            </a:r>
            <a:endParaRPr lang="en-US" sz="2400" dirty="0">
              <a:solidFill>
                <a:schemeClr val="accent1">
                  <a:lumMod val="75000"/>
                </a:schemeClr>
              </a:solidFill>
              <a:latin typeface="Arial" pitchFamily="34" charset="0"/>
              <a:cs typeface="Arial" pitchFamily="34" charset="0"/>
            </a:endParaRPr>
          </a:p>
          <a:p>
            <a:r>
              <a:rPr lang="en-US" sz="2400" b="1" i="1" dirty="0">
                <a:latin typeface="Arial" pitchFamily="34" charset="0"/>
                <a:cs typeface="Arial" pitchFamily="34" charset="0"/>
              </a:rPr>
              <a:t>Etapa 3: </a:t>
            </a:r>
            <a:r>
              <a:rPr lang="en-US" sz="2400" dirty="0">
                <a:latin typeface="Arial" pitchFamily="34" charset="0"/>
                <a:cs typeface="Arial" pitchFamily="34" charset="0"/>
              </a:rPr>
              <a:t>Ne </a:t>
            </a:r>
            <a:r>
              <a:rPr lang="en-US" sz="2400" dirty="0" err="1">
                <a:latin typeface="Arial" pitchFamily="34" charset="0"/>
                <a:cs typeface="Arial" pitchFamily="34" charset="0"/>
              </a:rPr>
              <a:t>propunem</a:t>
            </a:r>
            <a:r>
              <a:rPr lang="en-US" sz="2400" dirty="0">
                <a:latin typeface="Arial" pitchFamily="34" charset="0"/>
                <a:cs typeface="Arial" pitchFamily="34" charset="0"/>
              </a:rPr>
              <a:t> o </a:t>
            </a:r>
            <a:r>
              <a:rPr lang="en-US" sz="2400" i="1" dirty="0" err="1">
                <a:solidFill>
                  <a:schemeClr val="accent1">
                    <a:lumMod val="75000"/>
                  </a:schemeClr>
                </a:solidFill>
                <a:latin typeface="Arial" pitchFamily="34" charset="0"/>
                <a:cs typeface="Arial" pitchFamily="34" charset="0"/>
              </a:rPr>
              <a:t>Creștere</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calitativă</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și</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cantitativă</a:t>
            </a:r>
            <a:r>
              <a:rPr lang="en-US" sz="2400" i="1" dirty="0">
                <a:solidFill>
                  <a:schemeClr val="accent1">
                    <a:lumMod val="75000"/>
                  </a:schemeClr>
                </a:solidFill>
                <a:latin typeface="Arial" pitchFamily="34" charset="0"/>
                <a:cs typeface="Arial" pitchFamily="34" charset="0"/>
              </a:rPr>
              <a:t> a </a:t>
            </a:r>
            <a:r>
              <a:rPr lang="en-US" sz="2400" i="1" dirty="0" err="1">
                <a:solidFill>
                  <a:schemeClr val="accent1">
                    <a:lumMod val="75000"/>
                  </a:schemeClr>
                </a:solidFill>
                <a:latin typeface="Arial" pitchFamily="34" charset="0"/>
                <a:cs typeface="Arial" pitchFamily="34" charset="0"/>
              </a:rPr>
              <a:t>resursei</a:t>
            </a:r>
            <a:r>
              <a:rPr lang="en-US" sz="2400" i="1" dirty="0">
                <a:solidFill>
                  <a:schemeClr val="accent1">
                    <a:lumMod val="75000"/>
                  </a:schemeClr>
                </a:solidFill>
                <a:latin typeface="Arial" pitchFamily="34" charset="0"/>
                <a:cs typeface="Arial" pitchFamily="34" charset="0"/>
              </a:rPr>
              <a:t> </a:t>
            </a:r>
            <a:r>
              <a:rPr lang="en-US" sz="2400" i="1" dirty="0" err="1">
                <a:solidFill>
                  <a:schemeClr val="accent1">
                    <a:lumMod val="75000"/>
                  </a:schemeClr>
                </a:solidFill>
                <a:latin typeface="Arial" pitchFamily="34" charset="0"/>
                <a:cs typeface="Arial" pitchFamily="34" charset="0"/>
              </a:rPr>
              <a:t>umane</a:t>
            </a:r>
            <a:r>
              <a:rPr lang="en-US" sz="2400" i="1" dirty="0">
                <a:solidFill>
                  <a:schemeClr val="accent1">
                    <a:lumMod val="75000"/>
                  </a:schemeClr>
                </a:solidFill>
                <a:latin typeface="Arial" pitchFamily="34" charset="0"/>
                <a:cs typeface="Arial" pitchFamily="34" charset="0"/>
              </a:rPr>
              <a:t> de CDI</a:t>
            </a:r>
            <a:r>
              <a:rPr lang="ro-RO" sz="2400" i="1" dirty="0">
                <a:solidFill>
                  <a:schemeClr val="accent1">
                    <a:lumMod val="75000"/>
                  </a:schemeClr>
                </a:solidFill>
                <a:latin typeface="Arial" pitchFamily="34" charset="0"/>
                <a:cs typeface="Arial" pitchFamily="34" charset="0"/>
              </a:rPr>
              <a:t>.</a:t>
            </a:r>
          </a:p>
          <a:p>
            <a:pPr marL="0" indent="0">
              <a:buNone/>
            </a:pPr>
            <a:r>
              <a:rPr lang="ro-RO" sz="2400" dirty="0">
                <a:solidFill>
                  <a:schemeClr val="accent1">
                    <a:lumMod val="75000"/>
                  </a:schemeClr>
                </a:solidFill>
                <a:latin typeface="Arial" pitchFamily="34" charset="0"/>
                <a:cs typeface="Arial" pitchFamily="34" charset="0"/>
              </a:rPr>
              <a:t>								</a:t>
            </a:r>
            <a:endParaRPr lang="en-US" sz="2400" dirty="0">
              <a:solidFill>
                <a:schemeClr val="accent1">
                  <a:lumMod val="75000"/>
                </a:schemeClr>
              </a:solidFill>
              <a:latin typeface="Arial" pitchFamily="34" charset="0"/>
              <a:cs typeface="Arial" pitchFamily="34" charset="0"/>
            </a:endParaRPr>
          </a:p>
        </p:txBody>
      </p:sp>
      <p:sp>
        <p:nvSpPr>
          <p:cNvPr id="5" name="Pentagon 5">
            <a:extLst>
              <a:ext uri="{FF2B5EF4-FFF2-40B4-BE49-F238E27FC236}">
                <a16:creationId xmlns:a16="http://schemas.microsoft.com/office/drawing/2014/main" xmlns="" id="{38741F1E-7F4D-4A84-9C1F-4F3D05D45706}"/>
              </a:ext>
            </a:extLst>
          </p:cNvPr>
          <p:cNvSpPr/>
          <p:nvPr/>
        </p:nvSpPr>
        <p:spPr>
          <a:xfrm>
            <a:off x="9880601" y="8585201"/>
            <a:ext cx="2997200" cy="939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374" tIns="45685" rIns="91374" bIns="45685" rtlCol="0" anchor="ctr"/>
          <a:lstStyle/>
          <a:p>
            <a:pPr defTabSz="1044722" hangingPunct="1">
              <a:lnSpc>
                <a:spcPct val="90000"/>
              </a:lnSpc>
              <a:spcBef>
                <a:spcPts val="1000"/>
              </a:spcBef>
            </a:pPr>
            <a:r>
              <a:rPr lang="ro-RO" sz="2000" b="1" i="1" kern="1200" dirty="0">
                <a:solidFill>
                  <a:srgbClr val="FFFF00"/>
                </a:solidFill>
                <a:latin typeface="Arial" pitchFamily="34" charset="0"/>
                <a:cs typeface="Arial" pitchFamily="34" charset="0"/>
              </a:rPr>
              <a:t>Performanță în cercetare!</a:t>
            </a:r>
            <a:endParaRPr lang="en-GB" sz="2000" b="1" i="1" kern="1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142319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84818" y="519295"/>
            <a:ext cx="10227597" cy="1570766"/>
          </a:xfrm>
          <a:prstGeom prst="rect">
            <a:avLst/>
          </a:prstGeom>
          <a:solidFill>
            <a:schemeClr val="accent2">
              <a:lumMod val="20000"/>
              <a:lumOff val="80000"/>
            </a:schemeClr>
          </a:solidFill>
        </p:spPr>
        <p:txBody>
          <a:bodyPr lIns="109142" tIns="54573" rIns="109142" bIns="54573">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o-RO" sz="3200" b="1" dirty="0">
              <a:solidFill>
                <a:prstClr val="black"/>
              </a:solidFill>
              <a:latin typeface="Arial" pitchFamily="34" charset="0"/>
              <a:cs typeface="Arial" pitchFamily="34" charset="0"/>
            </a:endParaRPr>
          </a:p>
          <a:p>
            <a:pPr algn="ctr"/>
            <a:r>
              <a:rPr lang="ro-RO" sz="3200" b="1" dirty="0">
                <a:solidFill>
                  <a:prstClr val="black"/>
                </a:solidFill>
                <a:latin typeface="Arial" pitchFamily="34" charset="0"/>
                <a:cs typeface="Arial" pitchFamily="34" charset="0"/>
              </a:rPr>
              <a:t>Dezvoltarea resursei umane de CDI, ca proces continuu și problemele identificate</a:t>
            </a:r>
            <a:endParaRPr lang="en-US" sz="3200" dirty="0">
              <a:solidFill>
                <a:prstClr val="black"/>
              </a:solidFill>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Text Placeholder 2">
            <a:extLst>
              <a:ext uri="{FF2B5EF4-FFF2-40B4-BE49-F238E27FC236}">
                <a16:creationId xmlns:a16="http://schemas.microsoft.com/office/drawing/2014/main" xmlns="" id="{CB7E5CB4-7B36-4681-B4FC-A1B3C09B38A0}"/>
              </a:ext>
            </a:extLst>
          </p:cNvPr>
          <p:cNvSpPr txBox="1">
            <a:spLocks/>
          </p:cNvSpPr>
          <p:nvPr/>
        </p:nvSpPr>
        <p:spPr>
          <a:xfrm>
            <a:off x="489857" y="2329542"/>
            <a:ext cx="12061372" cy="7249603"/>
          </a:xfrm>
          <a:prstGeom prst="rect">
            <a:avLst/>
          </a:prstGeom>
        </p:spPr>
        <p:txBody>
          <a:bodyPr lIns="109142" tIns="54573" rIns="109142" bIns="54573">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ro-RO" sz="2400" b="1" i="1" dirty="0">
              <a:solidFill>
                <a:prstClr val="black"/>
              </a:solidFill>
              <a:latin typeface="Arial" pitchFamily="34" charset="0"/>
              <a:cs typeface="Arial" pitchFamily="34" charset="0"/>
            </a:endParaRPr>
          </a:p>
          <a:p>
            <a:pPr marL="0" indent="0" algn="just">
              <a:buNone/>
            </a:pPr>
            <a:r>
              <a:rPr lang="en-US" sz="2400" b="1" i="1" dirty="0" err="1">
                <a:solidFill>
                  <a:prstClr val="black"/>
                </a:solidFill>
                <a:latin typeface="Arial" pitchFamily="34" charset="0"/>
                <a:cs typeface="Arial" pitchFamily="34" charset="0"/>
              </a:rPr>
              <a:t>Etapa</a:t>
            </a:r>
            <a:r>
              <a:rPr lang="en-US" sz="2400" b="1" i="1" dirty="0">
                <a:solidFill>
                  <a:prstClr val="black"/>
                </a:solidFill>
                <a:latin typeface="Arial" pitchFamily="34" charset="0"/>
                <a:cs typeface="Arial" pitchFamily="34" charset="0"/>
              </a:rPr>
              <a:t> 3: </a:t>
            </a:r>
            <a:r>
              <a:rPr lang="en-US" sz="2400" b="1" dirty="0">
                <a:solidFill>
                  <a:prstClr val="black"/>
                </a:solidFill>
                <a:latin typeface="Arial" pitchFamily="34" charset="0"/>
                <a:cs typeface="Arial" pitchFamily="34" charset="0"/>
              </a:rPr>
              <a:t>Ne </a:t>
            </a:r>
            <a:r>
              <a:rPr lang="en-US" sz="2400" b="1" dirty="0" err="1">
                <a:solidFill>
                  <a:prstClr val="black"/>
                </a:solidFill>
                <a:latin typeface="Arial" pitchFamily="34" charset="0"/>
                <a:cs typeface="Arial" pitchFamily="34" charset="0"/>
              </a:rPr>
              <a:t>propunem</a:t>
            </a:r>
            <a:r>
              <a:rPr lang="en-US" sz="2400" b="1" dirty="0">
                <a:solidFill>
                  <a:prstClr val="black"/>
                </a:solidFill>
                <a:latin typeface="Arial" pitchFamily="34" charset="0"/>
                <a:cs typeface="Arial" pitchFamily="34" charset="0"/>
              </a:rPr>
              <a:t> o </a:t>
            </a:r>
            <a:r>
              <a:rPr lang="en-US" sz="2400" b="1" i="1" dirty="0" err="1">
                <a:solidFill>
                  <a:prstClr val="black"/>
                </a:solidFill>
                <a:latin typeface="Arial" pitchFamily="34" charset="0"/>
                <a:cs typeface="Arial" pitchFamily="34" charset="0"/>
              </a:rPr>
              <a:t>Creștere</a:t>
            </a:r>
            <a:r>
              <a:rPr lang="en-US" sz="2400" b="1" i="1" dirty="0">
                <a:solidFill>
                  <a:prstClr val="black"/>
                </a:solidFill>
                <a:latin typeface="Arial" pitchFamily="34" charset="0"/>
                <a:cs typeface="Arial" pitchFamily="34" charset="0"/>
              </a:rPr>
              <a:t> </a:t>
            </a:r>
            <a:r>
              <a:rPr lang="en-US" sz="2400" b="1" i="1" dirty="0" err="1">
                <a:solidFill>
                  <a:prstClr val="black"/>
                </a:solidFill>
                <a:latin typeface="Arial" pitchFamily="34" charset="0"/>
                <a:cs typeface="Arial" pitchFamily="34" charset="0"/>
              </a:rPr>
              <a:t>calitativă</a:t>
            </a:r>
            <a:r>
              <a:rPr lang="en-US" sz="2400" b="1" i="1" dirty="0">
                <a:solidFill>
                  <a:prstClr val="black"/>
                </a:solidFill>
                <a:latin typeface="Arial" pitchFamily="34" charset="0"/>
                <a:cs typeface="Arial" pitchFamily="34" charset="0"/>
              </a:rPr>
              <a:t> </a:t>
            </a:r>
            <a:r>
              <a:rPr lang="en-US" sz="2400" b="1" i="1" dirty="0" err="1">
                <a:solidFill>
                  <a:prstClr val="black"/>
                </a:solidFill>
                <a:latin typeface="Arial" pitchFamily="34" charset="0"/>
                <a:cs typeface="Arial" pitchFamily="34" charset="0"/>
              </a:rPr>
              <a:t>și</a:t>
            </a:r>
            <a:r>
              <a:rPr lang="en-US" sz="2400" b="1" i="1" dirty="0">
                <a:solidFill>
                  <a:prstClr val="black"/>
                </a:solidFill>
                <a:latin typeface="Arial" pitchFamily="34" charset="0"/>
                <a:cs typeface="Arial" pitchFamily="34" charset="0"/>
              </a:rPr>
              <a:t> </a:t>
            </a:r>
            <a:r>
              <a:rPr lang="en-US" sz="2400" b="1" i="1" dirty="0" err="1">
                <a:solidFill>
                  <a:prstClr val="black"/>
                </a:solidFill>
                <a:latin typeface="Arial" pitchFamily="34" charset="0"/>
                <a:cs typeface="Arial" pitchFamily="34" charset="0"/>
              </a:rPr>
              <a:t>cantitativă</a:t>
            </a:r>
            <a:r>
              <a:rPr lang="en-US" sz="2400" b="1" i="1" dirty="0">
                <a:solidFill>
                  <a:prstClr val="black"/>
                </a:solidFill>
                <a:latin typeface="Arial" pitchFamily="34" charset="0"/>
                <a:cs typeface="Arial" pitchFamily="34" charset="0"/>
              </a:rPr>
              <a:t> a </a:t>
            </a:r>
            <a:r>
              <a:rPr lang="en-US" sz="2400" b="1" i="1" dirty="0" err="1">
                <a:solidFill>
                  <a:prstClr val="black"/>
                </a:solidFill>
                <a:latin typeface="Arial" pitchFamily="34" charset="0"/>
                <a:cs typeface="Arial" pitchFamily="34" charset="0"/>
              </a:rPr>
              <a:t>resursei</a:t>
            </a:r>
            <a:r>
              <a:rPr lang="en-US" sz="2400" b="1" i="1" dirty="0">
                <a:solidFill>
                  <a:prstClr val="black"/>
                </a:solidFill>
                <a:latin typeface="Arial" pitchFamily="34" charset="0"/>
                <a:cs typeface="Arial" pitchFamily="34" charset="0"/>
              </a:rPr>
              <a:t> </a:t>
            </a:r>
            <a:r>
              <a:rPr lang="en-US" sz="2400" b="1" i="1" dirty="0" err="1">
                <a:solidFill>
                  <a:prstClr val="black"/>
                </a:solidFill>
                <a:latin typeface="Arial" pitchFamily="34" charset="0"/>
                <a:cs typeface="Arial" pitchFamily="34" charset="0"/>
              </a:rPr>
              <a:t>umane</a:t>
            </a:r>
            <a:r>
              <a:rPr lang="en-US" sz="2400" b="1" i="1" dirty="0">
                <a:solidFill>
                  <a:prstClr val="black"/>
                </a:solidFill>
                <a:latin typeface="Arial" pitchFamily="34" charset="0"/>
                <a:cs typeface="Arial" pitchFamily="34" charset="0"/>
              </a:rPr>
              <a:t> de CDI</a:t>
            </a:r>
            <a:endParaRPr lang="en-GB" sz="2400" b="1" i="1" dirty="0">
              <a:solidFill>
                <a:prstClr val="black"/>
              </a:solidFill>
              <a:latin typeface="Arial" pitchFamily="34" charset="0"/>
              <a:cs typeface="Arial" pitchFamily="34" charset="0"/>
            </a:endParaRPr>
          </a:p>
          <a:p>
            <a:pPr marL="0" indent="0" algn="just">
              <a:buNone/>
            </a:pPr>
            <a:r>
              <a:rPr lang="ro-RO" sz="2000" b="1" dirty="0">
                <a:solidFill>
                  <a:prstClr val="black"/>
                </a:solidFill>
                <a:latin typeface="Arial" pitchFamily="34" charset="0"/>
                <a:cs typeface="Arial" pitchFamily="34" charset="0"/>
              </a:rPr>
              <a:t>a) </a:t>
            </a:r>
            <a:r>
              <a:rPr lang="en-US" sz="2000" u="sng" dirty="0">
                <a:solidFill>
                  <a:prstClr val="black"/>
                </a:solidFill>
                <a:latin typeface="Arial" pitchFamily="34" charset="0"/>
                <a:cs typeface="Arial" pitchFamily="34" charset="0"/>
              </a:rPr>
              <a:t>Deficit de </a:t>
            </a:r>
            <a:r>
              <a:rPr lang="en-US" sz="2000" u="sng" dirty="0" err="1">
                <a:solidFill>
                  <a:prstClr val="black"/>
                </a:solidFill>
                <a:latin typeface="Arial" pitchFamily="34" charset="0"/>
                <a:cs typeface="Arial" pitchFamily="34" charset="0"/>
              </a:rPr>
              <a:t>resurse</a:t>
            </a:r>
            <a:r>
              <a:rPr lang="en-US" sz="2000" u="sng" dirty="0">
                <a:solidFill>
                  <a:prstClr val="black"/>
                </a:solidFill>
                <a:latin typeface="Arial" pitchFamily="34" charset="0"/>
                <a:cs typeface="Arial" pitchFamily="34" charset="0"/>
              </a:rPr>
              <a:t> </a:t>
            </a:r>
            <a:r>
              <a:rPr lang="en-US" sz="2000" u="sng" dirty="0" err="1">
                <a:solidFill>
                  <a:prstClr val="black"/>
                </a:solidFill>
                <a:latin typeface="Arial" pitchFamily="34" charset="0"/>
                <a:cs typeface="Arial" pitchFamily="34" charset="0"/>
              </a:rPr>
              <a:t>umane</a:t>
            </a:r>
            <a:r>
              <a:rPr lang="en-US" sz="2000" u="sng" dirty="0">
                <a:solidFill>
                  <a:prstClr val="black"/>
                </a:solidFill>
                <a:latin typeface="Arial" pitchFamily="34" charset="0"/>
                <a:cs typeface="Arial" pitchFamily="34" charset="0"/>
              </a:rPr>
              <a:t> </a:t>
            </a:r>
            <a:r>
              <a:rPr lang="en-US" sz="2000" u="sng" dirty="0" err="1">
                <a:solidFill>
                  <a:prstClr val="black"/>
                </a:solidFill>
                <a:latin typeface="Arial" pitchFamily="34" charset="0"/>
                <a:cs typeface="Arial" pitchFamily="34" charset="0"/>
              </a:rPr>
              <a:t>pentru</a:t>
            </a:r>
            <a:r>
              <a:rPr lang="en-US" sz="2000" u="sng" dirty="0">
                <a:solidFill>
                  <a:prstClr val="black"/>
                </a:solidFill>
                <a:latin typeface="Arial" pitchFamily="34" charset="0"/>
                <a:cs typeface="Arial" pitchFamily="34" charset="0"/>
              </a:rPr>
              <a:t> </a:t>
            </a:r>
            <a:r>
              <a:rPr lang="en-US" sz="2000" u="sng" dirty="0" err="1">
                <a:solidFill>
                  <a:prstClr val="black"/>
                </a:solidFill>
                <a:latin typeface="Arial" pitchFamily="34" charset="0"/>
                <a:cs typeface="Arial" pitchFamily="34" charset="0"/>
              </a:rPr>
              <a:t>cercetare</a:t>
            </a:r>
            <a:r>
              <a:rPr lang="en-US" sz="2000" u="sng" dirty="0">
                <a:solidFill>
                  <a:prstClr val="black"/>
                </a:solidFill>
                <a:latin typeface="Arial" pitchFamily="34" charset="0"/>
                <a:cs typeface="Arial" pitchFamily="34" charset="0"/>
              </a:rPr>
              <a:t> </a:t>
            </a:r>
            <a:r>
              <a:rPr lang="en-US" sz="2000" u="sng" dirty="0" err="1">
                <a:solidFill>
                  <a:prstClr val="black"/>
                </a:solidFill>
                <a:latin typeface="Arial" pitchFamily="34" charset="0"/>
                <a:cs typeface="Arial" pitchFamily="34" charset="0"/>
              </a:rPr>
              <a:t>și</a:t>
            </a:r>
            <a:r>
              <a:rPr lang="en-US" sz="2000" u="sng" dirty="0">
                <a:solidFill>
                  <a:prstClr val="black"/>
                </a:solidFill>
                <a:latin typeface="Arial" pitchFamily="34" charset="0"/>
                <a:cs typeface="Arial" pitchFamily="34" charset="0"/>
              </a:rPr>
              <a:t> </a:t>
            </a:r>
            <a:r>
              <a:rPr lang="en-US" sz="2000" u="sng" dirty="0" err="1">
                <a:solidFill>
                  <a:prstClr val="black"/>
                </a:solidFill>
                <a:latin typeface="Arial" pitchFamily="34" charset="0"/>
                <a:cs typeface="Arial" pitchFamily="34" charset="0"/>
              </a:rPr>
              <a:t>dezvoltare</a:t>
            </a:r>
            <a:r>
              <a:rPr lang="ro-RO" sz="2000" u="sng" dirty="0">
                <a:solidFill>
                  <a:prstClr val="black"/>
                </a:solidFill>
                <a:latin typeface="Arial" pitchFamily="34" charset="0"/>
                <a:cs typeface="Arial" pitchFamily="34" charset="0"/>
              </a:rPr>
              <a:t>:</a:t>
            </a:r>
            <a:endParaRPr lang="en-US" sz="2000" u="sng" dirty="0">
              <a:solidFill>
                <a:prstClr val="black"/>
              </a:solidFill>
              <a:latin typeface="Arial" pitchFamily="34" charset="0"/>
              <a:cs typeface="Arial" pitchFamily="34" charset="0"/>
            </a:endParaRPr>
          </a:p>
          <a:p>
            <a:pPr algn="just"/>
            <a:r>
              <a:rPr lang="ro-RO" sz="2000" dirty="0">
                <a:solidFill>
                  <a:prstClr val="black"/>
                </a:solidFill>
                <a:latin typeface="Arial" pitchFamily="34" charset="0"/>
                <a:cs typeface="Arial" pitchFamily="34" charset="0"/>
              </a:rPr>
              <a:t>Cercetătorii reprezintă 2 la 1000 FTE/ populație activă, adică mai puțin de o treime din media EU28 de </a:t>
            </a:r>
            <a:r>
              <a:rPr lang="en-GB" sz="2000" dirty="0">
                <a:solidFill>
                  <a:prstClr val="black"/>
                </a:solidFill>
                <a:latin typeface="Arial" pitchFamily="34" charset="0"/>
                <a:cs typeface="Arial" pitchFamily="34" charset="0"/>
              </a:rPr>
              <a:t>     </a:t>
            </a:r>
            <a:r>
              <a:rPr lang="ro-RO" sz="2000" dirty="0">
                <a:solidFill>
                  <a:prstClr val="black"/>
                </a:solidFill>
                <a:latin typeface="Arial" pitchFamily="34" charset="0"/>
                <a:cs typeface="Arial" pitchFamily="34" charset="0"/>
              </a:rPr>
              <a:t>    </a:t>
            </a:r>
            <a:r>
              <a:rPr lang="en-GB" sz="2000" dirty="0">
                <a:solidFill>
                  <a:prstClr val="black"/>
                </a:solidFill>
                <a:latin typeface="Arial" pitchFamily="34" charset="0"/>
                <a:cs typeface="Arial" pitchFamily="34" charset="0"/>
              </a:rPr>
              <a:t> </a:t>
            </a:r>
            <a:r>
              <a:rPr lang="ro-RO" sz="2000" dirty="0">
                <a:solidFill>
                  <a:prstClr val="black"/>
                </a:solidFill>
                <a:latin typeface="Arial" pitchFamily="34" charset="0"/>
                <a:cs typeface="Arial" pitchFamily="34" charset="0"/>
              </a:rPr>
              <a:t>7,4 la 1000 FTE /populație activă.</a:t>
            </a:r>
            <a:endParaRPr lang="en-GB" sz="2000" dirty="0">
              <a:solidFill>
                <a:prstClr val="black"/>
              </a:solidFill>
              <a:latin typeface="Arial" pitchFamily="34" charset="0"/>
              <a:cs typeface="Arial" pitchFamily="34" charset="0"/>
            </a:endParaRPr>
          </a:p>
          <a:p>
            <a:pPr marL="0" indent="0" algn="just">
              <a:buNone/>
            </a:pPr>
            <a:r>
              <a:rPr lang="ro-RO" sz="2000" b="1" dirty="0">
                <a:solidFill>
                  <a:prstClr val="black"/>
                </a:solidFill>
                <a:latin typeface="Arial" pitchFamily="34" charset="0"/>
                <a:cs typeface="Arial" pitchFamily="34" charset="0"/>
              </a:rPr>
              <a:t>b) </a:t>
            </a:r>
            <a:r>
              <a:rPr lang="en-GB" sz="2000" u="sng" dirty="0" err="1">
                <a:solidFill>
                  <a:prstClr val="black"/>
                </a:solidFill>
                <a:latin typeface="Arial" pitchFamily="34" charset="0"/>
                <a:cs typeface="Arial" pitchFamily="34" charset="0"/>
              </a:rPr>
              <a:t>Recrutarea</a:t>
            </a:r>
            <a:r>
              <a:rPr lang="ro-RO" sz="2000" u="sng" dirty="0">
                <a:solidFill>
                  <a:prstClr val="black"/>
                </a:solidFill>
                <a:latin typeface="Arial" pitchFamily="34" charset="0"/>
                <a:cs typeface="Arial" pitchFamily="34" charset="0"/>
              </a:rPr>
              <a:t>:</a:t>
            </a:r>
            <a:endParaRPr lang="en-GB" sz="2000" u="sng" dirty="0">
              <a:solidFill>
                <a:prstClr val="black"/>
              </a:solidFill>
              <a:latin typeface="Arial" pitchFamily="34" charset="0"/>
              <a:cs typeface="Arial" pitchFamily="34" charset="0"/>
            </a:endParaRPr>
          </a:p>
          <a:p>
            <a:pPr algn="just"/>
            <a:r>
              <a:rPr lang="ro-RO" sz="2000" dirty="0">
                <a:solidFill>
                  <a:prstClr val="black"/>
                </a:solidFill>
                <a:latin typeface="Arial" pitchFamily="34" charset="0"/>
                <a:cs typeface="Arial" pitchFamily="34" charset="0"/>
              </a:rPr>
              <a:t>Î</a:t>
            </a:r>
            <a:r>
              <a:rPr lang="en-US" sz="2000" dirty="0">
                <a:solidFill>
                  <a:prstClr val="black"/>
                </a:solidFill>
                <a:latin typeface="Arial" pitchFamily="34" charset="0"/>
                <a:cs typeface="Arial" pitchFamily="34" charset="0"/>
              </a:rPr>
              <a:t>n </a:t>
            </a:r>
            <a:r>
              <a:rPr lang="ro-RO" sz="2000" dirty="0">
                <a:solidFill>
                  <a:prstClr val="black"/>
                </a:solidFill>
                <a:latin typeface="Arial" pitchFamily="34" charset="0"/>
                <a:cs typeface="Arial" pitchFamily="34" charset="0"/>
              </a:rPr>
              <a:t>universități și INCD-uri este orientată s</a:t>
            </a:r>
            <a:r>
              <a:rPr lang="en-US" sz="2000" dirty="0">
                <a:solidFill>
                  <a:prstClr val="black"/>
                </a:solidFill>
                <a:latin typeface="Arial" pitchFamily="34" charset="0"/>
                <a:cs typeface="Arial" pitchFamily="34" charset="0"/>
              </a:rPr>
              <a:t>pre </a:t>
            </a:r>
            <a:r>
              <a:rPr lang="en-US" sz="2000" dirty="0" err="1">
                <a:solidFill>
                  <a:prstClr val="black"/>
                </a:solidFill>
                <a:latin typeface="Arial" pitchFamily="34" charset="0"/>
                <a:cs typeface="Arial" pitchFamily="34" charset="0"/>
              </a:rPr>
              <a:t>interiorul</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său</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și</a:t>
            </a:r>
            <a:r>
              <a:rPr lang="en-US" sz="2000" dirty="0">
                <a:solidFill>
                  <a:prstClr val="black"/>
                </a:solidFill>
                <a:latin typeface="Arial" pitchFamily="34" charset="0"/>
                <a:cs typeface="Arial" pitchFamily="34" charset="0"/>
              </a:rPr>
              <a:t> are o </a:t>
            </a:r>
            <a:r>
              <a:rPr lang="en-US" sz="2000" dirty="0" err="1">
                <a:solidFill>
                  <a:prstClr val="black"/>
                </a:solidFill>
                <a:latin typeface="Arial" pitchFamily="34" charset="0"/>
                <a:cs typeface="Arial" pitchFamily="34" charset="0"/>
              </a:rPr>
              <a:t>anumită</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limitare</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teritorială</a:t>
            </a:r>
            <a:r>
              <a:rPr lang="en-US" sz="2000" dirty="0">
                <a:solidFill>
                  <a:prstClr val="black"/>
                </a:solidFill>
                <a:latin typeface="Arial" pitchFamily="34" charset="0"/>
                <a:cs typeface="Arial" pitchFamily="34" charset="0"/>
              </a:rPr>
              <a:t>, </a:t>
            </a:r>
            <a:r>
              <a:rPr lang="ro-RO" sz="2000" dirty="0">
                <a:solidFill>
                  <a:prstClr val="black"/>
                </a:solidFill>
                <a:latin typeface="Arial" pitchFamily="34" charset="0"/>
                <a:cs typeface="Arial" pitchFamily="34" charset="0"/>
              </a:rPr>
              <a:t>s</a:t>
            </a:r>
            <a:r>
              <a:rPr lang="en-US" sz="2000" dirty="0">
                <a:solidFill>
                  <a:prstClr val="black"/>
                </a:solidFill>
                <a:latin typeface="Arial" pitchFamily="34" charset="0"/>
                <a:cs typeface="Arial" pitchFamily="34" charset="0"/>
              </a:rPr>
              <a:t>au sector de </a:t>
            </a:r>
            <a:r>
              <a:rPr lang="en-US" sz="2000" dirty="0" err="1">
                <a:solidFill>
                  <a:prstClr val="black"/>
                </a:solidFill>
                <a:latin typeface="Arial" pitchFamily="34" charset="0"/>
                <a:cs typeface="Arial" pitchFamily="34" charset="0"/>
              </a:rPr>
              <a:t>cercetare</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Drept</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rezultat</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aceleași</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persoane</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tind</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să</a:t>
            </a:r>
            <a:r>
              <a:rPr lang="en-US" sz="2000" dirty="0">
                <a:solidFill>
                  <a:prstClr val="black"/>
                </a:solidFill>
                <a:latin typeface="Arial" pitchFamily="34" charset="0"/>
                <a:cs typeface="Arial" pitchFamily="34" charset="0"/>
              </a:rPr>
              <a:t> fie „</a:t>
            </a:r>
            <a:r>
              <a:rPr lang="en-US" sz="2000" dirty="0" err="1">
                <a:solidFill>
                  <a:prstClr val="black"/>
                </a:solidFill>
                <a:latin typeface="Arial" pitchFamily="34" charset="0"/>
                <a:cs typeface="Arial" pitchFamily="34" charset="0"/>
              </a:rPr>
              <a:t>reciclate</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și</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nici</a:t>
            </a:r>
            <a:r>
              <a:rPr lang="en-US" sz="2000" dirty="0">
                <a:solidFill>
                  <a:prstClr val="black"/>
                </a:solidFill>
                <a:latin typeface="Arial" pitchFamily="34" charset="0"/>
                <a:cs typeface="Arial" pitchFamily="34" charset="0"/>
              </a:rPr>
              <a:t> un „</a:t>
            </a:r>
            <a:r>
              <a:rPr lang="en-US" sz="2000" dirty="0" err="1">
                <a:solidFill>
                  <a:prstClr val="black"/>
                </a:solidFill>
                <a:latin typeface="Arial" pitchFamily="34" charset="0"/>
                <a:cs typeface="Arial" pitchFamily="34" charset="0"/>
              </a:rPr>
              <a:t>sânge</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nou</a:t>
            </a:r>
            <a:r>
              <a:rPr lang="en-US" sz="2000" dirty="0">
                <a:solidFill>
                  <a:prstClr val="black"/>
                </a:solidFill>
                <a:latin typeface="Arial" pitchFamily="34" charset="0"/>
                <a:cs typeface="Arial" pitchFamily="34" charset="0"/>
              </a:rPr>
              <a:t>” nu </a:t>
            </a:r>
            <a:r>
              <a:rPr lang="en-US" sz="2000" dirty="0" err="1">
                <a:solidFill>
                  <a:prstClr val="black"/>
                </a:solidFill>
                <a:latin typeface="Arial" pitchFamily="34" charset="0"/>
                <a:cs typeface="Arial" pitchFamily="34" charset="0"/>
              </a:rPr>
              <a:t>este</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atras</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în</a:t>
            </a:r>
            <a:r>
              <a:rPr lang="en-US" sz="2000" dirty="0">
                <a:solidFill>
                  <a:prstClr val="black"/>
                </a:solidFill>
                <a:latin typeface="Arial" pitchFamily="34" charset="0"/>
                <a:cs typeface="Arial" pitchFamily="34" charset="0"/>
              </a:rPr>
              <a:t> </a:t>
            </a:r>
            <a:r>
              <a:rPr lang="en-US" sz="2000" dirty="0" err="1">
                <a:solidFill>
                  <a:prstClr val="black"/>
                </a:solidFill>
                <a:latin typeface="Arial" pitchFamily="34" charset="0"/>
                <a:cs typeface="Arial" pitchFamily="34" charset="0"/>
              </a:rPr>
              <a:t>sistem</a:t>
            </a:r>
            <a:r>
              <a:rPr lang="en-US" sz="2000" dirty="0">
                <a:solidFill>
                  <a:prstClr val="black"/>
                </a:solidFill>
                <a:latin typeface="Arial" pitchFamily="34" charset="0"/>
                <a:cs typeface="Arial" pitchFamily="34" charset="0"/>
              </a:rPr>
              <a:t>.</a:t>
            </a:r>
            <a:r>
              <a:rPr lang="ro-RO" sz="2000" dirty="0">
                <a:solidFill>
                  <a:prstClr val="black"/>
                </a:solidFill>
                <a:latin typeface="Arial" pitchFamily="34" charset="0"/>
                <a:cs typeface="Arial" pitchFamily="34" charset="0"/>
              </a:rPr>
              <a:t> Practic nu sunt cercetători în universități!</a:t>
            </a:r>
          </a:p>
          <a:p>
            <a:pPr marL="0" indent="0" algn="just">
              <a:buNone/>
            </a:pPr>
            <a:r>
              <a:rPr lang="en-GB" sz="2000" b="1" dirty="0">
                <a:solidFill>
                  <a:prstClr val="black"/>
                </a:solidFill>
                <a:latin typeface="Arial" pitchFamily="34" charset="0"/>
                <a:cs typeface="Arial" pitchFamily="34" charset="0"/>
              </a:rPr>
              <a:t>c) </a:t>
            </a:r>
            <a:r>
              <a:rPr lang="en-GB" sz="2000" u="sng" dirty="0" err="1">
                <a:solidFill>
                  <a:prstClr val="black"/>
                </a:solidFill>
                <a:latin typeface="Arial" pitchFamily="34" charset="0"/>
                <a:cs typeface="Arial" pitchFamily="34" charset="0"/>
              </a:rPr>
              <a:t>Salarizarea</a:t>
            </a:r>
            <a:r>
              <a:rPr lang="ro-RO" sz="2000" u="sng" dirty="0">
                <a:solidFill>
                  <a:prstClr val="black"/>
                </a:solidFill>
                <a:latin typeface="Arial" pitchFamily="34" charset="0"/>
                <a:cs typeface="Arial" pitchFamily="34" charset="0"/>
              </a:rPr>
              <a:t>:</a:t>
            </a:r>
            <a:endParaRPr lang="en-GB" sz="2000" u="sng" dirty="0">
              <a:solidFill>
                <a:prstClr val="black"/>
              </a:solidFill>
              <a:latin typeface="Arial" pitchFamily="34" charset="0"/>
              <a:cs typeface="Arial" pitchFamily="34" charset="0"/>
            </a:endParaRPr>
          </a:p>
          <a:p>
            <a:pPr algn="just"/>
            <a:r>
              <a:rPr lang="ro-RO" sz="2000" dirty="0">
                <a:solidFill>
                  <a:prstClr val="black"/>
                </a:solidFill>
                <a:latin typeface="Arial" pitchFamily="34" charset="0"/>
                <a:cs typeface="Arial" pitchFamily="34" charset="0"/>
              </a:rPr>
              <a:t>Nu pot fi atrași cercetători din țările mai dezvoltate în condiții salariale și cu dotări comparabile. Trebuie asigurat un anumit nivel cultural privind abordarea acestei munci și profesii, precum și calitatea colectivelor de cercetare.</a:t>
            </a:r>
            <a:endParaRPr lang="en-GB" sz="2000" dirty="0">
              <a:solidFill>
                <a:prstClr val="black"/>
              </a:solidFill>
              <a:latin typeface="Arial" pitchFamily="34" charset="0"/>
              <a:cs typeface="Arial" pitchFamily="34" charset="0"/>
            </a:endParaRPr>
          </a:p>
          <a:p>
            <a:pPr marL="0" indent="0" algn="just">
              <a:buNone/>
            </a:pPr>
            <a:r>
              <a:rPr lang="en-GB" sz="2000" b="1" dirty="0">
                <a:solidFill>
                  <a:prstClr val="black"/>
                </a:solidFill>
                <a:latin typeface="Arial" pitchFamily="34" charset="0"/>
                <a:cs typeface="Arial" pitchFamily="34" charset="0"/>
              </a:rPr>
              <a:t>d) </a:t>
            </a:r>
            <a:r>
              <a:rPr lang="en-GB" sz="2000" u="sng" dirty="0" err="1">
                <a:solidFill>
                  <a:prstClr val="black"/>
                </a:solidFill>
                <a:latin typeface="Arial" pitchFamily="34" charset="0"/>
                <a:cs typeface="Arial" pitchFamily="34" charset="0"/>
              </a:rPr>
              <a:t>Mobilitatea</a:t>
            </a:r>
            <a:r>
              <a:rPr lang="ro-RO" sz="2000" u="sng" dirty="0">
                <a:solidFill>
                  <a:prstClr val="black"/>
                </a:solidFill>
                <a:latin typeface="Arial" pitchFamily="34" charset="0"/>
                <a:cs typeface="Arial" pitchFamily="34" charset="0"/>
              </a:rPr>
              <a:t>:</a:t>
            </a:r>
            <a:endParaRPr lang="en-GB" sz="2000" u="sng" dirty="0">
              <a:solidFill>
                <a:prstClr val="black"/>
              </a:solidFill>
              <a:latin typeface="Arial" pitchFamily="34" charset="0"/>
              <a:cs typeface="Arial" pitchFamily="34" charset="0"/>
            </a:endParaRPr>
          </a:p>
          <a:p>
            <a:pPr algn="just"/>
            <a:r>
              <a:rPr lang="ro-RO" sz="2000" dirty="0">
                <a:solidFill>
                  <a:prstClr val="black"/>
                </a:solidFill>
                <a:latin typeface="Arial" pitchFamily="34" charset="0"/>
                <a:cs typeface="Arial" pitchFamily="34" charset="0"/>
              </a:rPr>
              <a:t>Fluxurile de mobilitate asimetrice reflectă eterogenitatea sistemelor naționale de cercetare din Europa. Prin urmare propunem conceptul de mobilitate condiționată. </a:t>
            </a:r>
            <a:endParaRPr lang="en-GB"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6974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031" y="280792"/>
            <a:ext cx="10454913" cy="1373845"/>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Proiecția strategică - </a:t>
            </a:r>
            <a:r>
              <a:rPr lang="en-US" sz="3200" b="1" dirty="0" err="1">
                <a:latin typeface="Arial" pitchFamily="34" charset="0"/>
                <a:cs typeface="Arial" pitchFamily="34" charset="0"/>
              </a:rPr>
              <a:t>conturarea</a:t>
            </a:r>
            <a:r>
              <a:rPr lang="en-US" sz="3200" b="1" dirty="0">
                <a:latin typeface="Arial" pitchFamily="34" charset="0"/>
                <a:cs typeface="Arial" pitchFamily="34" charset="0"/>
              </a:rPr>
              <a:t> </a:t>
            </a:r>
            <a:r>
              <a:rPr lang="en-US" sz="3200" b="1" dirty="0" err="1">
                <a:latin typeface="Arial" pitchFamily="34" charset="0"/>
                <a:cs typeface="Arial" pitchFamily="34" charset="0"/>
              </a:rPr>
              <a:t>viziunii</a:t>
            </a:r>
            <a:endParaRPr lang="en-US" sz="32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3" name="TextBox 2">
            <a:extLst>
              <a:ext uri="{FF2B5EF4-FFF2-40B4-BE49-F238E27FC236}">
                <a16:creationId xmlns:a16="http://schemas.microsoft.com/office/drawing/2014/main" xmlns="" id="{775481B7-D567-480D-8FCE-FFE49798F5C3}"/>
              </a:ext>
            </a:extLst>
          </p:cNvPr>
          <p:cNvSpPr txBox="1"/>
          <p:nvPr/>
        </p:nvSpPr>
        <p:spPr>
          <a:xfrm>
            <a:off x="555172" y="4342592"/>
            <a:ext cx="11898085" cy="4542194"/>
          </a:xfrm>
          <a:prstGeom prst="rect">
            <a:avLst/>
          </a:prstGeom>
          <a:noFill/>
          <a:ln>
            <a:noFill/>
          </a:ln>
        </p:spPr>
        <p:txBody>
          <a:bodyPr wrap="square" lIns="109142" tIns="54573" rIns="109142" bIns="54573" rtlCol="0">
            <a:spAutoFit/>
          </a:bodyPr>
          <a:lstStyle/>
          <a:p>
            <a:pPr algn="just" defTabSz="1091428" hangingPunct="1"/>
            <a:r>
              <a:rPr lang="ro-RO" sz="2400" b="1" kern="1200" dirty="0">
                <a:solidFill>
                  <a:srgbClr val="872735"/>
                </a:solidFill>
                <a:latin typeface="Arial" pitchFamily="34" charset="0"/>
                <a:ea typeface="+mn-ea"/>
                <a:cs typeface="Arial" pitchFamily="34" charset="0"/>
              </a:rPr>
              <a:t>	</a:t>
            </a:r>
            <a:r>
              <a:rPr lang="en-US" sz="2400" b="1" kern="1200" dirty="0" err="1">
                <a:solidFill>
                  <a:srgbClr val="872735"/>
                </a:solidFill>
                <a:latin typeface="Arial" pitchFamily="34" charset="0"/>
                <a:ea typeface="+mn-ea"/>
                <a:cs typeface="Arial" pitchFamily="34" charset="0"/>
              </a:rPr>
              <a:t>Urmărind</a:t>
            </a:r>
            <a:r>
              <a:rPr lang="en-US" sz="2400" b="1" kern="1200" dirty="0">
                <a:solidFill>
                  <a:srgbClr val="872735"/>
                </a:solidFill>
                <a:latin typeface="Arial" pitchFamily="34" charset="0"/>
                <a:ea typeface="+mn-ea"/>
                <a:cs typeface="Arial" pitchFamily="34" charset="0"/>
              </a:rPr>
              <a:t> </a:t>
            </a:r>
            <a:r>
              <a:rPr lang="en-US" sz="2400" b="1" kern="1200" dirty="0" err="1">
                <a:solidFill>
                  <a:srgbClr val="872735"/>
                </a:solidFill>
                <a:latin typeface="Arial" pitchFamily="34" charset="0"/>
                <a:ea typeface="+mn-ea"/>
                <a:cs typeface="Arial" pitchFamily="34" charset="0"/>
              </a:rPr>
              <a:t>această</a:t>
            </a:r>
            <a:r>
              <a:rPr lang="en-US" sz="2400" b="1" kern="1200" dirty="0">
                <a:solidFill>
                  <a:srgbClr val="872735"/>
                </a:solidFill>
                <a:latin typeface="Arial" pitchFamily="34" charset="0"/>
                <a:ea typeface="+mn-ea"/>
                <a:cs typeface="Arial" pitchFamily="34" charset="0"/>
              </a:rPr>
              <a:t> </a:t>
            </a:r>
            <a:r>
              <a:rPr lang="en-US" sz="2400" b="1" kern="1200" dirty="0" err="1">
                <a:solidFill>
                  <a:srgbClr val="872735"/>
                </a:solidFill>
                <a:latin typeface="Arial" pitchFamily="34" charset="0"/>
                <a:ea typeface="+mn-ea"/>
                <a:cs typeface="Arial" pitchFamily="34" charset="0"/>
              </a:rPr>
              <a:t>direcție</a:t>
            </a:r>
            <a:r>
              <a:rPr lang="en-US" sz="2400" b="1" kern="1200" dirty="0">
                <a:solidFill>
                  <a:srgbClr val="872735"/>
                </a:solidFill>
                <a:latin typeface="Arial" pitchFamily="34" charset="0"/>
                <a:ea typeface="+mn-ea"/>
                <a:cs typeface="Arial" pitchFamily="34" charset="0"/>
              </a:rPr>
              <a:t> </a:t>
            </a:r>
            <a:r>
              <a:rPr lang="en-US" sz="2400" b="1" kern="1200" dirty="0" err="1">
                <a:solidFill>
                  <a:srgbClr val="872735"/>
                </a:solidFill>
                <a:latin typeface="Arial" pitchFamily="34" charset="0"/>
                <a:ea typeface="+mn-ea"/>
                <a:cs typeface="Arial" pitchFamily="34" charset="0"/>
              </a:rPr>
              <a:t>vizionară</a:t>
            </a:r>
            <a:r>
              <a:rPr lang="en-US" sz="2400" b="1" kern="1200" dirty="0">
                <a:solidFill>
                  <a:srgbClr val="872735"/>
                </a:solidFill>
                <a:latin typeface="Arial" pitchFamily="34" charset="0"/>
                <a:ea typeface="+mn-ea"/>
                <a:cs typeface="Arial" pitchFamily="34" charset="0"/>
              </a:rPr>
              <a:t> </a:t>
            </a:r>
            <a:r>
              <a:rPr lang="en-US" sz="2400" b="1" kern="1200" dirty="0" err="1">
                <a:solidFill>
                  <a:srgbClr val="872735"/>
                </a:solidFill>
                <a:latin typeface="Arial" pitchFamily="34" charset="0"/>
                <a:ea typeface="+mn-ea"/>
                <a:cs typeface="Arial" pitchFamily="34" charset="0"/>
              </a:rPr>
              <a:t>România</a:t>
            </a:r>
            <a:r>
              <a:rPr lang="en-US" sz="2400" b="1" kern="1200" dirty="0">
                <a:solidFill>
                  <a:srgbClr val="872735"/>
                </a:solidFill>
                <a:latin typeface="Arial" pitchFamily="34" charset="0"/>
                <a:ea typeface="+mn-ea"/>
                <a:cs typeface="Arial" pitchFamily="34" charset="0"/>
              </a:rPr>
              <a:t>:</a:t>
            </a:r>
            <a:endParaRPr lang="ro-RO" sz="2400" b="1" kern="1200" dirty="0">
              <a:solidFill>
                <a:srgbClr val="872735"/>
              </a:solidFill>
              <a:latin typeface="Arial" pitchFamily="34" charset="0"/>
              <a:ea typeface="+mn-ea"/>
              <a:cs typeface="Arial" pitchFamily="34" charset="0"/>
            </a:endParaRPr>
          </a:p>
          <a:p>
            <a:pPr algn="just" defTabSz="1091428" hangingPunct="1"/>
            <a:endParaRPr lang="en-US" sz="2400" kern="1200" dirty="0">
              <a:solidFill>
                <a:prstClr val="black"/>
              </a:solidFill>
              <a:latin typeface="Arial" pitchFamily="34" charset="0"/>
              <a:ea typeface="+mn-ea"/>
              <a:cs typeface="Arial" pitchFamily="34" charset="0"/>
            </a:endParaRPr>
          </a:p>
          <a:p>
            <a:pPr marL="342654" indent="-342654" algn="just" defTabSz="1091428" hangingPunct="1">
              <a:buFont typeface="Arial" pitchFamily="34" charset="0"/>
              <a:buChar char="•"/>
            </a:pPr>
            <a:r>
              <a:rPr lang="en-US" sz="2400" kern="1200" dirty="0" err="1">
                <a:solidFill>
                  <a:prstClr val="black"/>
                </a:solidFill>
                <a:latin typeface="Arial" pitchFamily="34" charset="0"/>
                <a:ea typeface="+mn-ea"/>
                <a:cs typeface="Arial" pitchFamily="34" charset="0"/>
              </a:rPr>
              <a:t>va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crea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dezvolta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sisteme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funcționale</a:t>
            </a:r>
            <a:r>
              <a:rPr lang="en-US" sz="2400" kern="1200" dirty="0">
                <a:solidFill>
                  <a:prstClr val="black"/>
                </a:solidFill>
                <a:latin typeface="Arial" pitchFamily="34" charset="0"/>
                <a:ea typeface="+mn-ea"/>
                <a:cs typeface="Arial" pitchFamily="34" charset="0"/>
              </a:rPr>
              <a:t> care </a:t>
            </a:r>
            <a:r>
              <a:rPr lang="en-US" sz="2400" kern="1200" dirty="0" err="1">
                <a:solidFill>
                  <a:prstClr val="black"/>
                </a:solidFill>
                <a:latin typeface="Arial" pitchFamily="34" charset="0"/>
                <a:ea typeface="+mn-ea"/>
                <a:cs typeface="Arial" pitchFamily="34" charset="0"/>
              </a:rPr>
              <a:t>să</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identifice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în</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timp</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util</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aptitudinile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abilitățile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naturale</a:t>
            </a:r>
            <a:r>
              <a:rPr lang="en-US" sz="2400" kern="1200" dirty="0">
                <a:solidFill>
                  <a:prstClr val="black"/>
                </a:solidFill>
                <a:latin typeface="Arial" pitchFamily="34" charset="0"/>
                <a:ea typeface="+mn-ea"/>
                <a:cs typeface="Arial" pitchFamily="34" charset="0"/>
              </a:rPr>
              <a:t> ale </a:t>
            </a:r>
            <a:r>
              <a:rPr lang="en-US" sz="2400" kern="1200" dirty="0" err="1">
                <a:solidFill>
                  <a:prstClr val="black"/>
                </a:solidFill>
                <a:latin typeface="Arial" pitchFamily="34" charset="0"/>
                <a:ea typeface="+mn-ea"/>
                <a:cs typeface="Arial" pitchFamily="34" charset="0"/>
              </a:rPr>
              <a:t>oamenilor</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utilizarea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acestora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în</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carieră</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îmbunătățind</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astfel</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opțiunea</a:t>
            </a:r>
            <a:r>
              <a:rPr lang="en-US" sz="2400" kern="1200" dirty="0">
                <a:solidFill>
                  <a:prstClr val="black"/>
                </a:solidFill>
                <a:latin typeface="Arial" pitchFamily="34" charset="0"/>
                <a:ea typeface="+mn-ea"/>
                <a:cs typeface="Arial" pitchFamily="34" charset="0"/>
              </a:rPr>
              <a:t> de </a:t>
            </a:r>
            <a:r>
              <a:rPr lang="en-US" sz="2400" kern="1200" dirty="0" err="1">
                <a:solidFill>
                  <a:prstClr val="black"/>
                </a:solidFill>
                <a:latin typeface="Arial" pitchFamily="34" charset="0"/>
                <a:ea typeface="+mn-ea"/>
                <a:cs typeface="Arial" pitchFamily="34" charset="0"/>
              </a:rPr>
              <a:t>ocupare</a:t>
            </a:r>
            <a:r>
              <a:rPr lang="en-US" sz="2400" kern="1200" dirty="0">
                <a:solidFill>
                  <a:prstClr val="black"/>
                </a:solidFill>
                <a:latin typeface="Arial" pitchFamily="34" charset="0"/>
                <a:ea typeface="+mn-ea"/>
                <a:cs typeface="Arial" pitchFamily="34" charset="0"/>
              </a:rPr>
              <a:t> a </a:t>
            </a:r>
            <a:r>
              <a:rPr lang="en-US" sz="2400" kern="1200" dirty="0" err="1">
                <a:solidFill>
                  <a:prstClr val="black"/>
                </a:solidFill>
                <a:latin typeface="Arial" pitchFamily="34" charset="0"/>
                <a:ea typeface="+mn-ea"/>
                <a:cs typeface="Arial" pitchFamily="34" charset="0"/>
              </a:rPr>
              <a:t>tinerilor</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eficiența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cheltuielilor</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pentru</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educație</a:t>
            </a:r>
            <a:r>
              <a:rPr lang="en-US" sz="2400" kern="1200" dirty="0">
                <a:solidFill>
                  <a:prstClr val="black"/>
                </a:solidFill>
                <a:latin typeface="Arial" pitchFamily="34" charset="0"/>
                <a:ea typeface="+mn-ea"/>
                <a:cs typeface="Arial" pitchFamily="34" charset="0"/>
              </a:rPr>
              <a:t>;</a:t>
            </a:r>
          </a:p>
          <a:p>
            <a:pPr marL="342654" indent="-342654" algn="just" defTabSz="1091428" hangingPunct="1">
              <a:buFont typeface="Arial" pitchFamily="34" charset="0"/>
              <a:buChar char="•"/>
            </a:pPr>
            <a:r>
              <a:rPr lang="en-US" sz="2400" kern="1200" dirty="0" err="1">
                <a:solidFill>
                  <a:prstClr val="black"/>
                </a:solidFill>
                <a:latin typeface="Arial" pitchFamily="34" charset="0"/>
                <a:ea typeface="+mn-ea"/>
                <a:cs typeface="Arial" pitchFamily="34" charset="0"/>
              </a:rPr>
              <a:t>va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crea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dezvolta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programe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funcționale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pentru</a:t>
            </a:r>
            <a:r>
              <a:rPr lang="en-US" sz="2400" kern="1200" dirty="0">
                <a:solidFill>
                  <a:prstClr val="black"/>
                </a:solidFill>
                <a:latin typeface="Arial" pitchFamily="34" charset="0"/>
                <a:ea typeface="+mn-ea"/>
                <a:cs typeface="Arial" pitchFamily="34" charset="0"/>
              </a:rPr>
              <a:t> a </a:t>
            </a:r>
            <a:r>
              <a:rPr lang="en-US" sz="2400" kern="1200" dirty="0" err="1">
                <a:solidFill>
                  <a:prstClr val="black"/>
                </a:solidFill>
                <a:latin typeface="Arial" pitchFamily="34" charset="0"/>
                <a:ea typeface="+mn-ea"/>
                <a:cs typeface="Arial" pitchFamily="34" charset="0"/>
              </a:rPr>
              <a:t>încuraja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talentele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creativitatea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extraordinară</a:t>
            </a:r>
            <a:r>
              <a:rPr lang="en-US" sz="2400" kern="1200" dirty="0">
                <a:solidFill>
                  <a:prstClr val="black"/>
                </a:solidFill>
                <a:latin typeface="Arial" pitchFamily="34" charset="0"/>
                <a:ea typeface="+mn-ea"/>
                <a:cs typeface="Arial" pitchFamily="34" charset="0"/>
              </a:rPr>
              <a:t> a </a:t>
            </a:r>
            <a:r>
              <a:rPr lang="en-US" sz="2400" kern="1200" dirty="0" err="1">
                <a:solidFill>
                  <a:prstClr val="black"/>
                </a:solidFill>
                <a:latin typeface="Arial" pitchFamily="34" charset="0"/>
                <a:ea typeface="+mn-ea"/>
                <a:cs typeface="Arial" pitchFamily="34" charset="0"/>
              </a:rPr>
              <a:t>persoanelor</a:t>
            </a:r>
            <a:r>
              <a:rPr lang="en-US" sz="2400" kern="1200" dirty="0">
                <a:solidFill>
                  <a:prstClr val="black"/>
                </a:solidFill>
                <a:latin typeface="Arial" pitchFamily="34" charset="0"/>
                <a:ea typeface="+mn-ea"/>
                <a:cs typeface="Arial" pitchFamily="34" charset="0"/>
              </a:rPr>
              <a:t> cu </a:t>
            </a:r>
            <a:r>
              <a:rPr lang="en-US" sz="2400" kern="1200" dirty="0" err="1">
                <a:solidFill>
                  <a:prstClr val="black"/>
                </a:solidFill>
                <a:latin typeface="Arial" pitchFamily="34" charset="0"/>
                <a:ea typeface="+mn-ea"/>
                <a:cs typeface="Arial" pitchFamily="34" charset="0"/>
              </a:rPr>
              <a:t>aptitudini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entuziasm</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pentru</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știință</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cercetare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domenii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tehnice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mediul</a:t>
            </a:r>
            <a:r>
              <a:rPr lang="en-US" sz="2400" kern="1200" dirty="0">
                <a:solidFill>
                  <a:prstClr val="black"/>
                </a:solidFill>
                <a:latin typeface="Arial" pitchFamily="34" charset="0"/>
                <a:ea typeface="+mn-ea"/>
                <a:cs typeface="Arial" pitchFamily="34" charset="0"/>
              </a:rPr>
              <a:t> de </a:t>
            </a:r>
            <a:r>
              <a:rPr lang="en-US" sz="2400" kern="1200" dirty="0" err="1">
                <a:solidFill>
                  <a:prstClr val="black"/>
                </a:solidFill>
                <a:latin typeface="Arial" pitchFamily="34" charset="0"/>
                <a:ea typeface="+mn-ea"/>
                <a:cs typeface="Arial" pitchFamily="34" charset="0"/>
              </a:rPr>
              <a:t>afaceri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sporind</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astfel</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numărul</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lor</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îmbunătățind</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competențele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lor</a:t>
            </a:r>
            <a:r>
              <a:rPr lang="en-US" sz="2400" kern="1200" dirty="0">
                <a:solidFill>
                  <a:prstClr val="black"/>
                </a:solidFill>
                <a:latin typeface="Arial" pitchFamily="34" charset="0"/>
                <a:ea typeface="+mn-ea"/>
                <a:cs typeface="Arial" pitchFamily="34" charset="0"/>
              </a:rPr>
              <a:t> la </a:t>
            </a:r>
            <a:r>
              <a:rPr lang="en-US" sz="2400" kern="1200" dirty="0" err="1">
                <a:solidFill>
                  <a:prstClr val="black"/>
                </a:solidFill>
                <a:latin typeface="Arial" pitchFamily="34" charset="0"/>
                <a:ea typeface="+mn-ea"/>
                <a:cs typeface="Arial" pitchFamily="34" charset="0"/>
              </a:rPr>
              <a:t>intrarea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în</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sistemul</a:t>
            </a:r>
            <a:r>
              <a:rPr lang="en-US" sz="2400" kern="1200" dirty="0">
                <a:solidFill>
                  <a:prstClr val="black"/>
                </a:solidFill>
                <a:latin typeface="Arial" pitchFamily="34" charset="0"/>
                <a:ea typeface="+mn-ea"/>
                <a:cs typeface="Arial" pitchFamily="34" charset="0"/>
              </a:rPr>
              <a:t> de </a:t>
            </a:r>
            <a:r>
              <a:rPr lang="en-US" sz="2400" kern="1200" dirty="0" err="1">
                <a:solidFill>
                  <a:prstClr val="black"/>
                </a:solidFill>
                <a:latin typeface="Arial" pitchFamily="34" charset="0"/>
                <a:ea typeface="+mn-ea"/>
                <a:cs typeface="Arial" pitchFamily="34" charset="0"/>
              </a:rPr>
              <a:t>inovare</a:t>
            </a:r>
            <a:r>
              <a:rPr lang="en-US" sz="2400" kern="1200" dirty="0">
                <a:solidFill>
                  <a:prstClr val="black"/>
                </a:solidFill>
                <a:latin typeface="Arial" pitchFamily="34" charset="0"/>
                <a:ea typeface="+mn-ea"/>
                <a:cs typeface="Arial" pitchFamily="34" charset="0"/>
              </a:rPr>
              <a:t>;</a:t>
            </a:r>
          </a:p>
          <a:p>
            <a:pPr marL="342654" indent="-342654" algn="just" defTabSz="1091428" hangingPunct="1">
              <a:buFont typeface="Arial" pitchFamily="34" charset="0"/>
              <a:buChar char="•"/>
            </a:pPr>
            <a:r>
              <a:rPr lang="en-US" sz="2400" kern="1200" dirty="0" err="1">
                <a:solidFill>
                  <a:prstClr val="black"/>
                </a:solidFill>
                <a:latin typeface="Arial" pitchFamily="34" charset="0"/>
                <a:ea typeface="+mn-ea"/>
                <a:cs typeface="Arial" pitchFamily="34" charset="0"/>
              </a:rPr>
              <a:t>va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crea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va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oferi</a:t>
            </a:r>
            <a:r>
              <a:rPr lang="en-US" sz="2400" kern="1200" dirty="0">
                <a:solidFill>
                  <a:prstClr val="black"/>
                </a:solidFill>
                <a:latin typeface="Arial" pitchFamily="34" charset="0"/>
                <a:ea typeface="+mn-ea"/>
                <a:cs typeface="Arial" pitchFamily="34" charset="0"/>
              </a:rPr>
              <a:t> un </a:t>
            </a:r>
            <a:r>
              <a:rPr lang="en-US" sz="2400" kern="1200" dirty="0" err="1">
                <a:solidFill>
                  <a:prstClr val="black"/>
                </a:solidFill>
                <a:latin typeface="Arial" pitchFamily="34" charset="0"/>
                <a:ea typeface="+mn-ea"/>
                <a:cs typeface="Arial" pitchFamily="34" charset="0"/>
              </a:rPr>
              <a:t>mediu</a:t>
            </a:r>
            <a:r>
              <a:rPr lang="en-US" sz="2400" kern="1200" dirty="0">
                <a:solidFill>
                  <a:prstClr val="black"/>
                </a:solidFill>
                <a:latin typeface="Arial" pitchFamily="34" charset="0"/>
                <a:ea typeface="+mn-ea"/>
                <a:cs typeface="Arial" pitchFamily="34" charset="0"/>
              </a:rPr>
              <a:t> de </a:t>
            </a:r>
            <a:r>
              <a:rPr lang="en-US" sz="2400" kern="1200" dirty="0" err="1">
                <a:solidFill>
                  <a:prstClr val="black"/>
                </a:solidFill>
                <a:latin typeface="Arial" pitchFamily="34" charset="0"/>
                <a:ea typeface="+mn-ea"/>
                <a:cs typeface="Arial" pitchFamily="34" charset="0"/>
              </a:rPr>
              <a:t>lucru</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prietenos</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în</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cadrul</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ecosistemului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creativ</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pentru</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cercetare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intreprinderi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inovative</a:t>
            </a:r>
            <a:r>
              <a:rPr lang="en-US" sz="2400" kern="1200" dirty="0">
                <a:solidFill>
                  <a:prstClr val="black"/>
                </a:solidFill>
                <a:latin typeface="Arial" pitchFamily="34" charset="0"/>
                <a:ea typeface="+mn-ea"/>
                <a:cs typeface="Arial" pitchFamily="34" charset="0"/>
              </a:rPr>
              <a:t>  (la </a:t>
            </a:r>
            <a:r>
              <a:rPr lang="en-US" sz="2400" kern="1200" dirty="0" err="1">
                <a:solidFill>
                  <a:prstClr val="black"/>
                </a:solidFill>
                <a:latin typeface="Arial" pitchFamily="34" charset="0"/>
                <a:ea typeface="+mn-ea"/>
                <a:cs typeface="Arial" pitchFamily="34" charset="0"/>
              </a:rPr>
              <a:t>toate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nivelurile</a:t>
            </a:r>
            <a:r>
              <a:rPr lang="en-US" sz="2400" kern="1200" dirty="0">
                <a:solidFill>
                  <a:prstClr val="black"/>
                </a:solidFill>
                <a:latin typeface="Arial" pitchFamily="34" charset="0"/>
                <a:ea typeface="+mn-ea"/>
                <a:cs typeface="Arial" pitchFamily="34" charset="0"/>
              </a:rPr>
              <a:t>);</a:t>
            </a:r>
          </a:p>
          <a:p>
            <a:pPr marL="342654" indent="-342654" algn="just" defTabSz="1091428" hangingPunct="1">
              <a:buFont typeface="Arial" pitchFamily="34" charset="0"/>
              <a:buChar char="•"/>
            </a:pPr>
            <a:r>
              <a:rPr lang="en-US" sz="2400" kern="1200" dirty="0" err="1">
                <a:solidFill>
                  <a:prstClr val="black"/>
                </a:solidFill>
                <a:latin typeface="Arial" pitchFamily="34" charset="0"/>
                <a:ea typeface="+mn-ea"/>
                <a:cs typeface="Arial" pitchFamily="34" charset="0"/>
              </a:rPr>
              <a:t>va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avea</a:t>
            </a:r>
            <a:r>
              <a:rPr lang="en-US" sz="2400" kern="1200" dirty="0">
                <a:solidFill>
                  <a:prstClr val="black"/>
                </a:solidFill>
                <a:latin typeface="Arial" pitchFamily="34" charset="0"/>
                <a:ea typeface="+mn-ea"/>
                <a:cs typeface="Arial" pitchFamily="34" charset="0"/>
              </a:rPr>
              <a:t> o </a:t>
            </a:r>
            <a:r>
              <a:rPr lang="en-US" sz="2400" kern="1200" dirty="0" err="1">
                <a:solidFill>
                  <a:prstClr val="black"/>
                </a:solidFill>
                <a:latin typeface="Arial" pitchFamily="34" charset="0"/>
                <a:ea typeface="+mn-ea"/>
                <a:cs typeface="Arial" pitchFamily="34" charset="0"/>
              </a:rPr>
              <a:t>circulație</a:t>
            </a:r>
            <a:r>
              <a:rPr lang="en-US" sz="2400" kern="1200" dirty="0">
                <a:solidFill>
                  <a:prstClr val="black"/>
                </a:solidFill>
                <a:latin typeface="Arial" pitchFamily="34" charset="0"/>
                <a:ea typeface="+mn-ea"/>
                <a:cs typeface="Arial" pitchFamily="34" charset="0"/>
              </a:rPr>
              <a:t> a </a:t>
            </a:r>
            <a:r>
              <a:rPr lang="en-US" sz="2400" kern="1200" dirty="0" err="1">
                <a:solidFill>
                  <a:prstClr val="black"/>
                </a:solidFill>
                <a:latin typeface="Arial" pitchFamily="34" charset="0"/>
                <a:ea typeface="+mn-ea"/>
                <a:cs typeface="Arial" pitchFamily="34" charset="0"/>
              </a:rPr>
              <a:t>talentelor</a:t>
            </a:r>
            <a:r>
              <a:rPr lang="en-US" sz="2400" kern="1200" dirty="0">
                <a:solidFill>
                  <a:prstClr val="black"/>
                </a:solidFill>
                <a:latin typeface="Arial" pitchFamily="34" charset="0"/>
                <a:ea typeface="+mn-ea"/>
                <a:cs typeface="Arial" pitchFamily="34" charset="0"/>
              </a:rPr>
              <a:t> </a:t>
            </a:r>
            <a:r>
              <a:rPr lang="ro-RO" sz="2400" kern="1200" dirty="0">
                <a:solidFill>
                  <a:prstClr val="black"/>
                </a:solidFill>
                <a:latin typeface="Arial" pitchFamily="34" charset="0"/>
                <a:ea typeface="+mn-ea"/>
                <a:cs typeface="Arial" pitchFamily="34" charset="0"/>
              </a:rPr>
              <a:t>echilibrată</a:t>
            </a:r>
            <a:r>
              <a:rPr lang="en-US" sz="2400" kern="1200" dirty="0">
                <a:solidFill>
                  <a:prstClr val="black"/>
                </a:solidFill>
                <a:latin typeface="Arial" pitchFamily="34" charset="0"/>
                <a:ea typeface="+mn-ea"/>
                <a:cs typeface="Arial" pitchFamily="34" charset="0"/>
              </a:rPr>
              <a:t>, din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înspre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ecosistemul</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creativ</a:t>
            </a:r>
            <a:r>
              <a:rPr lang="en-US" sz="2400" kern="1200" dirty="0">
                <a:solidFill>
                  <a:prstClr val="black"/>
                </a:solidFill>
                <a:latin typeface="Arial" pitchFamily="34" charset="0"/>
                <a:ea typeface="+mn-ea"/>
                <a:cs typeface="Arial" pitchFamily="34" charset="0"/>
              </a:rPr>
              <a:t>.</a:t>
            </a:r>
          </a:p>
        </p:txBody>
      </p:sp>
      <p:sp>
        <p:nvSpPr>
          <p:cNvPr id="5" name="TextBox 4">
            <a:extLst>
              <a:ext uri="{FF2B5EF4-FFF2-40B4-BE49-F238E27FC236}">
                <a16:creationId xmlns:a16="http://schemas.microsoft.com/office/drawing/2014/main" xmlns="" id="{F3AAE227-EC93-4CDE-A2D5-E8F4630E6B3F}"/>
              </a:ext>
            </a:extLst>
          </p:cNvPr>
          <p:cNvSpPr txBox="1"/>
          <p:nvPr/>
        </p:nvSpPr>
        <p:spPr>
          <a:xfrm>
            <a:off x="1709063" y="1796147"/>
            <a:ext cx="10297887" cy="2064593"/>
          </a:xfrm>
          <a:prstGeom prst="rect">
            <a:avLst/>
          </a:prstGeom>
          <a:noFill/>
          <a:ln w="12700">
            <a:solidFill>
              <a:srgbClr val="5EA6DD"/>
            </a:solidFill>
          </a:ln>
        </p:spPr>
        <p:txBody>
          <a:bodyPr wrap="square" lIns="109142" tIns="54573" rIns="109142" bIns="54573" rtlCol="0">
            <a:spAutoFit/>
          </a:bodyPr>
          <a:lstStyle/>
          <a:p>
            <a:pPr algn="just" defTabSz="1091428" hangingPunct="1"/>
            <a:r>
              <a:rPr lang="en-US" sz="2400" b="1" kern="1200" dirty="0" err="1">
                <a:solidFill>
                  <a:srgbClr val="0070C0"/>
                </a:solidFill>
                <a:latin typeface="Arial" pitchFamily="34" charset="0"/>
                <a:ea typeface="+mn-ea"/>
                <a:cs typeface="Arial" pitchFamily="34" charset="0"/>
              </a:rPr>
              <a:t>România</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va</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deveni</a:t>
            </a:r>
            <a:r>
              <a:rPr lang="en-US" sz="2400" b="1" kern="1200" dirty="0">
                <a:solidFill>
                  <a:srgbClr val="0070C0"/>
                </a:solidFill>
                <a:latin typeface="Arial" pitchFamily="34" charset="0"/>
                <a:ea typeface="+mn-ea"/>
                <a:cs typeface="Arial" pitchFamily="34" charset="0"/>
              </a:rPr>
              <a:t> o </a:t>
            </a:r>
            <a:r>
              <a:rPr lang="en-US" sz="2400" b="1" kern="1200" dirty="0" err="1">
                <a:solidFill>
                  <a:srgbClr val="0070C0"/>
                </a:solidFill>
                <a:latin typeface="Arial" pitchFamily="34" charset="0"/>
                <a:ea typeface="+mn-ea"/>
                <a:cs typeface="Arial" pitchFamily="34" charset="0"/>
              </a:rPr>
              <a:t>țară</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atrăgătoare</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pentru</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talente</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Aceste</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persoane</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talentate</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sunt</a:t>
            </a:r>
            <a:r>
              <a:rPr lang="en-US" sz="2400" b="1" kern="1200" dirty="0">
                <a:solidFill>
                  <a:srgbClr val="0070C0"/>
                </a:solidFill>
                <a:latin typeface="Arial" pitchFamily="34" charset="0"/>
                <a:ea typeface="+mn-ea"/>
                <a:cs typeface="Arial" pitchFamily="34" charset="0"/>
              </a:rPr>
              <a:t> creative </a:t>
            </a:r>
            <a:r>
              <a:rPr lang="en-US" sz="2400" b="1" kern="1200" dirty="0" err="1">
                <a:solidFill>
                  <a:srgbClr val="0070C0"/>
                </a:solidFill>
                <a:latin typeface="Arial" pitchFamily="34" charset="0"/>
                <a:ea typeface="+mn-ea"/>
                <a:cs typeface="Arial" pitchFamily="34" charset="0"/>
              </a:rPr>
              <a:t>și</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întreprinzătoare</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și</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înfloresc</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în</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mediul</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în</a:t>
            </a:r>
            <a:r>
              <a:rPr lang="en-US" sz="2400" b="1" kern="1200" dirty="0">
                <a:solidFill>
                  <a:srgbClr val="0070C0"/>
                </a:solidFill>
                <a:latin typeface="Arial" pitchFamily="34" charset="0"/>
                <a:ea typeface="+mn-ea"/>
                <a:cs typeface="Arial" pitchFamily="34" charset="0"/>
              </a:rPr>
              <a:t> care </a:t>
            </a:r>
            <a:r>
              <a:rPr lang="en-US" sz="2400" b="1" kern="1200" dirty="0" err="1">
                <a:solidFill>
                  <a:srgbClr val="0070C0"/>
                </a:solidFill>
                <a:latin typeface="Arial" pitchFamily="34" charset="0"/>
                <a:ea typeface="+mn-ea"/>
                <a:cs typeface="Arial" pitchFamily="34" charset="0"/>
              </a:rPr>
              <a:t>își</a:t>
            </a:r>
            <a:r>
              <a:rPr lang="en-US" sz="2400" b="1" kern="1200" dirty="0">
                <a:solidFill>
                  <a:srgbClr val="0070C0"/>
                </a:solidFill>
                <a:latin typeface="Arial" pitchFamily="34" charset="0"/>
                <a:ea typeface="+mn-ea"/>
                <a:cs typeface="Arial" pitchFamily="34" charset="0"/>
              </a:rPr>
              <a:t> pot </a:t>
            </a:r>
            <a:r>
              <a:rPr lang="en-US" sz="2400" b="1" kern="1200" dirty="0" err="1">
                <a:solidFill>
                  <a:srgbClr val="0070C0"/>
                </a:solidFill>
                <a:latin typeface="Arial" pitchFamily="34" charset="0"/>
                <a:ea typeface="+mn-ea"/>
                <a:cs typeface="Arial" pitchFamily="34" charset="0"/>
              </a:rPr>
              <a:t>folosi</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ideile</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și</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activitatea</a:t>
            </a:r>
            <a:r>
              <a:rPr lang="en-US" sz="2400" b="1" kern="1200" dirty="0">
                <a:solidFill>
                  <a:srgbClr val="0070C0"/>
                </a:solidFill>
                <a:latin typeface="Arial" pitchFamily="34" charset="0"/>
                <a:ea typeface="+mn-ea"/>
                <a:cs typeface="Arial" pitchFamily="34" charset="0"/>
              </a:rPr>
              <a:t>.</a:t>
            </a:r>
            <a:r>
              <a:rPr lang="ro-RO" sz="2400" b="1" kern="1200" dirty="0">
                <a:solidFill>
                  <a:srgbClr val="0070C0"/>
                </a:solidFill>
                <a:latin typeface="Arial" pitchFamily="34" charset="0"/>
                <a:ea typeface="+mn-ea"/>
                <a:cs typeface="Arial" pitchFamily="34" charset="0"/>
              </a:rPr>
              <a:t> </a:t>
            </a:r>
            <a:r>
              <a:rPr lang="en-US" sz="2400" b="1" kern="1200" dirty="0">
                <a:solidFill>
                  <a:srgbClr val="0070C0"/>
                </a:solidFill>
                <a:latin typeface="Arial" pitchFamily="34" charset="0"/>
                <a:ea typeface="+mn-ea"/>
                <a:cs typeface="Arial" pitchFamily="34" charset="0"/>
              </a:rPr>
              <a:t>O</a:t>
            </a:r>
            <a:r>
              <a:rPr lang="ro-RO"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Românie</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întreprinzătoare</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și</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creativă</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va</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oferi</a:t>
            </a:r>
            <a:r>
              <a:rPr lang="en-US" sz="2400" b="1" kern="1200" dirty="0">
                <a:solidFill>
                  <a:srgbClr val="0070C0"/>
                </a:solidFill>
                <a:latin typeface="Arial" pitchFamily="34" charset="0"/>
                <a:ea typeface="+mn-ea"/>
                <a:cs typeface="Arial" pitchFamily="34" charset="0"/>
              </a:rPr>
              <a:t> un </a:t>
            </a:r>
            <a:r>
              <a:rPr lang="en-US" sz="2400" b="1" kern="1200" dirty="0" err="1">
                <a:solidFill>
                  <a:srgbClr val="0070C0"/>
                </a:solidFill>
                <a:latin typeface="Arial" pitchFamily="34" charset="0"/>
                <a:ea typeface="+mn-ea"/>
                <a:cs typeface="Arial" pitchFamily="34" charset="0"/>
              </a:rPr>
              <a:t>astfel</a:t>
            </a:r>
            <a:r>
              <a:rPr lang="en-US" sz="2400" b="1" kern="1200" dirty="0">
                <a:solidFill>
                  <a:srgbClr val="0070C0"/>
                </a:solidFill>
                <a:latin typeface="Arial" pitchFamily="34" charset="0"/>
                <a:ea typeface="+mn-ea"/>
                <a:cs typeface="Arial" pitchFamily="34" charset="0"/>
              </a:rPr>
              <a:t> de </a:t>
            </a:r>
            <a:r>
              <a:rPr lang="en-US" sz="2400" b="1" kern="1200" dirty="0" err="1">
                <a:solidFill>
                  <a:srgbClr val="0070C0"/>
                </a:solidFill>
                <a:latin typeface="Arial" pitchFamily="34" charset="0"/>
                <a:ea typeface="+mn-ea"/>
                <a:cs typeface="Arial" pitchFamily="34" charset="0"/>
              </a:rPr>
              <a:t>mediu</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și</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va</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pregăti</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condițiile</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pentru</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dezvoltarea</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talentelor</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într</a:t>
            </a:r>
            <a:r>
              <a:rPr lang="en-US" sz="2400" b="1" kern="1200" dirty="0">
                <a:solidFill>
                  <a:srgbClr val="0070C0"/>
                </a:solidFill>
                <a:latin typeface="Arial" pitchFamily="34" charset="0"/>
                <a:ea typeface="+mn-ea"/>
                <a:cs typeface="Arial" pitchFamily="34" charset="0"/>
              </a:rPr>
              <a:t>-un „</a:t>
            </a:r>
            <a:r>
              <a:rPr lang="en-US" sz="2400" b="1" kern="1200" dirty="0" err="1">
                <a:solidFill>
                  <a:srgbClr val="0070C0"/>
                </a:solidFill>
                <a:latin typeface="Arial" pitchFamily="34" charset="0"/>
                <a:ea typeface="+mn-ea"/>
                <a:cs typeface="Arial" pitchFamily="34" charset="0"/>
              </a:rPr>
              <a:t>ecosistem</a:t>
            </a:r>
            <a:r>
              <a:rPr lang="en-US" sz="2400" b="1" kern="1200" dirty="0">
                <a:solidFill>
                  <a:srgbClr val="0070C0"/>
                </a:solidFill>
                <a:latin typeface="Arial" pitchFamily="34" charset="0"/>
                <a:ea typeface="+mn-ea"/>
                <a:cs typeface="Arial" pitchFamily="34" charset="0"/>
              </a:rPr>
              <a:t> </a:t>
            </a:r>
            <a:r>
              <a:rPr lang="en-US" sz="2400" b="1" kern="1200" dirty="0" err="1">
                <a:solidFill>
                  <a:srgbClr val="0070C0"/>
                </a:solidFill>
                <a:latin typeface="Arial" pitchFamily="34" charset="0"/>
                <a:ea typeface="+mn-ea"/>
                <a:cs typeface="Arial" pitchFamily="34" charset="0"/>
              </a:rPr>
              <a:t>creativ</a:t>
            </a:r>
            <a:r>
              <a:rPr lang="en-US" sz="3100" b="1" kern="1200" dirty="0">
                <a:solidFill>
                  <a:srgbClr val="0070C0"/>
                </a:solidFill>
                <a:latin typeface="Calibri"/>
                <a:ea typeface="+mn-ea"/>
                <a:cs typeface="+mn-cs"/>
              </a:rPr>
              <a:t>”.</a:t>
            </a:r>
            <a:endParaRPr lang="en-US" sz="3100" kern="1200" dirty="0">
              <a:solidFill>
                <a:srgbClr val="0070C0"/>
              </a:solidFill>
              <a:latin typeface="Calibri"/>
              <a:ea typeface="+mn-ea"/>
              <a:cs typeface="+mn-cs"/>
            </a:endParaRPr>
          </a:p>
        </p:txBody>
      </p:sp>
    </p:spTree>
    <p:extLst>
      <p:ext uri="{BB962C8B-B14F-4D97-AF65-F5344CB8AC3E}">
        <p14:creationId xmlns:p14="http://schemas.microsoft.com/office/powerpoint/2010/main" val="377115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961" y="280784"/>
            <a:ext cx="10227597" cy="1622362"/>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Proiecția strategică</a:t>
            </a:r>
            <a:endParaRPr lang="en-US" sz="32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pic>
        <p:nvPicPr>
          <p:cNvPr id="8" name="Content Placeholder 7">
            <a:extLst>
              <a:ext uri="{FF2B5EF4-FFF2-40B4-BE49-F238E27FC236}">
                <a16:creationId xmlns:a16="http://schemas.microsoft.com/office/drawing/2014/main" xmlns="" id="{08173A85-7C26-4CED-A3FE-CEC9F47A3CFF}"/>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2211922" y="2185788"/>
            <a:ext cx="8869578" cy="6682544"/>
          </a:xfrm>
          <a:prstGeom prst="rect">
            <a:avLst/>
          </a:prstGeom>
          <a:noFill/>
        </p:spPr>
      </p:pic>
      <p:sp>
        <p:nvSpPr>
          <p:cNvPr id="5" name="TextBox 4">
            <a:extLst>
              <a:ext uri="{FF2B5EF4-FFF2-40B4-BE49-F238E27FC236}">
                <a16:creationId xmlns:a16="http://schemas.microsoft.com/office/drawing/2014/main" xmlns="" id="{BFB736C5-2678-4BE9-A45E-DCD71B6DF044}"/>
              </a:ext>
            </a:extLst>
          </p:cNvPr>
          <p:cNvSpPr txBox="1"/>
          <p:nvPr/>
        </p:nvSpPr>
        <p:spPr>
          <a:xfrm>
            <a:off x="2373768" y="8978017"/>
            <a:ext cx="8707732" cy="448766"/>
          </a:xfrm>
          <a:prstGeom prst="rect">
            <a:avLst/>
          </a:prstGeom>
          <a:noFill/>
        </p:spPr>
        <p:txBody>
          <a:bodyPr wrap="square" lIns="109142" tIns="54573" rIns="109142" bIns="54573" rtlCol="0">
            <a:spAutoFit/>
          </a:bodyPr>
          <a:lstStyle/>
          <a:p>
            <a:pPr defTabSz="1091428" hangingPunct="1"/>
            <a:r>
              <a:rPr lang="en-US" sz="2200" kern="1200" dirty="0" err="1">
                <a:solidFill>
                  <a:prstClr val="black"/>
                </a:solidFill>
                <a:latin typeface="Calibri"/>
                <a:ea typeface="+mn-ea"/>
                <a:cs typeface="+mn-cs"/>
              </a:rPr>
              <a:t>Figura</a:t>
            </a:r>
            <a:r>
              <a:rPr lang="en-US" sz="2200" kern="1200" dirty="0">
                <a:solidFill>
                  <a:prstClr val="black"/>
                </a:solidFill>
                <a:latin typeface="Calibri"/>
                <a:ea typeface="+mn-ea"/>
                <a:cs typeface="+mn-cs"/>
              </a:rPr>
              <a:t> </a:t>
            </a:r>
            <a:r>
              <a:rPr lang="ro-RO" sz="2200" kern="1200" dirty="0">
                <a:solidFill>
                  <a:prstClr val="black"/>
                </a:solidFill>
                <a:latin typeface="Calibri"/>
                <a:ea typeface="+mn-ea"/>
                <a:cs typeface="+mn-cs"/>
              </a:rPr>
              <a:t>III-</a:t>
            </a:r>
            <a:r>
              <a:rPr lang="en-US" sz="2200" kern="1200" dirty="0">
                <a:solidFill>
                  <a:prstClr val="black"/>
                </a:solidFill>
                <a:latin typeface="Calibri"/>
                <a:ea typeface="+mn-ea"/>
                <a:cs typeface="+mn-cs"/>
              </a:rPr>
              <a:t>5 Schema </a:t>
            </a:r>
            <a:r>
              <a:rPr lang="en-US" sz="2200" kern="1200" dirty="0" err="1">
                <a:solidFill>
                  <a:prstClr val="black"/>
                </a:solidFill>
                <a:latin typeface="Calibri"/>
                <a:ea typeface="+mn-ea"/>
                <a:cs typeface="+mn-cs"/>
              </a:rPr>
              <a:t>proiecției</a:t>
            </a:r>
            <a:r>
              <a:rPr lang="en-US" sz="2200" kern="1200" dirty="0">
                <a:solidFill>
                  <a:prstClr val="black"/>
                </a:solidFill>
                <a:latin typeface="Calibri"/>
                <a:ea typeface="+mn-ea"/>
                <a:cs typeface="+mn-cs"/>
              </a:rPr>
              <a:t> </a:t>
            </a:r>
            <a:r>
              <a:rPr lang="ro-RO" sz="2200" kern="1200" dirty="0">
                <a:solidFill>
                  <a:prstClr val="black"/>
                </a:solidFill>
                <a:latin typeface="Calibri"/>
                <a:ea typeface="+mn-ea"/>
                <a:cs typeface="+mn-cs"/>
              </a:rPr>
              <a:t>de dezvoltare </a:t>
            </a:r>
            <a:r>
              <a:rPr lang="en-US" sz="2200" kern="1200" dirty="0">
                <a:solidFill>
                  <a:prstClr val="black"/>
                </a:solidFill>
                <a:latin typeface="Calibri"/>
                <a:ea typeface="+mn-ea"/>
                <a:cs typeface="+mn-cs"/>
              </a:rPr>
              <a:t>strategic</a:t>
            </a:r>
            <a:r>
              <a:rPr lang="ro-RO" sz="2200" kern="1200" dirty="0">
                <a:solidFill>
                  <a:prstClr val="black"/>
                </a:solidFill>
                <a:latin typeface="Calibri"/>
                <a:ea typeface="+mn-ea"/>
                <a:cs typeface="+mn-cs"/>
              </a:rPr>
              <a:t>ă a RU CDI</a:t>
            </a:r>
            <a:endParaRPr lang="en-US" sz="2200" kern="1200" dirty="0">
              <a:solidFill>
                <a:prstClr val="black"/>
              </a:solidFill>
              <a:latin typeface="Calibri"/>
              <a:ea typeface="+mn-ea"/>
              <a:cs typeface="+mn-cs"/>
            </a:endParaRPr>
          </a:p>
        </p:txBody>
      </p:sp>
    </p:spTree>
    <p:extLst>
      <p:ext uri="{BB962C8B-B14F-4D97-AF65-F5344CB8AC3E}">
        <p14:creationId xmlns:p14="http://schemas.microsoft.com/office/powerpoint/2010/main" val="2880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818" y="280784"/>
            <a:ext cx="10227597" cy="1622362"/>
          </a:xfrm>
          <a:solidFill>
            <a:schemeClr val="accent2">
              <a:lumMod val="20000"/>
              <a:lumOff val="80000"/>
            </a:schemeClr>
          </a:solidFill>
        </p:spPr>
        <p:txBody>
          <a:bodyPr>
            <a:normAutofit/>
          </a:bodyPr>
          <a:lstStyle/>
          <a:p>
            <a:pPr algn="ctr"/>
            <a:r>
              <a:rPr lang="ro-RO" sz="3200" b="1" cap="all" dirty="0">
                <a:latin typeface="Arial" pitchFamily="34" charset="0"/>
                <a:cs typeface="Arial" pitchFamily="34" charset="0"/>
              </a:rPr>
              <a:t>Proiecția strategică</a:t>
            </a:r>
            <a:endParaRPr lang="en-US" sz="32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27B044EC-8899-4CAC-917F-BC9FC37F8283}"/>
              </a:ext>
            </a:extLst>
          </p:cNvPr>
          <p:cNvSpPr>
            <a:spLocks noGrp="1"/>
          </p:cNvSpPr>
          <p:nvPr>
            <p:ph sz="half" idx="2"/>
          </p:nvPr>
        </p:nvSpPr>
        <p:spPr>
          <a:xfrm>
            <a:off x="1559088" y="2776270"/>
            <a:ext cx="10879054" cy="6977330"/>
          </a:xfrm>
        </p:spPr>
        <p:txBody>
          <a:bodyPr>
            <a:normAutofit/>
          </a:bodyPr>
          <a:lstStyle/>
          <a:p>
            <a:pPr marL="0" indent="0">
              <a:buNone/>
            </a:pPr>
            <a:endParaRPr lang="ro-RO" sz="2700" b="1" dirty="0">
              <a:latin typeface="Arial" pitchFamily="34" charset="0"/>
              <a:cs typeface="Arial" pitchFamily="34" charset="0"/>
            </a:endParaRPr>
          </a:p>
          <a:p>
            <a:pPr marL="0" indent="0">
              <a:buNone/>
            </a:pPr>
            <a:r>
              <a:rPr lang="en-US" sz="2700" b="1" dirty="0" err="1">
                <a:latin typeface="Arial" pitchFamily="34" charset="0"/>
                <a:cs typeface="Arial" pitchFamily="34" charset="0"/>
              </a:rPr>
              <a:t>Obiective</a:t>
            </a:r>
            <a:r>
              <a:rPr lang="en-US" sz="2700" b="1" dirty="0">
                <a:latin typeface="Arial" pitchFamily="34" charset="0"/>
                <a:cs typeface="Arial" pitchFamily="34" charset="0"/>
              </a:rPr>
              <a:t> </a:t>
            </a:r>
            <a:r>
              <a:rPr lang="en-US" sz="2700" b="1" dirty="0" err="1">
                <a:latin typeface="Arial" pitchFamily="34" charset="0"/>
                <a:cs typeface="Arial" pitchFamily="34" charset="0"/>
              </a:rPr>
              <a:t>strategice</a:t>
            </a:r>
            <a:r>
              <a:rPr lang="ro-RO" sz="2700" b="1" dirty="0">
                <a:latin typeface="Arial" pitchFamily="34" charset="0"/>
                <a:cs typeface="Arial" pitchFamily="34" charset="0"/>
              </a:rPr>
              <a:t>:</a:t>
            </a:r>
          </a:p>
          <a:p>
            <a:pPr marL="0" indent="0">
              <a:buNone/>
            </a:pPr>
            <a:endParaRPr lang="en-US" sz="2700" dirty="0">
              <a:latin typeface="Arial" pitchFamily="34" charset="0"/>
              <a:cs typeface="Arial" pitchFamily="34" charset="0"/>
            </a:endParaRPr>
          </a:p>
          <a:p>
            <a:pPr marL="0" indent="0">
              <a:buNone/>
            </a:pPr>
            <a:r>
              <a:rPr lang="ro-RO" sz="2700" dirty="0">
                <a:latin typeface="Arial" pitchFamily="34" charset="0"/>
                <a:cs typeface="Arial" pitchFamily="34" charset="0"/>
              </a:rPr>
              <a:t>1. Îmbunătățirea calității absolvenților de învățământ preuniversitar și universitar;</a:t>
            </a:r>
            <a:endParaRPr lang="en-US" sz="2700" dirty="0">
              <a:latin typeface="Arial" pitchFamily="34" charset="0"/>
              <a:cs typeface="Arial" pitchFamily="34" charset="0"/>
            </a:endParaRPr>
          </a:p>
          <a:p>
            <a:pPr marL="0" indent="0">
              <a:buNone/>
            </a:pPr>
            <a:r>
              <a:rPr lang="ro-RO" sz="2700" dirty="0">
                <a:latin typeface="Arial" pitchFamily="34" charset="0"/>
                <a:cs typeface="Arial" pitchFamily="34" charset="0"/>
              </a:rPr>
              <a:t>2. </a:t>
            </a:r>
            <a:r>
              <a:rPr lang="en-US" sz="2700" dirty="0" err="1">
                <a:latin typeface="Arial" pitchFamily="34" charset="0"/>
                <a:cs typeface="Arial" pitchFamily="34" charset="0"/>
              </a:rPr>
              <a:t>Identificarea</a:t>
            </a:r>
            <a:r>
              <a:rPr lang="en-US" sz="2700" dirty="0">
                <a:latin typeface="Arial" pitchFamily="34" charset="0"/>
                <a:cs typeface="Arial" pitchFamily="34" charset="0"/>
              </a:rPr>
              <a:t> </a:t>
            </a:r>
            <a:r>
              <a:rPr lang="en-US" sz="2700" dirty="0" err="1">
                <a:latin typeface="Arial" pitchFamily="34" charset="0"/>
                <a:cs typeface="Arial" pitchFamily="34" charset="0"/>
              </a:rPr>
              <a:t>și</a:t>
            </a:r>
            <a:r>
              <a:rPr lang="en-US" sz="2700" dirty="0">
                <a:latin typeface="Arial" pitchFamily="34" charset="0"/>
                <a:cs typeface="Arial" pitchFamily="34" charset="0"/>
              </a:rPr>
              <a:t> </a:t>
            </a:r>
            <a:r>
              <a:rPr lang="en-US" sz="2700" dirty="0" err="1">
                <a:latin typeface="Arial" pitchFamily="34" charset="0"/>
                <a:cs typeface="Arial" pitchFamily="34" charset="0"/>
              </a:rPr>
              <a:t>valorificarea</a:t>
            </a:r>
            <a:r>
              <a:rPr lang="en-US" sz="2700" dirty="0">
                <a:latin typeface="Arial" pitchFamily="34" charset="0"/>
                <a:cs typeface="Arial" pitchFamily="34" charset="0"/>
              </a:rPr>
              <a:t> </a:t>
            </a:r>
            <a:r>
              <a:rPr lang="en-US" sz="2700" dirty="0" err="1">
                <a:latin typeface="Arial" pitchFamily="34" charset="0"/>
                <a:cs typeface="Arial" pitchFamily="34" charset="0"/>
              </a:rPr>
              <a:t>talentului</a:t>
            </a:r>
            <a:r>
              <a:rPr lang="en-US" sz="2700" dirty="0">
                <a:latin typeface="Arial" pitchFamily="34" charset="0"/>
                <a:cs typeface="Arial" pitchFamily="34" charset="0"/>
              </a:rPr>
              <a:t>;</a:t>
            </a:r>
          </a:p>
          <a:p>
            <a:pPr marL="0" indent="0">
              <a:buNone/>
            </a:pPr>
            <a:r>
              <a:rPr lang="ro-RO" sz="2700" dirty="0">
                <a:latin typeface="Arial" pitchFamily="34" charset="0"/>
                <a:cs typeface="Arial" pitchFamily="34" charset="0"/>
              </a:rPr>
              <a:t>3. </a:t>
            </a:r>
            <a:r>
              <a:rPr lang="en-US" sz="2700" dirty="0" err="1">
                <a:latin typeface="Arial" pitchFamily="34" charset="0"/>
                <a:cs typeface="Arial" pitchFamily="34" charset="0"/>
              </a:rPr>
              <a:t>Îmbunătățirea</a:t>
            </a:r>
            <a:r>
              <a:rPr lang="en-US" sz="2700" dirty="0">
                <a:latin typeface="Arial" pitchFamily="34" charset="0"/>
                <a:cs typeface="Arial" pitchFamily="34" charset="0"/>
              </a:rPr>
              <a:t> </a:t>
            </a:r>
            <a:r>
              <a:rPr lang="en-US" sz="2700" dirty="0" err="1">
                <a:latin typeface="Arial" pitchFamily="34" charset="0"/>
                <a:cs typeface="Arial" pitchFamily="34" charset="0"/>
              </a:rPr>
              <a:t>calității</a:t>
            </a:r>
            <a:r>
              <a:rPr lang="en-US" sz="2700" dirty="0">
                <a:latin typeface="Arial" pitchFamily="34" charset="0"/>
                <a:cs typeface="Arial" pitchFamily="34" charset="0"/>
              </a:rPr>
              <a:t> </a:t>
            </a:r>
            <a:r>
              <a:rPr lang="en-US" sz="2700" dirty="0" err="1">
                <a:latin typeface="Arial" pitchFamily="34" charset="0"/>
                <a:cs typeface="Arial" pitchFamily="34" charset="0"/>
              </a:rPr>
              <a:t>personalului</a:t>
            </a:r>
            <a:r>
              <a:rPr lang="en-US" sz="2700" dirty="0">
                <a:latin typeface="Arial" pitchFamily="34" charset="0"/>
                <a:cs typeface="Arial" pitchFamily="34" charset="0"/>
              </a:rPr>
              <a:t> de CDI </a:t>
            </a:r>
            <a:r>
              <a:rPr lang="en-US" sz="2700" dirty="0" err="1">
                <a:latin typeface="Arial" pitchFamily="34" charset="0"/>
                <a:cs typeface="Arial" pitchFamily="34" charset="0"/>
              </a:rPr>
              <a:t>și</a:t>
            </a:r>
            <a:r>
              <a:rPr lang="en-US" sz="2700" dirty="0">
                <a:latin typeface="Arial" pitchFamily="34" charset="0"/>
                <a:cs typeface="Arial" pitchFamily="34" charset="0"/>
              </a:rPr>
              <a:t> a </a:t>
            </a:r>
            <a:r>
              <a:rPr lang="en-US" sz="2700" dirty="0" err="1">
                <a:latin typeface="Arial" pitchFamily="34" charset="0"/>
                <a:cs typeface="Arial" pitchFamily="34" charset="0"/>
              </a:rPr>
              <a:t>condițiilor</a:t>
            </a:r>
            <a:r>
              <a:rPr lang="en-US" sz="2700" dirty="0">
                <a:latin typeface="Arial" pitchFamily="34" charset="0"/>
                <a:cs typeface="Arial" pitchFamily="34" charset="0"/>
              </a:rPr>
              <a:t> de </a:t>
            </a:r>
            <a:r>
              <a:rPr lang="en-US" sz="2700" dirty="0" err="1">
                <a:latin typeface="Arial" pitchFamily="34" charset="0"/>
                <a:cs typeface="Arial" pitchFamily="34" charset="0"/>
              </a:rPr>
              <a:t>muncă</a:t>
            </a:r>
            <a:r>
              <a:rPr lang="en-US" sz="2700" dirty="0">
                <a:latin typeface="Arial" pitchFamily="34" charset="0"/>
                <a:cs typeface="Arial" pitchFamily="34" charset="0"/>
              </a:rPr>
              <a:t> </a:t>
            </a:r>
            <a:r>
              <a:rPr lang="en-US" sz="2700" dirty="0" err="1">
                <a:latin typeface="Arial" pitchFamily="34" charset="0"/>
                <a:cs typeface="Arial" pitchFamily="34" charset="0"/>
              </a:rPr>
              <a:t>în</a:t>
            </a:r>
            <a:r>
              <a:rPr lang="en-US" sz="2700" dirty="0">
                <a:latin typeface="Arial" pitchFamily="34" charset="0"/>
                <a:cs typeface="Arial" pitchFamily="34" charset="0"/>
              </a:rPr>
              <a:t> </a:t>
            </a:r>
            <a:r>
              <a:rPr lang="en-US" sz="2700" dirty="0" err="1">
                <a:latin typeface="Arial" pitchFamily="34" charset="0"/>
                <a:cs typeface="Arial" pitchFamily="34" charset="0"/>
              </a:rPr>
              <a:t>cercetare</a:t>
            </a:r>
            <a:r>
              <a:rPr lang="en-US" sz="2700" dirty="0">
                <a:latin typeface="Arial" pitchFamily="34" charset="0"/>
                <a:cs typeface="Arial" pitchFamily="34" charset="0"/>
              </a:rPr>
              <a:t>.</a:t>
            </a:r>
            <a:endParaRPr lang="ro-RO" sz="2700" dirty="0">
              <a:latin typeface="Arial" pitchFamily="34" charset="0"/>
              <a:cs typeface="Arial" pitchFamily="34" charset="0"/>
            </a:endParaRPr>
          </a:p>
          <a:p>
            <a:pPr marL="0" indent="0">
              <a:buNone/>
            </a:pPr>
            <a:r>
              <a:rPr lang="ro-RO" sz="2700" dirty="0">
                <a:latin typeface="Arial" pitchFamily="34" charset="0"/>
                <a:cs typeface="Arial" pitchFamily="34" charset="0"/>
              </a:rPr>
              <a:t>						</a:t>
            </a:r>
            <a:endParaRPr lang="en-US" sz="2700" dirty="0">
              <a:latin typeface="Arial" pitchFamily="34" charset="0"/>
              <a:cs typeface="Arial" pitchFamily="34" charset="0"/>
            </a:endParaRPr>
          </a:p>
        </p:txBody>
      </p:sp>
      <p:sp>
        <p:nvSpPr>
          <p:cNvPr id="5" name="Pentagon 5">
            <a:extLst>
              <a:ext uri="{FF2B5EF4-FFF2-40B4-BE49-F238E27FC236}">
                <a16:creationId xmlns:a16="http://schemas.microsoft.com/office/drawing/2014/main" xmlns="" id="{A3B55309-C65C-4899-92BA-50455DBB0357}"/>
              </a:ext>
            </a:extLst>
          </p:cNvPr>
          <p:cNvSpPr/>
          <p:nvPr/>
        </p:nvSpPr>
        <p:spPr>
          <a:xfrm>
            <a:off x="9880601" y="8585201"/>
            <a:ext cx="2997200" cy="939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374" tIns="45685" rIns="91374" bIns="45685" rtlCol="0" anchor="ctr"/>
          <a:lstStyle/>
          <a:p>
            <a:pPr defTabSz="1044722" hangingPunct="1">
              <a:lnSpc>
                <a:spcPct val="90000"/>
              </a:lnSpc>
              <a:spcBef>
                <a:spcPts val="1000"/>
              </a:spcBef>
            </a:pPr>
            <a:r>
              <a:rPr lang="ro-RO" sz="2000" b="1" i="1" kern="1200" dirty="0">
                <a:solidFill>
                  <a:srgbClr val="FFFF00"/>
                </a:solidFill>
                <a:latin typeface="Arial" pitchFamily="34" charset="0"/>
                <a:cs typeface="Arial" pitchFamily="34" charset="0"/>
              </a:rPr>
              <a:t>Performanță în cercetare!</a:t>
            </a:r>
            <a:endParaRPr lang="en-GB" sz="2000" b="1" i="1" kern="1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74086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818" y="195947"/>
            <a:ext cx="10227597" cy="1311370"/>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PROIECȚIA STRATEGICĂ</a:t>
            </a:r>
            <a:endParaRPr lang="en-US" sz="32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FDC44D96-7306-44AA-BB88-CFA86C915180}"/>
              </a:ext>
            </a:extLst>
          </p:cNvPr>
          <p:cNvSpPr>
            <a:spLocks noGrp="1"/>
          </p:cNvSpPr>
          <p:nvPr>
            <p:ph sz="half" idx="2"/>
          </p:nvPr>
        </p:nvSpPr>
        <p:spPr>
          <a:xfrm>
            <a:off x="374496" y="3215578"/>
            <a:ext cx="12419151" cy="5436432"/>
          </a:xfrm>
        </p:spPr>
        <p:txBody>
          <a:bodyPr>
            <a:normAutofit/>
          </a:bodyPr>
          <a:lstStyle/>
          <a:p>
            <a:pPr marL="0" indent="0" algn="just">
              <a:buNone/>
            </a:pPr>
            <a:endParaRPr lang="ro-RO" sz="2700" dirty="0">
              <a:latin typeface="Arial" pitchFamily="34" charset="0"/>
              <a:cs typeface="Arial" pitchFamily="34" charset="0"/>
            </a:endParaRPr>
          </a:p>
          <a:p>
            <a:pPr marL="0" indent="0" algn="just">
              <a:buNone/>
            </a:pPr>
            <a:r>
              <a:rPr lang="ro-RO" sz="2700" dirty="0">
                <a:latin typeface="Arial" pitchFamily="34" charset="0"/>
                <a:cs typeface="Arial" pitchFamily="34" charset="0"/>
              </a:rPr>
              <a:t>	</a:t>
            </a:r>
            <a:r>
              <a:rPr lang="en-US" sz="2700" dirty="0" err="1">
                <a:latin typeface="Arial" pitchFamily="34" charset="0"/>
                <a:cs typeface="Arial" pitchFamily="34" charset="0"/>
              </a:rPr>
              <a:t>Indicatori</a:t>
            </a:r>
            <a:r>
              <a:rPr lang="en-US" sz="2700" dirty="0">
                <a:latin typeface="Arial" pitchFamily="34" charset="0"/>
                <a:cs typeface="Arial" pitchFamily="34" charset="0"/>
              </a:rPr>
              <a:t> </a:t>
            </a:r>
            <a:r>
              <a:rPr lang="en-US" sz="2700" dirty="0" err="1">
                <a:latin typeface="Arial" pitchFamily="34" charset="0"/>
                <a:cs typeface="Arial" pitchFamily="34" charset="0"/>
              </a:rPr>
              <a:t>vizați</a:t>
            </a:r>
            <a:r>
              <a:rPr lang="en-US" sz="2700" dirty="0">
                <a:latin typeface="Arial" pitchFamily="34" charset="0"/>
                <a:cs typeface="Arial" pitchFamily="34" charset="0"/>
              </a:rPr>
              <a:t> </a:t>
            </a:r>
            <a:r>
              <a:rPr lang="en-US" sz="2700" dirty="0" err="1">
                <a:latin typeface="Arial" pitchFamily="34" charset="0"/>
                <a:cs typeface="Arial" pitchFamily="34" charset="0"/>
              </a:rPr>
              <a:t>pentru</a:t>
            </a:r>
            <a:r>
              <a:rPr lang="en-US" sz="2700" dirty="0">
                <a:latin typeface="Arial" pitchFamily="34" charset="0"/>
                <a:cs typeface="Arial" pitchFamily="34" charset="0"/>
              </a:rPr>
              <a:t> </a:t>
            </a:r>
            <a:r>
              <a:rPr lang="en-US" sz="2700" dirty="0" err="1">
                <a:latin typeface="Arial" pitchFamily="34" charset="0"/>
                <a:cs typeface="Arial" pitchFamily="34" charset="0"/>
              </a:rPr>
              <a:t>obiectivul</a:t>
            </a:r>
            <a:r>
              <a:rPr lang="en-US" sz="2700" dirty="0">
                <a:latin typeface="Arial" pitchFamily="34" charset="0"/>
                <a:cs typeface="Arial" pitchFamily="34" charset="0"/>
              </a:rPr>
              <a:t> strategic</a:t>
            </a:r>
            <a:r>
              <a:rPr lang="ro-RO" sz="2700" dirty="0">
                <a:latin typeface="Arial" pitchFamily="34" charset="0"/>
                <a:cs typeface="Arial" pitchFamily="34" charset="0"/>
              </a:rPr>
              <a:t> </a:t>
            </a:r>
            <a:r>
              <a:rPr lang="en-US" sz="2700" dirty="0">
                <a:latin typeface="Arial" pitchFamily="34" charset="0"/>
                <a:cs typeface="Arial" pitchFamily="34" charset="0"/>
              </a:rPr>
              <a:t>3:</a:t>
            </a:r>
            <a:endParaRPr lang="ro-RO" sz="2700" dirty="0">
              <a:latin typeface="Arial" pitchFamily="34" charset="0"/>
              <a:cs typeface="Arial" pitchFamily="34" charset="0"/>
            </a:endParaRPr>
          </a:p>
          <a:p>
            <a:pPr marL="0" indent="0" algn="just">
              <a:buNone/>
            </a:pPr>
            <a:endParaRPr lang="en-US" sz="2700" dirty="0">
              <a:latin typeface="Arial" pitchFamily="34" charset="0"/>
              <a:cs typeface="Arial" pitchFamily="34" charset="0"/>
            </a:endParaRPr>
          </a:p>
          <a:p>
            <a:pPr algn="just">
              <a:buFont typeface="Arial" pitchFamily="34" charset="0"/>
              <a:buChar char="•"/>
            </a:pPr>
            <a:r>
              <a:rPr lang="en-US" sz="2700" dirty="0" err="1">
                <a:latin typeface="Arial" pitchFamily="34" charset="0"/>
                <a:cs typeface="Arial" pitchFamily="34" charset="0"/>
              </a:rPr>
              <a:t>Numărul</a:t>
            </a:r>
            <a:r>
              <a:rPr lang="ro-RO" sz="2700" dirty="0">
                <a:latin typeface="Arial" pitchFamily="34" charset="0"/>
                <a:cs typeface="Arial" pitchFamily="34" charset="0"/>
              </a:rPr>
              <a:t> </a:t>
            </a:r>
            <a:r>
              <a:rPr lang="en-US" sz="2700" dirty="0" err="1">
                <a:latin typeface="Arial" pitchFamily="34" charset="0"/>
                <a:cs typeface="Arial" pitchFamily="34" charset="0"/>
              </a:rPr>
              <a:t>organizațiilor</a:t>
            </a:r>
            <a:r>
              <a:rPr lang="en-US" sz="2700" dirty="0">
                <a:latin typeface="Arial" pitchFamily="34" charset="0"/>
                <a:cs typeface="Arial" pitchFamily="34" charset="0"/>
              </a:rPr>
              <a:t> de </a:t>
            </a:r>
            <a:r>
              <a:rPr lang="en-US" sz="2700" dirty="0" err="1">
                <a:latin typeface="Arial" pitchFamily="34" charset="0"/>
                <a:cs typeface="Arial" pitchFamily="34" charset="0"/>
              </a:rPr>
              <a:t>cercetare</a:t>
            </a:r>
            <a:r>
              <a:rPr lang="en-US" sz="2700" dirty="0">
                <a:latin typeface="Arial" pitchFamily="34" charset="0"/>
                <a:cs typeface="Arial" pitchFamily="34" charset="0"/>
              </a:rPr>
              <a:t> cu un </a:t>
            </a:r>
            <a:r>
              <a:rPr lang="en-US" sz="2700" dirty="0" err="1">
                <a:latin typeface="Arial" pitchFamily="34" charset="0"/>
                <a:cs typeface="Arial" pitchFamily="34" charset="0"/>
              </a:rPr>
              <a:t>sistem</a:t>
            </a:r>
            <a:r>
              <a:rPr lang="en-US" sz="2700" dirty="0">
                <a:latin typeface="Arial" pitchFamily="34" charset="0"/>
                <a:cs typeface="Arial" pitchFamily="34" charset="0"/>
              </a:rPr>
              <a:t> </a:t>
            </a:r>
            <a:r>
              <a:rPr lang="en-US" sz="2700" dirty="0" err="1">
                <a:latin typeface="Arial" pitchFamily="34" charset="0"/>
                <a:cs typeface="Arial" pitchFamily="34" charset="0"/>
              </a:rPr>
              <a:t>modernizat</a:t>
            </a:r>
            <a:r>
              <a:rPr lang="en-US" sz="2700" dirty="0">
                <a:latin typeface="Arial" pitchFamily="34" charset="0"/>
                <a:cs typeface="Arial" pitchFamily="34" charset="0"/>
              </a:rPr>
              <a:t> de management strategic;</a:t>
            </a:r>
          </a:p>
          <a:p>
            <a:pPr algn="just">
              <a:buFont typeface="Arial" pitchFamily="34" charset="0"/>
              <a:buChar char="•"/>
            </a:pPr>
            <a:r>
              <a:rPr lang="en-US" sz="2700" dirty="0" err="1">
                <a:latin typeface="Arial" pitchFamily="34" charset="0"/>
                <a:cs typeface="Arial" pitchFamily="34" charset="0"/>
              </a:rPr>
              <a:t>Proporția</a:t>
            </a:r>
            <a:r>
              <a:rPr lang="en-US" sz="2700" dirty="0">
                <a:latin typeface="Arial" pitchFamily="34" charset="0"/>
                <a:cs typeface="Arial" pitchFamily="34" charset="0"/>
              </a:rPr>
              <a:t> </a:t>
            </a:r>
            <a:r>
              <a:rPr lang="en-US" sz="2700" dirty="0" err="1">
                <a:latin typeface="Arial" pitchFamily="34" charset="0"/>
                <a:cs typeface="Arial" pitchFamily="34" charset="0"/>
              </a:rPr>
              <a:t>studenților</a:t>
            </a:r>
            <a:r>
              <a:rPr lang="en-US" sz="2700" dirty="0">
                <a:latin typeface="Arial" pitchFamily="34" charset="0"/>
                <a:cs typeface="Arial" pitchFamily="34" charset="0"/>
              </a:rPr>
              <a:t> </a:t>
            </a:r>
            <a:r>
              <a:rPr lang="en-US" sz="2700" dirty="0" err="1">
                <a:latin typeface="Arial" pitchFamily="34" charset="0"/>
                <a:cs typeface="Arial" pitchFamily="34" charset="0"/>
              </a:rPr>
              <a:t>doctoranzi</a:t>
            </a:r>
            <a:r>
              <a:rPr lang="en-US" sz="2700" dirty="0">
                <a:latin typeface="Arial" pitchFamily="34" charset="0"/>
                <a:cs typeface="Arial" pitchFamily="34" charset="0"/>
              </a:rPr>
              <a:t> care au </a:t>
            </a:r>
            <a:r>
              <a:rPr lang="en-US" sz="2700" dirty="0" err="1">
                <a:latin typeface="Arial" pitchFamily="34" charset="0"/>
                <a:cs typeface="Arial" pitchFamily="34" charset="0"/>
              </a:rPr>
              <a:t>absolvit</a:t>
            </a:r>
            <a:r>
              <a:rPr lang="en-US" sz="2700" dirty="0">
                <a:latin typeface="Arial" pitchFamily="34" charset="0"/>
                <a:cs typeface="Arial" pitchFamily="34" charset="0"/>
              </a:rPr>
              <a:t> cu </a:t>
            </a:r>
            <a:r>
              <a:rPr lang="en-US" sz="2700" dirty="0" err="1">
                <a:latin typeface="Arial" pitchFamily="34" charset="0"/>
                <a:cs typeface="Arial" pitchFamily="34" charset="0"/>
              </a:rPr>
              <a:t>succes</a:t>
            </a:r>
            <a:r>
              <a:rPr lang="en-US" sz="2700" dirty="0">
                <a:latin typeface="Arial" pitchFamily="34" charset="0"/>
                <a:cs typeface="Arial" pitchFamily="34" charset="0"/>
              </a:rPr>
              <a:t> </a:t>
            </a:r>
            <a:r>
              <a:rPr lang="en-US" sz="2700" dirty="0" err="1">
                <a:latin typeface="Arial" pitchFamily="34" charset="0"/>
                <a:cs typeface="Arial" pitchFamily="34" charset="0"/>
              </a:rPr>
              <a:t>studiile</a:t>
            </a:r>
            <a:r>
              <a:rPr lang="en-US" sz="2700" dirty="0">
                <a:latin typeface="Arial" pitchFamily="34" charset="0"/>
                <a:cs typeface="Arial" pitchFamily="34" charset="0"/>
              </a:rPr>
              <a:t> de </a:t>
            </a:r>
            <a:r>
              <a:rPr lang="en-US" sz="2700" dirty="0" err="1">
                <a:latin typeface="Arial" pitchFamily="34" charset="0"/>
                <a:cs typeface="Arial" pitchFamily="34" charset="0"/>
              </a:rPr>
              <a:t>doctorat</a:t>
            </a:r>
            <a:r>
              <a:rPr lang="en-US" sz="2700" dirty="0">
                <a:latin typeface="Arial" pitchFamily="34" charset="0"/>
                <a:cs typeface="Arial" pitchFamily="34" charset="0"/>
              </a:rPr>
              <a:t> (</a:t>
            </a:r>
            <a:r>
              <a:rPr lang="en-US" sz="2700" dirty="0" err="1">
                <a:latin typeface="Arial" pitchFamily="34" charset="0"/>
                <a:cs typeface="Arial" pitchFamily="34" charset="0"/>
              </a:rPr>
              <a:t>corelat</a:t>
            </a:r>
            <a:r>
              <a:rPr lang="en-US" sz="2700" dirty="0">
                <a:latin typeface="Arial" pitchFamily="34" charset="0"/>
                <a:cs typeface="Arial" pitchFamily="34" charset="0"/>
              </a:rPr>
              <a:t> cu </a:t>
            </a:r>
            <a:r>
              <a:rPr lang="en-US" sz="2700" dirty="0" err="1">
                <a:latin typeface="Arial" pitchFamily="34" charset="0"/>
                <a:cs typeface="Arial" pitchFamily="34" charset="0"/>
              </a:rPr>
              <a:t>creșterea</a:t>
            </a:r>
            <a:r>
              <a:rPr lang="en-US" sz="2700" dirty="0">
                <a:latin typeface="Arial" pitchFamily="34" charset="0"/>
                <a:cs typeface="Arial" pitchFamily="34" charset="0"/>
              </a:rPr>
              <a:t> </a:t>
            </a:r>
            <a:r>
              <a:rPr lang="en-US" sz="2700" dirty="0" err="1">
                <a:latin typeface="Arial" pitchFamily="34" charset="0"/>
                <a:cs typeface="Arial" pitchFamily="34" charset="0"/>
              </a:rPr>
              <a:t>calității</a:t>
            </a:r>
            <a:r>
              <a:rPr lang="en-US" sz="2700" dirty="0">
                <a:latin typeface="Arial" pitchFamily="34" charset="0"/>
                <a:cs typeface="Arial" pitchFamily="34" charset="0"/>
              </a:rPr>
              <a:t> </a:t>
            </a:r>
            <a:r>
              <a:rPr lang="en-US" sz="2700" dirty="0" err="1">
                <a:latin typeface="Arial" pitchFamily="34" charset="0"/>
                <a:cs typeface="Arial" pitchFamily="34" charset="0"/>
              </a:rPr>
              <a:t>cercetării</a:t>
            </a:r>
            <a:r>
              <a:rPr lang="en-US" sz="2700" dirty="0">
                <a:latin typeface="Arial" pitchFamily="34" charset="0"/>
                <a:cs typeface="Arial" pitchFamily="34" charset="0"/>
              </a:rPr>
              <a:t> </a:t>
            </a:r>
            <a:r>
              <a:rPr lang="en-US" sz="2700" dirty="0" err="1">
                <a:latin typeface="Arial" pitchFamily="34" charset="0"/>
                <a:cs typeface="Arial" pitchFamily="34" charset="0"/>
              </a:rPr>
              <a:t>desfășurate</a:t>
            </a:r>
            <a:r>
              <a:rPr lang="en-US" sz="2700" dirty="0">
                <a:latin typeface="Arial" pitchFamily="34" charset="0"/>
                <a:cs typeface="Arial" pitchFamily="34" charset="0"/>
              </a:rPr>
              <a:t> de </a:t>
            </a:r>
            <a:r>
              <a:rPr lang="en-US" sz="2700" dirty="0" err="1">
                <a:latin typeface="Arial" pitchFamily="34" charset="0"/>
                <a:cs typeface="Arial" pitchFamily="34" charset="0"/>
              </a:rPr>
              <a:t>aceștia</a:t>
            </a:r>
            <a:r>
              <a:rPr lang="en-US" sz="2700" dirty="0">
                <a:latin typeface="Arial" pitchFamily="34" charset="0"/>
                <a:cs typeface="Arial" pitchFamily="34" charset="0"/>
              </a:rPr>
              <a:t>);</a:t>
            </a:r>
          </a:p>
          <a:p>
            <a:pPr algn="just">
              <a:buFont typeface="Arial" pitchFamily="34" charset="0"/>
              <a:buChar char="•"/>
            </a:pPr>
            <a:r>
              <a:rPr lang="en-US" sz="2700" dirty="0" err="1">
                <a:latin typeface="Arial" pitchFamily="34" charset="0"/>
                <a:cs typeface="Arial" pitchFamily="34" charset="0"/>
              </a:rPr>
              <a:t>Proporția</a:t>
            </a:r>
            <a:r>
              <a:rPr lang="en-US" sz="2700" dirty="0">
                <a:latin typeface="Arial" pitchFamily="34" charset="0"/>
                <a:cs typeface="Arial" pitchFamily="34" charset="0"/>
              </a:rPr>
              <a:t> </a:t>
            </a:r>
            <a:r>
              <a:rPr lang="en-US" sz="2700" dirty="0" err="1">
                <a:latin typeface="Arial" pitchFamily="34" charset="0"/>
                <a:cs typeface="Arial" pitchFamily="34" charset="0"/>
              </a:rPr>
              <a:t>studenților</a:t>
            </a:r>
            <a:r>
              <a:rPr lang="en-US" sz="2700" dirty="0">
                <a:latin typeface="Arial" pitchFamily="34" charset="0"/>
                <a:cs typeface="Arial" pitchFamily="34" charset="0"/>
              </a:rPr>
              <a:t> </a:t>
            </a:r>
            <a:r>
              <a:rPr lang="en-US" sz="2700" dirty="0" err="1">
                <a:latin typeface="Arial" pitchFamily="34" charset="0"/>
                <a:cs typeface="Arial" pitchFamily="34" charset="0"/>
              </a:rPr>
              <a:t>doctoranzi</a:t>
            </a:r>
            <a:r>
              <a:rPr lang="en-US" sz="2700" dirty="0">
                <a:latin typeface="Arial" pitchFamily="34" charset="0"/>
                <a:cs typeface="Arial" pitchFamily="34" charset="0"/>
              </a:rPr>
              <a:t> care au </a:t>
            </a:r>
            <a:r>
              <a:rPr lang="en-US" sz="2700" dirty="0" err="1">
                <a:latin typeface="Arial" pitchFamily="34" charset="0"/>
                <a:cs typeface="Arial" pitchFamily="34" charset="0"/>
              </a:rPr>
              <a:t>studiat</a:t>
            </a:r>
            <a:r>
              <a:rPr lang="en-US" sz="2700" dirty="0">
                <a:latin typeface="Arial" pitchFamily="34" charset="0"/>
                <a:cs typeface="Arial" pitchFamily="34" charset="0"/>
              </a:rPr>
              <a:t> </a:t>
            </a:r>
            <a:r>
              <a:rPr lang="en-US" sz="2700" dirty="0" err="1">
                <a:latin typeface="Arial" pitchFamily="34" charset="0"/>
                <a:cs typeface="Arial" pitchFamily="34" charset="0"/>
              </a:rPr>
              <a:t>cel</a:t>
            </a:r>
            <a:r>
              <a:rPr lang="en-US" sz="2700" dirty="0">
                <a:latin typeface="Arial" pitchFamily="34" charset="0"/>
                <a:cs typeface="Arial" pitchFamily="34" charset="0"/>
              </a:rPr>
              <a:t> </a:t>
            </a:r>
            <a:r>
              <a:rPr lang="en-US" sz="2700" dirty="0" err="1">
                <a:latin typeface="Arial" pitchFamily="34" charset="0"/>
                <a:cs typeface="Arial" pitchFamily="34" charset="0"/>
              </a:rPr>
              <a:t>puțin</a:t>
            </a:r>
            <a:r>
              <a:rPr lang="en-US" sz="2700" dirty="0">
                <a:latin typeface="Arial" pitchFamily="34" charset="0"/>
                <a:cs typeface="Arial" pitchFamily="34" charset="0"/>
              </a:rPr>
              <a:t> un </a:t>
            </a:r>
            <a:r>
              <a:rPr lang="en-US" sz="2700" dirty="0" err="1">
                <a:latin typeface="Arial" pitchFamily="34" charset="0"/>
                <a:cs typeface="Arial" pitchFamily="34" charset="0"/>
              </a:rPr>
              <a:t>semestru</a:t>
            </a:r>
            <a:r>
              <a:rPr lang="ro-RO" sz="2700" dirty="0">
                <a:latin typeface="Arial" pitchFamily="34" charset="0"/>
                <a:cs typeface="Arial" pitchFamily="34" charset="0"/>
              </a:rPr>
              <a:t> </a:t>
            </a:r>
            <a:r>
              <a:rPr lang="en-US" sz="2700" dirty="0" err="1">
                <a:latin typeface="Arial" pitchFamily="34" charset="0"/>
                <a:cs typeface="Arial" pitchFamily="34" charset="0"/>
              </a:rPr>
              <a:t>în</a:t>
            </a:r>
            <a:r>
              <a:rPr lang="en-US" sz="2700" dirty="0">
                <a:latin typeface="Arial" pitchFamily="34" charset="0"/>
                <a:cs typeface="Arial" pitchFamily="34" charset="0"/>
              </a:rPr>
              <a:t> </a:t>
            </a:r>
            <a:r>
              <a:rPr lang="en-US" sz="2700" dirty="0" err="1">
                <a:latin typeface="Arial" pitchFamily="34" charset="0"/>
                <a:cs typeface="Arial" pitchFamily="34" charset="0"/>
              </a:rPr>
              <a:t>străinătate</a:t>
            </a:r>
            <a:r>
              <a:rPr lang="en-US" sz="2700" dirty="0">
                <a:latin typeface="Arial" pitchFamily="34" charset="0"/>
                <a:cs typeface="Arial" pitchFamily="34" charset="0"/>
              </a:rPr>
              <a:t>;</a:t>
            </a:r>
          </a:p>
          <a:p>
            <a:pPr algn="just">
              <a:buFont typeface="Arial" pitchFamily="34" charset="0"/>
              <a:buChar char="•"/>
            </a:pPr>
            <a:r>
              <a:rPr lang="en-US" sz="2700" dirty="0" err="1">
                <a:latin typeface="Arial" pitchFamily="34" charset="0"/>
                <a:cs typeface="Arial" pitchFamily="34" charset="0"/>
              </a:rPr>
              <a:t>Proporția</a:t>
            </a:r>
            <a:r>
              <a:rPr lang="en-US" sz="2700" dirty="0">
                <a:latin typeface="Arial" pitchFamily="34" charset="0"/>
                <a:cs typeface="Arial" pitchFamily="34" charset="0"/>
              </a:rPr>
              <a:t> </a:t>
            </a:r>
            <a:r>
              <a:rPr lang="en-US" sz="2700" dirty="0" err="1">
                <a:latin typeface="Arial" pitchFamily="34" charset="0"/>
                <a:cs typeface="Arial" pitchFamily="34" charset="0"/>
              </a:rPr>
              <a:t>cercetătorilor</a:t>
            </a:r>
            <a:r>
              <a:rPr lang="en-US" sz="2700" dirty="0">
                <a:latin typeface="Arial" pitchFamily="34" charset="0"/>
                <a:cs typeface="Arial" pitchFamily="34" charset="0"/>
              </a:rPr>
              <a:t> care au </a:t>
            </a:r>
            <a:r>
              <a:rPr lang="en-US" sz="2700" dirty="0" err="1">
                <a:latin typeface="Arial" pitchFamily="34" charset="0"/>
                <a:cs typeface="Arial" pitchFamily="34" charset="0"/>
              </a:rPr>
              <a:t>făcut</a:t>
            </a:r>
            <a:r>
              <a:rPr lang="en-US" sz="2700" dirty="0">
                <a:latin typeface="Arial" pitchFamily="34" charset="0"/>
                <a:cs typeface="Arial" pitchFamily="34" charset="0"/>
              </a:rPr>
              <a:t> </a:t>
            </a:r>
            <a:r>
              <a:rPr lang="en-US" sz="2700" dirty="0" err="1">
                <a:latin typeface="Arial" pitchFamily="34" charset="0"/>
                <a:cs typeface="Arial" pitchFamily="34" charset="0"/>
              </a:rPr>
              <a:t>stagii</a:t>
            </a:r>
            <a:r>
              <a:rPr lang="en-US" sz="2700" dirty="0">
                <a:latin typeface="Arial" pitchFamily="34" charset="0"/>
                <a:cs typeface="Arial" pitchFamily="34" charset="0"/>
              </a:rPr>
              <a:t> de </a:t>
            </a:r>
            <a:r>
              <a:rPr lang="en-US" sz="2700" dirty="0" err="1">
                <a:latin typeface="Arial" pitchFamily="34" charset="0"/>
                <a:cs typeface="Arial" pitchFamily="34" charset="0"/>
              </a:rPr>
              <a:t>cercetare</a:t>
            </a:r>
            <a:r>
              <a:rPr lang="en-US" sz="2700" dirty="0">
                <a:latin typeface="Arial" pitchFamily="34" charset="0"/>
                <a:cs typeface="Arial" pitchFamily="34" charset="0"/>
              </a:rPr>
              <a:t> </a:t>
            </a:r>
            <a:r>
              <a:rPr lang="en-US" sz="2700" dirty="0" err="1">
                <a:latin typeface="Arial" pitchFamily="34" charset="0"/>
                <a:cs typeface="Arial" pitchFamily="34" charset="0"/>
              </a:rPr>
              <a:t>în</a:t>
            </a:r>
            <a:r>
              <a:rPr lang="en-US" sz="2700" dirty="0">
                <a:latin typeface="Arial" pitchFamily="34" charset="0"/>
                <a:cs typeface="Arial" pitchFamily="34" charset="0"/>
              </a:rPr>
              <a:t> </a:t>
            </a:r>
            <a:r>
              <a:rPr lang="en-US" sz="2700" dirty="0" err="1">
                <a:latin typeface="Arial" pitchFamily="34" charset="0"/>
                <a:cs typeface="Arial" pitchFamily="34" charset="0"/>
              </a:rPr>
              <a:t>străinătate</a:t>
            </a:r>
            <a:r>
              <a:rPr lang="en-US" sz="2700" dirty="0">
                <a:latin typeface="Arial" pitchFamily="34" charset="0"/>
                <a:cs typeface="Arial" pitchFamily="34" charset="0"/>
              </a:rPr>
              <a:t>.</a:t>
            </a:r>
          </a:p>
        </p:txBody>
      </p:sp>
      <p:sp>
        <p:nvSpPr>
          <p:cNvPr id="10" name="TextBox 9">
            <a:extLst>
              <a:ext uri="{FF2B5EF4-FFF2-40B4-BE49-F238E27FC236}">
                <a16:creationId xmlns:a16="http://schemas.microsoft.com/office/drawing/2014/main" xmlns="" id="{FFAD41FE-F8FA-465B-B5F7-CF77A6AA1834}"/>
              </a:ext>
            </a:extLst>
          </p:cNvPr>
          <p:cNvSpPr txBox="1"/>
          <p:nvPr/>
        </p:nvSpPr>
        <p:spPr>
          <a:xfrm>
            <a:off x="1884823" y="1828802"/>
            <a:ext cx="10535783" cy="848876"/>
          </a:xfrm>
          <a:prstGeom prst="rect">
            <a:avLst/>
          </a:prstGeom>
          <a:noFill/>
        </p:spPr>
        <p:txBody>
          <a:bodyPr wrap="square" lIns="109142" tIns="54573" rIns="109142" bIns="54573" rtlCol="0">
            <a:spAutoFit/>
          </a:bodyPr>
          <a:lstStyle/>
          <a:p>
            <a:pPr algn="just" defTabSz="1091428" hangingPunct="1"/>
            <a:r>
              <a:rPr lang="en-US" sz="2400" b="1" kern="1200" dirty="0" err="1">
                <a:solidFill>
                  <a:prstClr val="black"/>
                </a:solidFill>
                <a:latin typeface="Arial" pitchFamily="34" charset="0"/>
                <a:ea typeface="+mn-ea"/>
                <a:cs typeface="Arial" pitchFamily="34" charset="0"/>
              </a:rPr>
              <a:t>Obiectivul</a:t>
            </a:r>
            <a:r>
              <a:rPr lang="en-US" sz="2400" b="1" kern="1200" dirty="0">
                <a:solidFill>
                  <a:prstClr val="black"/>
                </a:solidFill>
                <a:latin typeface="Arial" pitchFamily="34" charset="0"/>
                <a:ea typeface="+mn-ea"/>
                <a:cs typeface="Arial" pitchFamily="34" charset="0"/>
              </a:rPr>
              <a:t> strategic</a:t>
            </a:r>
            <a:r>
              <a:rPr lang="ro-RO" sz="2400" b="1" kern="1200" dirty="0">
                <a:solidFill>
                  <a:prstClr val="black"/>
                </a:solidFill>
                <a:latin typeface="Arial" pitchFamily="34" charset="0"/>
                <a:ea typeface="+mn-ea"/>
                <a:cs typeface="Arial" pitchFamily="34" charset="0"/>
              </a:rPr>
              <a:t> </a:t>
            </a:r>
            <a:r>
              <a:rPr lang="en-US" sz="2400" b="1" kern="1200" dirty="0">
                <a:solidFill>
                  <a:prstClr val="black"/>
                </a:solidFill>
                <a:latin typeface="Arial" pitchFamily="34" charset="0"/>
                <a:ea typeface="+mn-ea"/>
                <a:cs typeface="Arial" pitchFamily="34" charset="0"/>
              </a:rPr>
              <a:t>3: </a:t>
            </a:r>
            <a:r>
              <a:rPr lang="en-US" sz="2400" b="1" kern="1200" dirty="0" err="1">
                <a:solidFill>
                  <a:prstClr val="black"/>
                </a:solidFill>
                <a:latin typeface="Arial" pitchFamily="34" charset="0"/>
                <a:ea typeface="+mn-ea"/>
                <a:cs typeface="Arial" pitchFamily="34" charset="0"/>
              </a:rPr>
              <a:t>Îmbunătățirea</a:t>
            </a:r>
            <a:r>
              <a:rPr lang="en-US" sz="2400" b="1" kern="1200" dirty="0">
                <a:solidFill>
                  <a:prstClr val="black"/>
                </a:solidFill>
                <a:latin typeface="Arial" pitchFamily="34" charset="0"/>
                <a:ea typeface="+mn-ea"/>
                <a:cs typeface="Arial" pitchFamily="34" charset="0"/>
              </a:rPr>
              <a:t> </a:t>
            </a:r>
            <a:r>
              <a:rPr lang="en-US" sz="2400" b="1" kern="1200" dirty="0" err="1">
                <a:solidFill>
                  <a:prstClr val="black"/>
                </a:solidFill>
                <a:latin typeface="Arial" pitchFamily="34" charset="0"/>
                <a:ea typeface="+mn-ea"/>
                <a:cs typeface="Arial" pitchFamily="34" charset="0"/>
              </a:rPr>
              <a:t>calității</a:t>
            </a:r>
            <a:r>
              <a:rPr lang="en-US" sz="2400" b="1" kern="1200" dirty="0">
                <a:solidFill>
                  <a:prstClr val="black"/>
                </a:solidFill>
                <a:latin typeface="Arial" pitchFamily="34" charset="0"/>
                <a:ea typeface="+mn-ea"/>
                <a:cs typeface="Arial" pitchFamily="34" charset="0"/>
              </a:rPr>
              <a:t> </a:t>
            </a:r>
            <a:r>
              <a:rPr lang="en-US" sz="2400" b="1" kern="1200" dirty="0" err="1">
                <a:solidFill>
                  <a:prstClr val="black"/>
                </a:solidFill>
                <a:latin typeface="Arial" pitchFamily="34" charset="0"/>
                <a:ea typeface="+mn-ea"/>
                <a:cs typeface="Arial" pitchFamily="34" charset="0"/>
              </a:rPr>
              <a:t>personalului</a:t>
            </a:r>
            <a:r>
              <a:rPr lang="en-US" sz="2400" b="1" kern="1200" dirty="0">
                <a:solidFill>
                  <a:prstClr val="black"/>
                </a:solidFill>
                <a:latin typeface="Arial" pitchFamily="34" charset="0"/>
                <a:ea typeface="+mn-ea"/>
                <a:cs typeface="Arial" pitchFamily="34" charset="0"/>
              </a:rPr>
              <a:t> de CDI </a:t>
            </a:r>
            <a:r>
              <a:rPr lang="en-US" sz="2400" b="1" kern="1200" dirty="0" err="1">
                <a:solidFill>
                  <a:prstClr val="black"/>
                </a:solidFill>
                <a:latin typeface="Arial" pitchFamily="34" charset="0"/>
                <a:ea typeface="+mn-ea"/>
                <a:cs typeface="Arial" pitchFamily="34" charset="0"/>
              </a:rPr>
              <a:t>și</a:t>
            </a:r>
            <a:r>
              <a:rPr lang="en-US" sz="2400" b="1" kern="1200" dirty="0">
                <a:solidFill>
                  <a:prstClr val="black"/>
                </a:solidFill>
                <a:latin typeface="Arial" pitchFamily="34" charset="0"/>
                <a:ea typeface="+mn-ea"/>
                <a:cs typeface="Arial" pitchFamily="34" charset="0"/>
              </a:rPr>
              <a:t> a </a:t>
            </a:r>
            <a:r>
              <a:rPr lang="en-US" sz="2400" b="1" kern="1200" dirty="0" err="1">
                <a:solidFill>
                  <a:prstClr val="black"/>
                </a:solidFill>
                <a:latin typeface="Arial" pitchFamily="34" charset="0"/>
                <a:ea typeface="+mn-ea"/>
                <a:cs typeface="Arial" pitchFamily="34" charset="0"/>
              </a:rPr>
              <a:t>condițiilor</a:t>
            </a:r>
            <a:r>
              <a:rPr lang="en-US" sz="2400" b="1" kern="1200" dirty="0">
                <a:solidFill>
                  <a:prstClr val="black"/>
                </a:solidFill>
                <a:latin typeface="Arial" pitchFamily="34" charset="0"/>
                <a:ea typeface="+mn-ea"/>
                <a:cs typeface="Arial" pitchFamily="34" charset="0"/>
              </a:rPr>
              <a:t> de </a:t>
            </a:r>
            <a:r>
              <a:rPr lang="en-US" sz="2400" b="1" kern="1200" dirty="0" err="1">
                <a:solidFill>
                  <a:prstClr val="black"/>
                </a:solidFill>
                <a:latin typeface="Arial" pitchFamily="34" charset="0"/>
                <a:ea typeface="+mn-ea"/>
                <a:cs typeface="Arial" pitchFamily="34" charset="0"/>
              </a:rPr>
              <a:t>muncă</a:t>
            </a:r>
            <a:r>
              <a:rPr lang="en-US" sz="2400" b="1" kern="1200" dirty="0">
                <a:solidFill>
                  <a:prstClr val="black"/>
                </a:solidFill>
                <a:latin typeface="Arial" pitchFamily="34" charset="0"/>
                <a:ea typeface="+mn-ea"/>
                <a:cs typeface="Arial" pitchFamily="34" charset="0"/>
              </a:rPr>
              <a:t> </a:t>
            </a:r>
            <a:r>
              <a:rPr lang="en-US" sz="2400" b="1" kern="1200" dirty="0" err="1">
                <a:solidFill>
                  <a:prstClr val="black"/>
                </a:solidFill>
                <a:latin typeface="Arial" pitchFamily="34" charset="0"/>
                <a:ea typeface="+mn-ea"/>
                <a:cs typeface="Arial" pitchFamily="34" charset="0"/>
              </a:rPr>
              <a:t>în</a:t>
            </a:r>
            <a:r>
              <a:rPr lang="en-US" sz="2400" b="1" kern="1200" dirty="0">
                <a:solidFill>
                  <a:prstClr val="black"/>
                </a:solidFill>
                <a:latin typeface="Arial" pitchFamily="34" charset="0"/>
                <a:ea typeface="+mn-ea"/>
                <a:cs typeface="Arial" pitchFamily="34" charset="0"/>
              </a:rPr>
              <a:t> </a:t>
            </a:r>
            <a:r>
              <a:rPr lang="en-US" sz="2400" b="1" kern="1200" dirty="0" err="1">
                <a:solidFill>
                  <a:prstClr val="black"/>
                </a:solidFill>
                <a:latin typeface="Arial" pitchFamily="34" charset="0"/>
                <a:ea typeface="+mn-ea"/>
                <a:cs typeface="Arial" pitchFamily="34" charset="0"/>
              </a:rPr>
              <a:t>cercetare</a:t>
            </a:r>
            <a:endParaRPr lang="ro-RO" sz="2400" b="1" kern="12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67826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vi-VN" sz="3100" b="1" dirty="0">
                <a:solidFill>
                  <a:srgbClr val="872735"/>
                </a:solidFill>
                <a:latin typeface="Arial" pitchFamily="34" charset="0"/>
                <a:cs typeface="Arial" pitchFamily="34" charset="0"/>
              </a:rPr>
              <a:t>Elaborarea unui proiect de strategie privind gestionarea eficientă și sustenabilă a resursei umane din domeniul CDI, de creștere a performanței profesionale și a gradului de satisfacție în cariera de cercetare științifică</a:t>
            </a:r>
            <a:r>
              <a:rPr lang="en-GB" sz="2700" b="1" dirty="0">
                <a:solidFill>
                  <a:srgbClr val="872735"/>
                </a:solidFill>
                <a:latin typeface="Arial" pitchFamily="34" charset="0"/>
                <a:cs typeface="Arial" pitchFamily="34" charset="0"/>
              </a:rPr>
              <a:t>)</a:t>
            </a:r>
            <a:endParaRPr lang="en-US" sz="2700" dirty="0">
              <a:solidFill>
                <a:srgbClr val="872735"/>
              </a:solidFill>
              <a:latin typeface="Arial" pitchFamily="34" charset="0"/>
              <a:cs typeface="Arial" pitchFamily="34" charset="0"/>
            </a:endParaRPr>
          </a:p>
        </p:txBody>
      </p:sp>
      <p:sp>
        <p:nvSpPr>
          <p:cNvPr id="320" name="Content Placeholder 3"/>
          <p:cNvSpPr txBox="1">
            <a:spLocks noGrp="1"/>
          </p:cNvSpPr>
          <p:nvPr>
            <p:ph type="body" idx="1"/>
          </p:nvPr>
        </p:nvSpPr>
        <p:spPr>
          <a:prstGeom prst="rect">
            <a:avLst/>
          </a:prstGeom>
        </p:spPr>
        <p:txBody>
          <a:bodyPr>
            <a:normAutofit/>
          </a:bodyPr>
          <a:lstStyle/>
          <a:p>
            <a:pPr marL="0" indent="0" defTabSz="1141528">
              <a:lnSpc>
                <a:spcPct val="72000"/>
              </a:lnSpc>
              <a:spcBef>
                <a:spcPts val="1300"/>
              </a:spcBef>
              <a:buNone/>
              <a:defRPr sz="1674" b="1"/>
            </a:pPr>
            <a:endParaRPr lang="ro-RO" dirty="0"/>
          </a:p>
          <a:p>
            <a:pPr marL="0" indent="0" defTabSz="1141528">
              <a:lnSpc>
                <a:spcPct val="72000"/>
              </a:lnSpc>
              <a:spcBef>
                <a:spcPts val="1300"/>
              </a:spcBef>
              <a:buNone/>
              <a:defRPr sz="1674" b="1"/>
            </a:pPr>
            <a:endParaRPr lang="ro-RO" sz="2700" b="1" dirty="0">
              <a:solidFill>
                <a:schemeClr val="accent1">
                  <a:lumMod val="75000"/>
                </a:schemeClr>
              </a:solidFill>
            </a:endParaRPr>
          </a:p>
        </p:txBody>
      </p:sp>
      <p:sp>
        <p:nvSpPr>
          <p:cNvPr id="4" name="Rectangle 3"/>
          <p:cNvSpPr/>
          <p:nvPr/>
        </p:nvSpPr>
        <p:spPr>
          <a:xfrm>
            <a:off x="749300" y="3175266"/>
            <a:ext cx="11353801" cy="4098126"/>
          </a:xfrm>
          <a:prstGeom prst="rect">
            <a:avLst/>
          </a:prstGeom>
        </p:spPr>
        <p:txBody>
          <a:bodyPr wrap="square" lIns="86296" tIns="42966" rIns="86296" bIns="42966">
            <a:spAutoFit/>
          </a:bodyPr>
          <a:lstStyle/>
          <a:p>
            <a:pPr marL="460291" indent="-460291" algn="just" defTabSz="463211" hangingPunct="1">
              <a:spcBef>
                <a:spcPts val="3100"/>
              </a:spcBef>
              <a:buFont typeface="Arial" pitchFamily="34" charset="0"/>
              <a:buChar char="•"/>
              <a:defRPr sz="2520"/>
            </a:pPr>
            <a:r>
              <a:rPr lang="vi-VN" sz="2400" b="1" kern="1200" dirty="0">
                <a:solidFill>
                  <a:srgbClr val="4BACC6">
                    <a:lumMod val="75000"/>
                  </a:srgbClr>
                </a:solidFill>
                <a:latin typeface="Arial" pitchFamily="34" charset="0"/>
                <a:ea typeface="+mn-ea"/>
                <a:cs typeface="Arial" pitchFamily="34" charset="0"/>
              </a:rPr>
              <a:t>Rezultat </a:t>
            </a:r>
            <a:r>
              <a:rPr lang="ro-RO" sz="2400" kern="1200" dirty="0">
                <a:solidFill>
                  <a:prstClr val="black"/>
                </a:solidFill>
                <a:latin typeface="Arial" pitchFamily="34" charset="0"/>
                <a:ea typeface="+mn-ea"/>
                <a:cs typeface="Arial" pitchFamily="34" charset="0"/>
              </a:rPr>
              <a:t>- </a:t>
            </a:r>
            <a:r>
              <a:rPr lang="vi-VN" sz="2400" kern="1200" dirty="0">
                <a:solidFill>
                  <a:prstClr val="black"/>
                </a:solidFill>
                <a:latin typeface="Arial" pitchFamily="34" charset="0"/>
                <a:ea typeface="+mn-ea"/>
                <a:cs typeface="Arial" pitchFamily="34" charset="0"/>
              </a:rPr>
              <a:t>Proiect de strategie privind gestionarea eficientă și sustenabilă a resursei umane din domeniul CDI, de creștere a performanței profesionale și a gradului de satisfacție în cariera de cercetare științifică (Raport A5.3/R5);</a:t>
            </a:r>
            <a:endParaRPr lang="ro-RO" sz="2500" kern="1200" dirty="0">
              <a:solidFill>
                <a:prstClr val="black"/>
              </a:solidFill>
              <a:latin typeface="Calibri"/>
              <a:ea typeface="+mn-ea"/>
              <a:cs typeface="+mn-cs"/>
            </a:endParaRPr>
          </a:p>
          <a:p>
            <a:pPr marL="460291" indent="-460291" algn="l" defTabSz="463211" hangingPunct="1">
              <a:spcBef>
                <a:spcPts val="3100"/>
              </a:spcBef>
              <a:buFont typeface="Arial" pitchFamily="34" charset="0"/>
              <a:buChar char="•"/>
              <a:defRPr sz="2520"/>
            </a:pPr>
            <a:r>
              <a:rPr lang="vi-VN" sz="2800" kern="1200" dirty="0">
                <a:solidFill>
                  <a:prstClr val="black"/>
                </a:solidFill>
                <a:latin typeface="Arial" pitchFamily="34" charset="0"/>
                <a:cs typeface="Arial" pitchFamily="34" charset="0"/>
              </a:rPr>
              <a:t>Recomand</a:t>
            </a:r>
            <a:r>
              <a:rPr lang="ro-RO" sz="2800" kern="1200" dirty="0">
                <a:solidFill>
                  <a:prstClr val="black"/>
                </a:solidFill>
                <a:latin typeface="Arial" pitchFamily="34" charset="0"/>
                <a:cs typeface="Arial" pitchFamily="34" charset="0"/>
              </a:rPr>
              <a:t>ă</a:t>
            </a:r>
            <a:r>
              <a:rPr lang="vi-VN" sz="2800" kern="1200" dirty="0">
                <a:solidFill>
                  <a:prstClr val="black"/>
                </a:solidFill>
                <a:latin typeface="Arial" pitchFamily="34" charset="0"/>
                <a:cs typeface="Arial" pitchFamily="34" charset="0"/>
              </a:rPr>
              <a:t>ri privind politicile specifice pentru gestionarea eficient</a:t>
            </a:r>
            <a:r>
              <a:rPr lang="ro-RO" sz="2800" kern="1200" dirty="0">
                <a:solidFill>
                  <a:prstClr val="black"/>
                </a:solidFill>
                <a:latin typeface="Arial" pitchFamily="34" charset="0"/>
                <a:cs typeface="Arial" pitchFamily="34" charset="0"/>
              </a:rPr>
              <a:t>ă</a:t>
            </a:r>
            <a:r>
              <a:rPr lang="vi-VN" sz="2800" kern="1200" dirty="0">
                <a:solidFill>
                  <a:prstClr val="black"/>
                </a:solidFill>
                <a:latin typeface="Arial" pitchFamily="34" charset="0"/>
                <a:cs typeface="Arial" pitchFamily="34" charset="0"/>
              </a:rPr>
              <a:t> și sustenabil</a:t>
            </a:r>
            <a:r>
              <a:rPr lang="ro-RO" sz="2800" kern="1200" dirty="0">
                <a:solidFill>
                  <a:prstClr val="black"/>
                </a:solidFill>
                <a:latin typeface="Arial" pitchFamily="34" charset="0"/>
                <a:cs typeface="Arial" pitchFamily="34" charset="0"/>
              </a:rPr>
              <a:t>ă</a:t>
            </a:r>
            <a:r>
              <a:rPr lang="vi-VN" sz="2800" kern="1200" dirty="0">
                <a:solidFill>
                  <a:prstClr val="black"/>
                </a:solidFill>
                <a:latin typeface="Arial" pitchFamily="34" charset="0"/>
                <a:cs typeface="Arial" pitchFamily="34" charset="0"/>
              </a:rPr>
              <a:t> a resursei umane din domeniul CDI, de creștere a performanței profesionale și a gradului de satisfacție în cariera de cercetare științifică (Raport A5.4/R6).</a:t>
            </a:r>
            <a:endParaRPr lang="ro-RO" sz="3200" kern="1200" dirty="0">
              <a:solidFill>
                <a:prstClr val="black"/>
              </a:solidFill>
              <a:latin typeface="Calibri"/>
            </a:endParaRPr>
          </a:p>
          <a:p>
            <a:pPr marL="460291" indent="-460291" algn="l" defTabSz="463211" hangingPunct="1">
              <a:spcBef>
                <a:spcPts val="3100"/>
              </a:spcBef>
              <a:buFont typeface="Arial" pitchFamily="34" charset="0"/>
              <a:buChar char="•"/>
              <a:defRPr sz="2520"/>
            </a:pPr>
            <a:endParaRPr lang="ro-RO" sz="2500" kern="1200" dirty="0">
              <a:solidFill>
                <a:prstClr val="black"/>
              </a:solidFill>
              <a:latin typeface="Calibri"/>
              <a:ea typeface="+mn-ea"/>
              <a:cs typeface="+mn-cs"/>
            </a:endParaRPr>
          </a:p>
        </p:txBody>
      </p:sp>
      <p:sp>
        <p:nvSpPr>
          <p:cNvPr id="5" name="Pentagon 5">
            <a:extLst>
              <a:ext uri="{FF2B5EF4-FFF2-40B4-BE49-F238E27FC236}">
                <a16:creationId xmlns:a16="http://schemas.microsoft.com/office/drawing/2014/main" xmlns="" id="{F39F86AC-57CC-490A-B5E1-486677CD4D39}"/>
              </a:ext>
            </a:extLst>
          </p:cNvPr>
          <p:cNvSpPr/>
          <p:nvPr/>
        </p:nvSpPr>
        <p:spPr>
          <a:xfrm>
            <a:off x="9880601" y="8585201"/>
            <a:ext cx="2997200" cy="939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374" tIns="45685" rIns="91374" bIns="45685" rtlCol="0" anchor="ctr"/>
          <a:lstStyle/>
          <a:p>
            <a:pPr defTabSz="1044722" hangingPunct="1">
              <a:lnSpc>
                <a:spcPct val="90000"/>
              </a:lnSpc>
              <a:spcBef>
                <a:spcPts val="1000"/>
              </a:spcBef>
            </a:pPr>
            <a:r>
              <a:rPr lang="ro-RO" sz="2000" b="1" i="1" kern="1200" dirty="0">
                <a:solidFill>
                  <a:srgbClr val="FFFF00"/>
                </a:solidFill>
                <a:latin typeface="Arial" pitchFamily="34" charset="0"/>
                <a:cs typeface="Arial" pitchFamily="34" charset="0"/>
              </a:rPr>
              <a:t>Performanță în cercetare!</a:t>
            </a:r>
            <a:endParaRPr lang="en-GB" sz="2000" b="1" i="1" kern="1200" dirty="0">
              <a:solidFill>
                <a:srgbClr val="FFFF00"/>
              </a:solidFill>
              <a:latin typeface="Arial" pitchFamily="34" charset="0"/>
              <a:cs typeface="Arial"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818" y="280794"/>
            <a:ext cx="10227597" cy="1885245"/>
          </a:xfrm>
          <a:solidFill>
            <a:schemeClr val="accent2">
              <a:lumMod val="20000"/>
              <a:lumOff val="80000"/>
            </a:schemeClr>
          </a:solidFill>
        </p:spPr>
        <p:txBody>
          <a:bodyPr>
            <a:normAutofit/>
          </a:bodyPr>
          <a:lstStyle/>
          <a:p>
            <a:pPr algn="ctr"/>
            <a:r>
              <a:rPr lang="en-US" sz="3200" b="1" dirty="0" err="1">
                <a:latin typeface="Arial" pitchFamily="34" charset="0"/>
                <a:cs typeface="Arial" pitchFamily="34" charset="0"/>
              </a:rPr>
              <a:t>Obiective</a:t>
            </a:r>
            <a:r>
              <a:rPr lang="en-US" sz="3200" b="1" dirty="0">
                <a:latin typeface="Arial" pitchFamily="34" charset="0"/>
                <a:cs typeface="Arial" pitchFamily="34" charset="0"/>
              </a:rPr>
              <a:t> </a:t>
            </a:r>
            <a:r>
              <a:rPr lang="en-US" sz="3200" b="1" dirty="0" err="1">
                <a:latin typeface="Arial" pitchFamily="34" charset="0"/>
                <a:cs typeface="Arial" pitchFamily="34" charset="0"/>
              </a:rPr>
              <a:t>specifice</a:t>
            </a:r>
            <a:r>
              <a:rPr lang="en-US" sz="3200" b="1" dirty="0">
                <a:latin typeface="Arial" pitchFamily="34" charset="0"/>
                <a:cs typeface="Arial" pitchFamily="34" charset="0"/>
              </a:rPr>
              <a:t/>
            </a:r>
            <a:br>
              <a:rPr lang="en-US" sz="3200" b="1" dirty="0">
                <a:latin typeface="Arial" pitchFamily="34" charset="0"/>
                <a:cs typeface="Arial" pitchFamily="34" charset="0"/>
              </a:rPr>
            </a:br>
            <a:r>
              <a:rPr lang="ro-RO" sz="3200" b="1" dirty="0">
                <a:latin typeface="Arial" pitchFamily="34" charset="0"/>
                <a:cs typeface="Arial" pitchFamily="34" charset="0"/>
              </a:rPr>
              <a:t>Obiectivul specific 3.1: Consolidarea carierei de cercetare (career path)</a:t>
            </a:r>
            <a:endParaRPr lang="en-US" sz="3200" b="1"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6" name="TextBox 5">
            <a:extLst>
              <a:ext uri="{FF2B5EF4-FFF2-40B4-BE49-F238E27FC236}">
                <a16:creationId xmlns:a16="http://schemas.microsoft.com/office/drawing/2014/main" xmlns="" id="{AD35449A-0C4F-47EE-8E4F-B007BE0730EC}"/>
              </a:ext>
            </a:extLst>
          </p:cNvPr>
          <p:cNvSpPr txBox="1"/>
          <p:nvPr/>
        </p:nvSpPr>
        <p:spPr>
          <a:xfrm>
            <a:off x="478971" y="4034855"/>
            <a:ext cx="12115800" cy="4419084"/>
          </a:xfrm>
          <a:prstGeom prst="rect">
            <a:avLst/>
          </a:prstGeom>
          <a:noFill/>
        </p:spPr>
        <p:txBody>
          <a:bodyPr wrap="square" lIns="109142" tIns="54573" rIns="109142" bIns="54573" rtlCol="0">
            <a:spAutoFit/>
          </a:bodyPr>
          <a:lstStyle/>
          <a:p>
            <a:pPr algn="just" defTabSz="1091428" hangingPunct="1"/>
            <a:r>
              <a:rPr lang="ro-RO" sz="2000" b="1" i="1" kern="1200" dirty="0">
                <a:solidFill>
                  <a:prstClr val="black"/>
                </a:solidFill>
                <a:latin typeface="Arial" pitchFamily="34" charset="0"/>
                <a:ea typeface="+mn-ea"/>
                <a:cs typeface="Arial" pitchFamily="34" charset="0"/>
              </a:rPr>
              <a:t>	</a:t>
            </a:r>
            <a:r>
              <a:rPr lang="en-US" sz="2000" b="1" i="1" kern="1200" dirty="0" err="1">
                <a:solidFill>
                  <a:prstClr val="black"/>
                </a:solidFill>
                <a:latin typeface="Arial" pitchFamily="34" charset="0"/>
                <a:ea typeface="+mn-ea"/>
                <a:cs typeface="Arial" pitchFamily="34" charset="0"/>
              </a:rPr>
              <a:t>Activități</a:t>
            </a:r>
            <a:r>
              <a:rPr lang="en-US" sz="2000" b="1" i="1" kern="1200" dirty="0">
                <a:solidFill>
                  <a:prstClr val="black"/>
                </a:solidFill>
                <a:latin typeface="Arial" pitchFamily="34" charset="0"/>
                <a:ea typeface="+mn-ea"/>
                <a:cs typeface="Arial" pitchFamily="34" charset="0"/>
              </a:rPr>
              <a:t> model/</a:t>
            </a:r>
            <a:r>
              <a:rPr lang="en-US" sz="2000" b="1" i="1" kern="1200" dirty="0" err="1">
                <a:solidFill>
                  <a:prstClr val="black"/>
                </a:solidFill>
                <a:latin typeface="Arial" pitchFamily="34" charset="0"/>
                <a:ea typeface="+mn-ea"/>
                <a:cs typeface="Arial" pitchFamily="34" charset="0"/>
              </a:rPr>
              <a:t>proiecte</a:t>
            </a:r>
            <a:r>
              <a:rPr lang="en-US" sz="2000" b="1" i="1" kern="1200" dirty="0">
                <a:solidFill>
                  <a:prstClr val="black"/>
                </a:solidFill>
                <a:latin typeface="Arial" pitchFamily="34" charset="0"/>
                <a:ea typeface="+mn-ea"/>
                <a:cs typeface="Arial" pitchFamily="34" charset="0"/>
              </a:rPr>
              <a:t>/</a:t>
            </a:r>
            <a:r>
              <a:rPr lang="en-US" sz="2000" b="1" i="1" kern="1200" dirty="0" err="1">
                <a:solidFill>
                  <a:prstClr val="black"/>
                </a:solidFill>
                <a:latin typeface="Arial" pitchFamily="34" charset="0"/>
                <a:ea typeface="+mn-ea"/>
                <a:cs typeface="Arial" pitchFamily="34" charset="0"/>
              </a:rPr>
              <a:t>acțiuni</a:t>
            </a:r>
            <a:r>
              <a:rPr lang="ro-RO" sz="2000" b="1" i="1" kern="1200" dirty="0">
                <a:solidFill>
                  <a:prstClr val="black"/>
                </a:solidFill>
                <a:latin typeface="Arial" pitchFamily="34" charset="0"/>
                <a:ea typeface="+mn-ea"/>
                <a:cs typeface="Arial" pitchFamily="34" charset="0"/>
              </a:rPr>
              <a:t>:</a:t>
            </a:r>
          </a:p>
          <a:p>
            <a:pPr marL="409285" indent="-409285" algn="just" defTabSz="1091428" hangingPunct="1">
              <a:buFont typeface="Arial" panose="020B0604020202020204" pitchFamily="34" charset="0"/>
              <a:buChar char="•"/>
            </a:pPr>
            <a:endParaRPr lang="en-US" sz="2000" kern="1200" dirty="0">
              <a:solidFill>
                <a:prstClr val="black"/>
              </a:solidFill>
              <a:latin typeface="Arial" pitchFamily="34" charset="0"/>
              <a:ea typeface="+mn-ea"/>
              <a:cs typeface="Arial" pitchFamily="34" charset="0"/>
            </a:endParaRPr>
          </a:p>
          <a:p>
            <a:pPr marL="342654" indent="-342654" algn="just" defTabSz="1091428" hangingPunct="1">
              <a:buFont typeface="Arial" pitchFamily="34" charset="0"/>
              <a:buChar char="•"/>
            </a:pPr>
            <a:r>
              <a:rPr lang="en-US" sz="2000" kern="1200" dirty="0" err="1">
                <a:solidFill>
                  <a:prstClr val="black"/>
                </a:solidFill>
                <a:latin typeface="Arial" pitchFamily="34" charset="0"/>
                <a:ea typeface="+mn-ea"/>
                <a:cs typeface="Arial" pitchFamily="34" charset="0"/>
              </a:rPr>
              <a:t>Condiții</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muncă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corespunzătoare</a:t>
            </a:r>
            <a:r>
              <a:rPr lang="en-US" sz="2000" kern="1200" dirty="0">
                <a:solidFill>
                  <a:prstClr val="black"/>
                </a:solidFill>
                <a:latin typeface="Arial" pitchFamily="34" charset="0"/>
                <a:ea typeface="+mn-ea"/>
                <a:cs typeface="Arial" pitchFamily="34" charset="0"/>
              </a:rPr>
              <a:t>: program </a:t>
            </a:r>
            <a:r>
              <a:rPr lang="en-US" sz="2000" kern="1200" dirty="0" err="1">
                <a:solidFill>
                  <a:prstClr val="black"/>
                </a:solidFill>
                <a:latin typeface="Arial" pitchFamily="34" charset="0"/>
                <a:ea typeface="+mn-ea"/>
                <a:cs typeface="Arial" pitchFamily="34" charset="0"/>
              </a:rPr>
              <a:t>flexibil</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salarizare</a:t>
            </a:r>
            <a:r>
              <a:rPr lang="en-US" sz="2000" kern="1200" dirty="0">
                <a:solidFill>
                  <a:prstClr val="black"/>
                </a:solidFill>
                <a:latin typeface="Arial" pitchFamily="34" charset="0"/>
                <a:ea typeface="+mn-ea"/>
                <a:cs typeface="Arial" pitchFamily="34" charset="0"/>
              </a:rPr>
              <a:t> conform </a:t>
            </a:r>
            <a:r>
              <a:rPr lang="en-US" sz="2000" kern="1200" dirty="0" err="1">
                <a:solidFill>
                  <a:prstClr val="black"/>
                </a:solidFill>
                <a:latin typeface="Arial" pitchFamily="34" charset="0"/>
                <a:ea typeface="+mn-ea"/>
                <a:cs typeface="Arial" pitchFamily="34" charset="0"/>
              </a:rPr>
              <a:t>cerințelor</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și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rolului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postului</a:t>
            </a:r>
            <a:r>
              <a:rPr lang="en-US" sz="2000" kern="1200" dirty="0">
                <a:solidFill>
                  <a:prstClr val="black"/>
                </a:solidFill>
                <a:latin typeface="Arial" pitchFamily="34" charset="0"/>
                <a:ea typeface="+mn-ea"/>
                <a:cs typeface="Arial" pitchFamily="34" charset="0"/>
              </a:rPr>
              <a:t>;</a:t>
            </a:r>
            <a:endParaRPr lang="ro-RO" sz="2000" kern="1200" dirty="0">
              <a:solidFill>
                <a:prstClr val="black"/>
              </a:solidFill>
              <a:latin typeface="Arial" pitchFamily="34" charset="0"/>
              <a:ea typeface="+mn-ea"/>
              <a:cs typeface="Arial" pitchFamily="34" charset="0"/>
            </a:endParaRPr>
          </a:p>
          <a:p>
            <a:pPr marL="342654" indent="-342654" algn="just" defTabSz="1091428" hangingPunct="1">
              <a:buFont typeface="Arial" pitchFamily="34" charset="0"/>
              <a:buChar char="•"/>
            </a:pPr>
            <a:r>
              <a:rPr lang="en-US" sz="2000" kern="1200" dirty="0" err="1">
                <a:solidFill>
                  <a:prstClr val="black"/>
                </a:solidFill>
                <a:latin typeface="Arial" pitchFamily="34" charset="0"/>
                <a:ea typeface="+mn-ea"/>
                <a:cs typeface="Arial" pitchFamily="34" charset="0"/>
              </a:rPr>
              <a:t>Realizarea</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unui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sistem</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recrutare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deschis</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egal</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pentru</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fiecare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bază</a:t>
            </a:r>
            <a:r>
              <a:rPr lang="en-US" sz="2000" kern="1200" dirty="0">
                <a:solidFill>
                  <a:prstClr val="black"/>
                </a:solidFill>
                <a:latin typeface="Arial" pitchFamily="34" charset="0"/>
                <a:ea typeface="+mn-ea"/>
                <a:cs typeface="Arial" pitchFamily="34" charset="0"/>
              </a:rPr>
              <a:t> de merit cu </a:t>
            </a:r>
            <a:r>
              <a:rPr lang="en-US" sz="2000" kern="1200" dirty="0" err="1">
                <a:solidFill>
                  <a:prstClr val="black"/>
                </a:solidFill>
                <a:latin typeface="Arial" pitchFamily="34" charset="0"/>
                <a:ea typeface="+mn-ea"/>
                <a:cs typeface="Arial" pitchFamily="34" charset="0"/>
              </a:rPr>
              <a:t>comisii</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recrutare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corespunzătoare</a:t>
            </a:r>
            <a:r>
              <a:rPr lang="en-US" sz="2000" kern="1200" dirty="0">
                <a:solidFill>
                  <a:prstClr val="black"/>
                </a:solidFill>
                <a:latin typeface="Arial" pitchFamily="34" charset="0"/>
                <a:ea typeface="+mn-ea"/>
                <a:cs typeface="Arial" pitchFamily="34" charset="0"/>
              </a:rPr>
              <a:t>, care au </a:t>
            </a:r>
            <a:r>
              <a:rPr lang="en-US" sz="2000" kern="1200" dirty="0" err="1">
                <a:solidFill>
                  <a:prstClr val="black"/>
                </a:solidFill>
                <a:latin typeface="Arial" pitchFamily="34" charset="0"/>
                <a:ea typeface="+mn-ea"/>
                <a:cs typeface="Arial" pitchFamily="34" charset="0"/>
              </a:rPr>
              <a:t>fost</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în</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prealabil</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instruite</a:t>
            </a:r>
            <a:r>
              <a:rPr lang="en-US" sz="2000" kern="1200" dirty="0">
                <a:solidFill>
                  <a:prstClr val="black"/>
                </a:solidFill>
                <a:latin typeface="Arial" pitchFamily="34" charset="0"/>
                <a:ea typeface="+mn-ea"/>
                <a:cs typeface="Arial" pitchFamily="34" charset="0"/>
              </a:rPr>
              <a:t> la </a:t>
            </a:r>
            <a:r>
              <a:rPr lang="en-US" sz="2000" kern="1200" dirty="0" err="1">
                <a:solidFill>
                  <a:prstClr val="black"/>
                </a:solidFill>
                <a:latin typeface="Arial" pitchFamily="34" charset="0"/>
                <a:ea typeface="+mn-ea"/>
                <a:cs typeface="Arial" pitchFamily="34" charset="0"/>
              </a:rPr>
              <a:t>cursuri</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specializare</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evaluarea</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resurselor</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umane</a:t>
            </a:r>
            <a:r>
              <a:rPr lang="en-US" sz="2000" kern="1200" dirty="0">
                <a:solidFill>
                  <a:prstClr val="black"/>
                </a:solidFill>
                <a:latin typeface="Arial" pitchFamily="34" charset="0"/>
                <a:ea typeface="+mn-ea"/>
                <a:cs typeface="Arial" pitchFamily="34" charset="0"/>
              </a:rPr>
              <a:t>; </a:t>
            </a:r>
            <a:endParaRPr lang="ro-RO" sz="2000" kern="1200" dirty="0">
              <a:solidFill>
                <a:prstClr val="black"/>
              </a:solidFill>
              <a:latin typeface="Arial" pitchFamily="34" charset="0"/>
              <a:ea typeface="+mn-ea"/>
              <a:cs typeface="Arial" pitchFamily="34" charset="0"/>
            </a:endParaRPr>
          </a:p>
          <a:p>
            <a:pPr marL="342654" indent="-342654" algn="just" defTabSz="1091428" hangingPunct="1">
              <a:buFont typeface="Arial" pitchFamily="34" charset="0"/>
              <a:buChar char="•"/>
            </a:pPr>
            <a:r>
              <a:rPr lang="en-US" sz="2000" kern="1200" dirty="0" err="1">
                <a:solidFill>
                  <a:prstClr val="black"/>
                </a:solidFill>
                <a:latin typeface="Arial" pitchFamily="34" charset="0"/>
                <a:ea typeface="+mn-ea"/>
                <a:cs typeface="Arial" pitchFamily="34" charset="0"/>
              </a:rPr>
              <a:t>Reformarea</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schemelor</a:t>
            </a:r>
            <a:r>
              <a:rPr lang="en-US" sz="2000" kern="1200" dirty="0">
                <a:solidFill>
                  <a:prstClr val="black"/>
                </a:solidFill>
                <a:latin typeface="Arial" pitchFamily="34" charset="0"/>
                <a:ea typeface="+mn-ea"/>
                <a:cs typeface="Arial" pitchFamily="34" charset="0"/>
              </a:rPr>
              <a:t> de personal cu </a:t>
            </a:r>
            <a:r>
              <a:rPr lang="en-US" sz="2000" kern="1200" dirty="0" err="1">
                <a:solidFill>
                  <a:prstClr val="black"/>
                </a:solidFill>
                <a:latin typeface="Arial" pitchFamily="34" charset="0"/>
                <a:ea typeface="+mn-ea"/>
                <a:cs typeface="Arial" pitchFamily="34" charset="0"/>
              </a:rPr>
              <a:t>prevederea</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unor</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categorii</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contracte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durată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fixă</a:t>
            </a:r>
            <a:r>
              <a:rPr lang="en-US" sz="2000" kern="1200" dirty="0">
                <a:solidFill>
                  <a:prstClr val="black"/>
                </a:solidFill>
                <a:latin typeface="Arial" pitchFamily="34" charset="0"/>
                <a:ea typeface="+mn-ea"/>
                <a:cs typeface="Arial" pitchFamily="34" charset="0"/>
              </a:rPr>
              <a:t> - </a:t>
            </a:r>
            <a:r>
              <a:rPr lang="en-US" sz="2000" kern="1200" dirty="0" err="1">
                <a:solidFill>
                  <a:prstClr val="black"/>
                </a:solidFill>
                <a:latin typeface="Arial" pitchFamily="34" charset="0"/>
                <a:ea typeface="+mn-ea"/>
                <a:cs typeface="Arial" pitchFamily="34" charset="0"/>
              </a:rPr>
              <a:t>pe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termen</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scurt</a:t>
            </a:r>
            <a:r>
              <a:rPr lang="en-US" sz="2000" kern="1200" dirty="0">
                <a:solidFill>
                  <a:prstClr val="black"/>
                </a:solidFill>
                <a:latin typeface="Arial" pitchFamily="34" charset="0"/>
                <a:ea typeface="+mn-ea"/>
                <a:cs typeface="Arial" pitchFamily="34" charset="0"/>
              </a:rPr>
              <a:t> (3 </a:t>
            </a:r>
            <a:r>
              <a:rPr lang="en-US" sz="2000" kern="1200" dirty="0" err="1">
                <a:solidFill>
                  <a:prstClr val="black"/>
                </a:solidFill>
                <a:latin typeface="Arial" pitchFamily="34" charset="0"/>
                <a:ea typeface="+mn-ea"/>
                <a:cs typeface="Arial" pitchFamily="34" charset="0"/>
              </a:rPr>
              <a:t>ani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sau</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mediu</a:t>
            </a:r>
            <a:r>
              <a:rPr lang="en-US" sz="2000" kern="1200" dirty="0">
                <a:solidFill>
                  <a:prstClr val="black"/>
                </a:solidFill>
                <a:latin typeface="Arial" pitchFamily="34" charset="0"/>
                <a:ea typeface="+mn-ea"/>
                <a:cs typeface="Arial" pitchFamily="34" charset="0"/>
              </a:rPr>
              <a:t> (8-10 </a:t>
            </a:r>
            <a:r>
              <a:rPr lang="en-US" sz="2000" kern="1200" dirty="0" err="1">
                <a:solidFill>
                  <a:prstClr val="black"/>
                </a:solidFill>
                <a:latin typeface="Arial" pitchFamily="34" charset="0"/>
                <a:ea typeface="+mn-ea"/>
                <a:cs typeface="Arial" pitchFamily="34" charset="0"/>
              </a:rPr>
              <a:t>ani</a:t>
            </a:r>
            <a:r>
              <a:rPr lang="en-US" sz="2000" kern="1200" dirty="0">
                <a:solidFill>
                  <a:prstClr val="black"/>
                </a:solidFill>
                <a:latin typeface="Arial" pitchFamily="34" charset="0"/>
                <a:ea typeface="+mn-ea"/>
                <a:cs typeface="Arial" pitchFamily="34" charset="0"/>
              </a:rPr>
              <a:t>) - </a:t>
            </a:r>
            <a:r>
              <a:rPr lang="en-US" sz="2000" kern="1200" dirty="0" err="1">
                <a:solidFill>
                  <a:prstClr val="black"/>
                </a:solidFill>
                <a:latin typeface="Arial" pitchFamily="34" charset="0"/>
                <a:ea typeface="+mn-ea"/>
                <a:cs typeface="Arial" pitchFamily="34" charset="0"/>
              </a:rPr>
              <a:t>și</a:t>
            </a:r>
            <a:r>
              <a:rPr lang="en-US" sz="2000" kern="1200" dirty="0">
                <a:solidFill>
                  <a:prstClr val="black"/>
                </a:solidFill>
                <a:latin typeface="Arial" pitchFamily="34" charset="0"/>
                <a:ea typeface="+mn-ea"/>
                <a:cs typeface="Arial" pitchFamily="34" charset="0"/>
              </a:rPr>
              <a:t> a </a:t>
            </a:r>
            <a:r>
              <a:rPr lang="en-US" sz="2000" kern="1200" dirty="0" err="1">
                <a:solidFill>
                  <a:prstClr val="black"/>
                </a:solidFill>
                <a:latin typeface="Arial" pitchFamily="34" charset="0"/>
                <a:ea typeface="+mn-ea"/>
                <a:cs typeface="Arial" pitchFamily="34" charset="0"/>
              </a:rPr>
              <a:t>unui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sistem</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selectare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deschis</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egal</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pentru</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ocuparea</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posturilor</a:t>
            </a:r>
            <a:r>
              <a:rPr lang="en-US" sz="2000" kern="1200" dirty="0">
                <a:solidFill>
                  <a:prstClr val="black"/>
                </a:solidFill>
                <a:latin typeface="Arial" pitchFamily="34" charset="0"/>
                <a:ea typeface="+mn-ea"/>
                <a:cs typeface="Arial" pitchFamily="34" charset="0"/>
              </a:rPr>
              <a:t> cu </a:t>
            </a:r>
            <a:r>
              <a:rPr lang="en-US" sz="2000" kern="1200" dirty="0" err="1">
                <a:solidFill>
                  <a:prstClr val="black"/>
                </a:solidFill>
                <a:latin typeface="Arial" pitchFamily="34" charset="0"/>
                <a:ea typeface="+mn-ea"/>
                <a:cs typeface="Arial" pitchFamily="34" charset="0"/>
              </a:rPr>
              <a:t>durată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nedeterminată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În</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același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timp</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este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necesar</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realizarea</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unui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echilibru</a:t>
            </a:r>
            <a:r>
              <a:rPr lang="en-US" sz="2000" kern="1200" dirty="0">
                <a:solidFill>
                  <a:prstClr val="black"/>
                </a:solidFill>
                <a:latin typeface="Arial" pitchFamily="34" charset="0"/>
                <a:ea typeface="+mn-ea"/>
                <a:cs typeface="Arial" pitchFamily="34" charset="0"/>
              </a:rPr>
              <a:t> just </a:t>
            </a:r>
            <a:r>
              <a:rPr lang="en-US" sz="2000" kern="1200" dirty="0" err="1">
                <a:solidFill>
                  <a:prstClr val="black"/>
                </a:solidFill>
                <a:latin typeface="Arial" pitchFamily="34" charset="0"/>
                <a:ea typeface="+mn-ea"/>
                <a:cs typeface="Arial" pitchFamily="34" charset="0"/>
              </a:rPr>
              <a:t>între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personalul</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angajat</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contracte</a:t>
            </a:r>
            <a:r>
              <a:rPr lang="en-US" sz="2000" kern="1200" dirty="0">
                <a:solidFill>
                  <a:prstClr val="black"/>
                </a:solidFill>
                <a:latin typeface="Arial" pitchFamily="34" charset="0"/>
                <a:ea typeface="+mn-ea"/>
                <a:cs typeface="Arial" pitchFamily="34" charset="0"/>
              </a:rPr>
              <a:t> cu </a:t>
            </a:r>
            <a:r>
              <a:rPr lang="en-US" sz="2000" kern="1200" dirty="0" err="1">
                <a:solidFill>
                  <a:prstClr val="black"/>
                </a:solidFill>
                <a:latin typeface="Arial" pitchFamily="34" charset="0"/>
                <a:ea typeface="+mn-ea"/>
                <a:cs typeface="Arial" pitchFamily="34" charset="0"/>
              </a:rPr>
              <a:t>durată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fixă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și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personalul</a:t>
            </a:r>
            <a:r>
              <a:rPr lang="en-US" sz="2000" kern="1200" dirty="0">
                <a:solidFill>
                  <a:prstClr val="black"/>
                </a:solidFill>
                <a:latin typeface="Arial" pitchFamily="34" charset="0"/>
                <a:ea typeface="+mn-ea"/>
                <a:cs typeface="Arial" pitchFamily="34" charset="0"/>
              </a:rPr>
              <a:t> cu </a:t>
            </a:r>
            <a:r>
              <a:rPr lang="en-US" sz="2000" kern="1200" dirty="0" err="1">
                <a:solidFill>
                  <a:prstClr val="black"/>
                </a:solidFill>
                <a:latin typeface="Arial" pitchFamily="34" charset="0"/>
                <a:ea typeface="+mn-ea"/>
                <a:cs typeface="Arial" pitchFamily="34" charset="0"/>
              </a:rPr>
              <a:t>contracte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perioadă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nedeterminată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pentru</a:t>
            </a:r>
            <a:r>
              <a:rPr lang="en-US" sz="2000" kern="1200" dirty="0">
                <a:solidFill>
                  <a:prstClr val="black"/>
                </a:solidFill>
                <a:latin typeface="Arial" pitchFamily="34" charset="0"/>
                <a:ea typeface="+mn-ea"/>
                <a:cs typeface="Arial" pitchFamily="34" charset="0"/>
              </a:rPr>
              <a:t> a nu se </a:t>
            </a:r>
            <a:r>
              <a:rPr lang="en-US" sz="2000" kern="1200" dirty="0" err="1">
                <a:solidFill>
                  <a:prstClr val="black"/>
                </a:solidFill>
                <a:latin typeface="Arial" pitchFamily="34" charset="0"/>
                <a:ea typeface="+mn-ea"/>
                <a:cs typeface="Arial" pitchFamily="34" charset="0"/>
              </a:rPr>
              <a:t>reînnoi</a:t>
            </a:r>
            <a:r>
              <a:rPr lang="en-US" sz="2000" kern="1200" dirty="0">
                <a:solidFill>
                  <a:prstClr val="black"/>
                </a:solidFill>
                <a:latin typeface="Arial" pitchFamily="34" charset="0"/>
                <a:ea typeface="+mn-ea"/>
                <a:cs typeface="Arial" pitchFamily="34" charset="0"/>
              </a:rPr>
              <a:t> la </a:t>
            </a:r>
            <a:r>
              <a:rPr lang="en-US" sz="2000" kern="1200" dirty="0" err="1">
                <a:solidFill>
                  <a:prstClr val="black"/>
                </a:solidFill>
                <a:latin typeface="Arial" pitchFamily="34" charset="0"/>
                <a:ea typeface="+mn-ea"/>
                <a:cs typeface="Arial" pitchFamily="34" charset="0"/>
              </a:rPr>
              <a:t>nesfîrșit</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contractul</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perioadă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fixă</a:t>
            </a:r>
            <a:r>
              <a:rPr lang="en-US" sz="2000" kern="1200" dirty="0">
                <a:solidFill>
                  <a:prstClr val="black"/>
                </a:solidFill>
                <a:latin typeface="Arial" pitchFamily="34" charset="0"/>
                <a:ea typeface="+mn-ea"/>
                <a:cs typeface="Arial" pitchFamily="34" charset="0"/>
              </a:rPr>
              <a:t>;</a:t>
            </a:r>
            <a:endParaRPr lang="ro-RO" sz="2000" kern="1200" dirty="0">
              <a:solidFill>
                <a:prstClr val="black"/>
              </a:solidFill>
              <a:latin typeface="Arial" pitchFamily="34" charset="0"/>
              <a:ea typeface="+mn-ea"/>
              <a:cs typeface="Arial" pitchFamily="34" charset="0"/>
            </a:endParaRPr>
          </a:p>
          <a:p>
            <a:pPr marL="342654" indent="-342654" algn="just" defTabSz="1091428" hangingPunct="1">
              <a:buFont typeface="Arial" pitchFamily="34" charset="0"/>
              <a:buChar char="•"/>
            </a:pPr>
            <a:r>
              <a:rPr lang="en-US" sz="2000" kern="1200" dirty="0" err="1">
                <a:solidFill>
                  <a:prstClr val="black"/>
                </a:solidFill>
                <a:latin typeface="Arial" pitchFamily="34" charset="0"/>
                <a:ea typeface="+mn-ea"/>
                <a:cs typeface="Arial" pitchFamily="34" charset="0"/>
              </a:rPr>
              <a:t>Condiții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egale</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tratament</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și</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perfecționare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indiferent</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tipul</a:t>
            </a:r>
            <a:r>
              <a:rPr lang="en-US" sz="2000" kern="1200" dirty="0">
                <a:solidFill>
                  <a:prstClr val="black"/>
                </a:solidFill>
                <a:latin typeface="Arial" pitchFamily="34" charset="0"/>
                <a:ea typeface="+mn-ea"/>
                <a:cs typeface="Arial" pitchFamily="34" charset="0"/>
              </a:rPr>
              <a:t> de contract;</a:t>
            </a:r>
            <a:endParaRPr lang="ro-RO" sz="2000" kern="1200" dirty="0">
              <a:solidFill>
                <a:prstClr val="black"/>
              </a:solidFill>
              <a:latin typeface="Arial" pitchFamily="34" charset="0"/>
              <a:ea typeface="+mn-ea"/>
              <a:cs typeface="Arial" pitchFamily="34" charset="0"/>
            </a:endParaRPr>
          </a:p>
          <a:p>
            <a:pPr marL="342654" indent="-342654" algn="just" defTabSz="1091428" hangingPunct="1">
              <a:buFont typeface="Arial" pitchFamily="34" charset="0"/>
              <a:buChar char="•"/>
            </a:pPr>
            <a:r>
              <a:rPr lang="en-US" sz="2000" kern="1200" dirty="0" err="1">
                <a:solidFill>
                  <a:prstClr val="black"/>
                </a:solidFill>
                <a:latin typeface="Arial" pitchFamily="34" charset="0"/>
                <a:ea typeface="+mn-ea"/>
                <a:cs typeface="Arial" pitchFamily="34" charset="0"/>
              </a:rPr>
              <a:t>Asigurarea</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stabilității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profesionale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prin</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promovarea</a:t>
            </a:r>
            <a:r>
              <a:rPr lang="en-US" sz="2000" kern="1200" dirty="0">
                <a:solidFill>
                  <a:prstClr val="black"/>
                </a:solidFill>
                <a:latin typeface="Arial" pitchFamily="34" charset="0"/>
                <a:ea typeface="+mn-ea"/>
                <a:cs typeface="Arial" pitchFamily="34" charset="0"/>
              </a:rPr>
              <a:t> la </a:t>
            </a:r>
            <a:r>
              <a:rPr lang="en-US" sz="2000" kern="1200" dirty="0" err="1">
                <a:solidFill>
                  <a:prstClr val="black"/>
                </a:solidFill>
                <a:latin typeface="Arial" pitchFamily="34" charset="0"/>
                <a:ea typeface="+mn-ea"/>
                <a:cs typeface="Arial" pitchFamily="34" charset="0"/>
              </a:rPr>
              <a:t>toate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nivelele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și</a:t>
            </a:r>
            <a:r>
              <a:rPr lang="en-US" sz="2000" kern="1200" dirty="0">
                <a:solidFill>
                  <a:prstClr val="black"/>
                </a:solidFill>
                <a:latin typeface="Arial" pitchFamily="34" charset="0"/>
                <a:ea typeface="+mn-ea"/>
                <a:cs typeface="Arial" pitchFamily="34" charset="0"/>
              </a:rPr>
              <a:t> la </a:t>
            </a:r>
            <a:r>
              <a:rPr lang="en-US" sz="2000" kern="1200" dirty="0" err="1">
                <a:solidFill>
                  <a:prstClr val="black"/>
                </a:solidFill>
                <a:latin typeface="Arial" pitchFamily="34" charset="0"/>
                <a:ea typeface="+mn-ea"/>
                <a:cs typeface="Arial" pitchFamily="34" charset="0"/>
              </a:rPr>
              <a:t>toate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instituțiile</a:t>
            </a:r>
            <a:r>
              <a:rPr lang="en-US" sz="2000" kern="1200" dirty="0">
                <a:solidFill>
                  <a:prstClr val="black"/>
                </a:solidFill>
                <a:latin typeface="Arial" pitchFamily="34" charset="0"/>
                <a:ea typeface="+mn-ea"/>
                <a:cs typeface="Arial" pitchFamily="34" charset="0"/>
              </a:rPr>
              <a:t> de CDI a </a:t>
            </a:r>
            <a:r>
              <a:rPr lang="en-US" sz="2000" kern="1200" dirty="0" err="1">
                <a:solidFill>
                  <a:prstClr val="black"/>
                </a:solidFill>
                <a:latin typeface="Arial" pitchFamily="34" charset="0"/>
                <a:ea typeface="+mn-ea"/>
                <a:cs typeface="Arial" pitchFamily="34" charset="0"/>
              </a:rPr>
              <a:t>tuturor</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ofertelor</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recrutare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și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promovare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în</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sistem</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deschis</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pentru</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orice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cercetător</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oriunde</a:t>
            </a:r>
            <a:r>
              <a:rPr lang="en-US" sz="2000" kern="1200" dirty="0">
                <a:solidFill>
                  <a:prstClr val="black"/>
                </a:solidFill>
                <a:latin typeface="Arial" pitchFamily="34" charset="0"/>
                <a:ea typeface="+mn-ea"/>
                <a:cs typeface="Arial" pitchFamily="34" charset="0"/>
              </a:rPr>
              <a:t>.</a:t>
            </a:r>
          </a:p>
        </p:txBody>
      </p:sp>
      <p:sp>
        <p:nvSpPr>
          <p:cNvPr id="11" name="TextBox 10">
            <a:extLst>
              <a:ext uri="{FF2B5EF4-FFF2-40B4-BE49-F238E27FC236}">
                <a16:creationId xmlns:a16="http://schemas.microsoft.com/office/drawing/2014/main" xmlns="" id="{A916BBF6-DA10-462C-9302-CF8685ECA91D}"/>
              </a:ext>
            </a:extLst>
          </p:cNvPr>
          <p:cNvSpPr txBox="1"/>
          <p:nvPr/>
        </p:nvSpPr>
        <p:spPr>
          <a:xfrm>
            <a:off x="478971" y="2368834"/>
            <a:ext cx="11939601" cy="1649095"/>
          </a:xfrm>
          <a:prstGeom prst="rect">
            <a:avLst/>
          </a:prstGeom>
          <a:noFill/>
        </p:spPr>
        <p:txBody>
          <a:bodyPr wrap="square" lIns="109142" tIns="54573" rIns="109142" bIns="54573" rtlCol="0">
            <a:spAutoFit/>
          </a:bodyPr>
          <a:lstStyle/>
          <a:p>
            <a:pPr marL="409285" indent="-409285" algn="l" defTabSz="1091428" hangingPunct="1">
              <a:buFont typeface="Arial" panose="020B0604020202020204" pitchFamily="34" charset="0"/>
              <a:buChar char="•"/>
            </a:pPr>
            <a:endParaRPr lang="ro-RO" sz="2000" b="1" i="1" kern="1200" dirty="0">
              <a:solidFill>
                <a:prstClr val="black"/>
              </a:solidFill>
              <a:latin typeface="Arial" pitchFamily="34" charset="0"/>
              <a:ea typeface="+mn-ea"/>
              <a:cs typeface="Arial" pitchFamily="34" charset="0"/>
            </a:endParaRPr>
          </a:p>
          <a:p>
            <a:pPr algn="l" defTabSz="1091428" hangingPunct="1"/>
            <a:r>
              <a:rPr lang="ro-RO" sz="2000" b="1" i="1" kern="1200" dirty="0">
                <a:solidFill>
                  <a:prstClr val="black"/>
                </a:solidFill>
                <a:latin typeface="Arial" pitchFamily="34" charset="0"/>
                <a:ea typeface="+mn-ea"/>
                <a:cs typeface="Arial" pitchFamily="34" charset="0"/>
              </a:rPr>
              <a:t>	</a:t>
            </a:r>
            <a:r>
              <a:rPr lang="en-US" sz="2000" b="1" i="1" kern="1200" dirty="0" err="1">
                <a:solidFill>
                  <a:prstClr val="black"/>
                </a:solidFill>
                <a:latin typeface="Arial" pitchFamily="34" charset="0"/>
                <a:ea typeface="+mn-ea"/>
                <a:cs typeface="Arial" pitchFamily="34" charset="0"/>
              </a:rPr>
              <a:t>Indicatori</a:t>
            </a:r>
            <a:r>
              <a:rPr lang="ro-RO" sz="2000" b="1" i="1" kern="1200" dirty="0">
                <a:solidFill>
                  <a:prstClr val="black"/>
                </a:solidFill>
                <a:latin typeface="Arial" pitchFamily="34" charset="0"/>
                <a:ea typeface="+mn-ea"/>
                <a:cs typeface="Arial" pitchFamily="34" charset="0"/>
              </a:rPr>
              <a:t> ai obiectivului specific</a:t>
            </a:r>
            <a:r>
              <a:rPr lang="en-US" sz="2000" b="1" i="1" kern="1200" dirty="0">
                <a:solidFill>
                  <a:prstClr val="black"/>
                </a:solidFill>
                <a:latin typeface="Arial" pitchFamily="34" charset="0"/>
                <a:ea typeface="+mn-ea"/>
                <a:cs typeface="Arial" pitchFamily="34" charset="0"/>
              </a:rPr>
              <a:t>:</a:t>
            </a:r>
            <a:endParaRPr lang="ro-RO" sz="2000" b="1" i="1" kern="1200" dirty="0">
              <a:solidFill>
                <a:prstClr val="black"/>
              </a:solidFill>
              <a:latin typeface="Arial" pitchFamily="34" charset="0"/>
              <a:ea typeface="+mn-ea"/>
              <a:cs typeface="Arial" pitchFamily="34" charset="0"/>
            </a:endParaRPr>
          </a:p>
          <a:p>
            <a:pPr algn="l" defTabSz="1091428" hangingPunct="1"/>
            <a:endParaRPr lang="en-US" sz="2000" b="1" kern="1200" dirty="0">
              <a:solidFill>
                <a:prstClr val="black"/>
              </a:solidFill>
              <a:latin typeface="Arial" pitchFamily="34" charset="0"/>
              <a:ea typeface="+mn-ea"/>
              <a:cs typeface="Arial" pitchFamily="34" charset="0"/>
            </a:endParaRPr>
          </a:p>
          <a:p>
            <a:pPr marL="342654" indent="-342654" algn="just" defTabSz="1091428" hangingPunct="1">
              <a:buFont typeface="Arial" pitchFamily="34" charset="0"/>
              <a:buChar char="•"/>
            </a:pPr>
            <a:r>
              <a:rPr lang="en-US" sz="2000" kern="1200" dirty="0">
                <a:solidFill>
                  <a:prstClr val="black"/>
                </a:solidFill>
                <a:latin typeface="Arial" pitchFamily="34" charset="0"/>
                <a:ea typeface="+mn-ea"/>
                <a:cs typeface="Arial" pitchFamily="34" charset="0"/>
              </a:rPr>
              <a:t>Nr. de </a:t>
            </a:r>
            <a:r>
              <a:rPr lang="en-US" sz="2000" kern="1200" dirty="0" err="1">
                <a:solidFill>
                  <a:prstClr val="black"/>
                </a:solidFill>
                <a:latin typeface="Arial" pitchFamily="34" charset="0"/>
                <a:ea typeface="+mn-ea"/>
                <a:cs typeface="Arial" pitchFamily="34" charset="0"/>
              </a:rPr>
              <a:t>cercetători</a:t>
            </a:r>
            <a:r>
              <a:rPr lang="en-US" sz="2000" kern="1200" dirty="0">
                <a:solidFill>
                  <a:prstClr val="black"/>
                </a:solidFill>
                <a:latin typeface="Arial" pitchFamily="34" charset="0"/>
                <a:ea typeface="+mn-ea"/>
                <a:cs typeface="Arial" pitchFamily="34" charset="0"/>
              </a:rPr>
              <a:t> care au </a:t>
            </a:r>
            <a:r>
              <a:rPr lang="en-US" sz="2000" kern="1200" dirty="0" err="1">
                <a:solidFill>
                  <a:prstClr val="black"/>
                </a:solidFill>
                <a:latin typeface="Arial" pitchFamily="34" charset="0"/>
                <a:ea typeface="+mn-ea"/>
                <a:cs typeface="Arial" pitchFamily="34" charset="0"/>
              </a:rPr>
              <a:t>făcut</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stagii</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formare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pentru</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cercetare</a:t>
            </a:r>
            <a:r>
              <a:rPr lang="en-US" sz="2000" kern="1200" dirty="0">
                <a:solidFill>
                  <a:prstClr val="black"/>
                </a:solidFill>
                <a:latin typeface="Arial" pitchFamily="34" charset="0"/>
                <a:ea typeface="+mn-ea"/>
                <a:cs typeface="Arial" pitchFamily="34" charset="0"/>
              </a:rPr>
              <a:t>/</a:t>
            </a:r>
            <a:r>
              <a:rPr lang="en-US" sz="2000" kern="1200" dirty="0" err="1">
                <a:solidFill>
                  <a:prstClr val="black"/>
                </a:solidFill>
                <a:latin typeface="Arial" pitchFamily="34" charset="0"/>
                <a:ea typeface="+mn-ea"/>
                <a:cs typeface="Arial" pitchFamily="34" charset="0"/>
              </a:rPr>
              <a:t>nr</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cercetători</a:t>
            </a:r>
            <a:r>
              <a:rPr lang="en-US" sz="2000" kern="1200" dirty="0">
                <a:solidFill>
                  <a:prstClr val="black"/>
                </a:solidFill>
                <a:latin typeface="Arial" pitchFamily="34" charset="0"/>
                <a:ea typeface="+mn-ea"/>
                <a:cs typeface="Arial" pitchFamily="34" charset="0"/>
              </a:rPr>
              <a:t> din </a:t>
            </a:r>
            <a:r>
              <a:rPr lang="en-US" sz="2000" kern="1200" dirty="0" err="1">
                <a:solidFill>
                  <a:prstClr val="black"/>
                </a:solidFill>
                <a:latin typeface="Arial" pitchFamily="34" charset="0"/>
                <a:ea typeface="+mn-ea"/>
                <a:cs typeface="Arial" pitchFamily="34" charset="0"/>
              </a:rPr>
              <a:t>instituție</a:t>
            </a:r>
            <a:r>
              <a:rPr lang="en-US" sz="2000" kern="1200" dirty="0">
                <a:solidFill>
                  <a:prstClr val="black"/>
                </a:solidFill>
                <a:latin typeface="Arial" pitchFamily="34" charset="0"/>
                <a:ea typeface="+mn-ea"/>
                <a:cs typeface="Arial" pitchFamily="34" charset="0"/>
              </a:rPr>
              <a:t>;</a:t>
            </a:r>
          </a:p>
          <a:p>
            <a:pPr marL="342654" indent="-342654" algn="just" defTabSz="1091428" hangingPunct="1">
              <a:buFont typeface="Arial" pitchFamily="34" charset="0"/>
              <a:buChar char="•"/>
            </a:pPr>
            <a:r>
              <a:rPr lang="en-US" sz="2000" kern="1200" dirty="0">
                <a:solidFill>
                  <a:prstClr val="black"/>
                </a:solidFill>
                <a:latin typeface="Arial" pitchFamily="34" charset="0"/>
                <a:ea typeface="+mn-ea"/>
                <a:cs typeface="Arial" pitchFamily="34" charset="0"/>
              </a:rPr>
              <a:t>Nr. de </a:t>
            </a:r>
            <a:r>
              <a:rPr lang="en-US" sz="2000" kern="1200" dirty="0" err="1">
                <a:solidFill>
                  <a:prstClr val="black"/>
                </a:solidFill>
                <a:latin typeface="Arial" pitchFamily="34" charset="0"/>
                <a:ea typeface="+mn-ea"/>
                <a:cs typeface="Arial" pitchFamily="34" charset="0"/>
              </a:rPr>
              <a:t>cercetători</a:t>
            </a:r>
            <a:r>
              <a:rPr lang="en-US" sz="2000" kern="1200" dirty="0">
                <a:solidFill>
                  <a:prstClr val="black"/>
                </a:solidFill>
                <a:latin typeface="Arial" pitchFamily="34" charset="0"/>
                <a:ea typeface="+mn-ea"/>
                <a:cs typeface="Arial" pitchFamily="34" charset="0"/>
              </a:rPr>
              <a:t> cu </a:t>
            </a:r>
            <a:r>
              <a:rPr lang="en-US" sz="2000" kern="1200" dirty="0" err="1">
                <a:solidFill>
                  <a:prstClr val="black"/>
                </a:solidFill>
                <a:latin typeface="Arial" pitchFamily="34" charset="0"/>
                <a:ea typeface="+mn-ea"/>
                <a:cs typeface="Arial" pitchFamily="34" charset="0"/>
              </a:rPr>
              <a:t>normă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fixă</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muncă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nr</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cercetători</a:t>
            </a:r>
            <a:r>
              <a:rPr lang="en-US" sz="2000" kern="1200" dirty="0">
                <a:solidFill>
                  <a:prstClr val="black"/>
                </a:solidFill>
                <a:latin typeface="Arial" pitchFamily="34" charset="0"/>
                <a:ea typeface="+mn-ea"/>
                <a:cs typeface="Arial" pitchFamily="34" charset="0"/>
              </a:rPr>
              <a:t> din </a:t>
            </a:r>
            <a:r>
              <a:rPr lang="en-US" sz="2000" kern="1200" dirty="0" err="1">
                <a:solidFill>
                  <a:prstClr val="black"/>
                </a:solidFill>
                <a:latin typeface="Arial" pitchFamily="34" charset="0"/>
                <a:ea typeface="+mn-ea"/>
                <a:cs typeface="Arial" pitchFamily="34" charset="0"/>
              </a:rPr>
              <a:t>instituție</a:t>
            </a:r>
            <a:r>
              <a:rPr lang="en-US" sz="2000" kern="1200" dirty="0">
                <a:solidFill>
                  <a:prstClr val="black"/>
                </a:solidFill>
                <a:latin typeface="Arial" pitchFamily="34" charset="0"/>
                <a:ea typeface="+mn-ea"/>
                <a:cs typeface="Arial" pitchFamily="34" charset="0"/>
              </a:rPr>
              <a:t>.</a:t>
            </a:r>
          </a:p>
        </p:txBody>
      </p:sp>
    </p:spTree>
    <p:extLst>
      <p:ext uri="{BB962C8B-B14F-4D97-AF65-F5344CB8AC3E}">
        <p14:creationId xmlns:p14="http://schemas.microsoft.com/office/powerpoint/2010/main" val="3076271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58A1B576-B527-4A8F-8811-58C3541A1812}"/>
              </a:ext>
            </a:extLst>
          </p:cNvPr>
          <p:cNvSpPr>
            <a:spLocks noGrp="1"/>
          </p:cNvSpPr>
          <p:nvPr>
            <p:ph sz="half" idx="2"/>
          </p:nvPr>
        </p:nvSpPr>
        <p:spPr>
          <a:xfrm>
            <a:off x="489857" y="2750196"/>
            <a:ext cx="12137578" cy="6807300"/>
          </a:xfrm>
        </p:spPr>
        <p:txBody>
          <a:bodyPr>
            <a:normAutofit lnSpcReduction="10000"/>
          </a:bodyPr>
          <a:lstStyle/>
          <a:p>
            <a:pPr marL="0" indent="0" algn="just">
              <a:buNone/>
            </a:pPr>
            <a:r>
              <a:rPr lang="ro-RO" sz="2400" b="1" i="1" dirty="0">
                <a:latin typeface="Arial" pitchFamily="34" charset="0"/>
                <a:cs typeface="Arial" pitchFamily="34" charset="0"/>
              </a:rPr>
              <a:t>	</a:t>
            </a:r>
            <a:r>
              <a:rPr lang="en-US" sz="2400" b="1" i="1" dirty="0" err="1">
                <a:latin typeface="Arial" pitchFamily="34" charset="0"/>
                <a:cs typeface="Arial" pitchFamily="34" charset="0"/>
              </a:rPr>
              <a:t>Indicatori</a:t>
            </a:r>
            <a:r>
              <a:rPr lang="en-US" sz="2400" b="1" i="1" dirty="0">
                <a:latin typeface="Arial" pitchFamily="34" charset="0"/>
                <a:cs typeface="Arial" pitchFamily="34" charset="0"/>
              </a:rPr>
              <a:t> </a:t>
            </a:r>
            <a:r>
              <a:rPr lang="en-US" sz="2400" b="1" i="1" dirty="0" err="1">
                <a:latin typeface="Arial" pitchFamily="34" charset="0"/>
                <a:cs typeface="Arial" pitchFamily="34" charset="0"/>
              </a:rPr>
              <a:t>ai</a:t>
            </a:r>
            <a:r>
              <a:rPr lang="en-US" sz="2400" b="1" i="1" dirty="0">
                <a:latin typeface="Arial" pitchFamily="34" charset="0"/>
                <a:cs typeface="Arial" pitchFamily="34" charset="0"/>
              </a:rPr>
              <a:t> </a:t>
            </a:r>
            <a:r>
              <a:rPr lang="en-US" sz="2400" b="1" i="1" dirty="0" err="1">
                <a:latin typeface="Arial" pitchFamily="34" charset="0"/>
                <a:cs typeface="Arial" pitchFamily="34" charset="0"/>
              </a:rPr>
              <a:t>obiectivului</a:t>
            </a:r>
            <a:r>
              <a:rPr lang="en-US" sz="2400" b="1" i="1" dirty="0">
                <a:latin typeface="Arial" pitchFamily="34" charset="0"/>
                <a:cs typeface="Arial" pitchFamily="34" charset="0"/>
              </a:rPr>
              <a:t> specific</a:t>
            </a:r>
            <a:r>
              <a:rPr lang="ro-RO" sz="2400" b="1" i="1" dirty="0">
                <a:latin typeface="Arial" pitchFamily="34" charset="0"/>
                <a:cs typeface="Arial" pitchFamily="34" charset="0"/>
              </a:rPr>
              <a:t>:</a:t>
            </a:r>
            <a:endParaRPr lang="en-US" sz="2400" b="1" dirty="0">
              <a:latin typeface="Arial" pitchFamily="34" charset="0"/>
              <a:cs typeface="Arial" pitchFamily="34" charset="0"/>
            </a:endParaRPr>
          </a:p>
          <a:p>
            <a:pPr algn="just">
              <a:buFont typeface="Arial" pitchFamily="34" charset="0"/>
              <a:buChar char="•"/>
            </a:pPr>
            <a:r>
              <a:rPr lang="en-US" sz="2400" dirty="0" err="1">
                <a:latin typeface="Arial" pitchFamily="34" charset="0"/>
                <a:cs typeface="Arial" pitchFamily="34" charset="0"/>
              </a:rPr>
              <a:t>Numărul</a:t>
            </a:r>
            <a:r>
              <a:rPr lang="en-US" sz="2400" dirty="0">
                <a:latin typeface="Arial" pitchFamily="34" charset="0"/>
                <a:cs typeface="Arial" pitchFamily="34" charset="0"/>
              </a:rPr>
              <a:t> </a:t>
            </a:r>
            <a:r>
              <a:rPr lang="en-US" sz="2400" dirty="0" err="1">
                <a:latin typeface="Arial" pitchFamily="34" charset="0"/>
                <a:cs typeface="Arial" pitchFamily="34" charset="0"/>
              </a:rPr>
              <a:t>organizațiilor</a:t>
            </a:r>
            <a:r>
              <a:rPr lang="en-US" sz="2400" dirty="0">
                <a:latin typeface="Arial" pitchFamily="34" charset="0"/>
                <a:cs typeface="Arial" pitchFamily="34" charset="0"/>
              </a:rPr>
              <a:t> de </a:t>
            </a:r>
            <a:r>
              <a:rPr lang="en-US" sz="2400" dirty="0" err="1">
                <a:latin typeface="Arial" pitchFamily="34" charset="0"/>
                <a:cs typeface="Arial" pitchFamily="34" charset="0"/>
              </a:rPr>
              <a:t>cercetare</a:t>
            </a:r>
            <a:r>
              <a:rPr lang="en-US" sz="2400" dirty="0">
                <a:latin typeface="Arial" pitchFamily="34" charset="0"/>
                <a:cs typeface="Arial" pitchFamily="34" charset="0"/>
              </a:rPr>
              <a:t> cu un </a:t>
            </a:r>
            <a:r>
              <a:rPr lang="en-US" sz="2400" dirty="0" err="1">
                <a:latin typeface="Arial" pitchFamily="34" charset="0"/>
                <a:cs typeface="Arial" pitchFamily="34" charset="0"/>
              </a:rPr>
              <a:t>sistem</a:t>
            </a:r>
            <a:r>
              <a:rPr lang="en-US" sz="2400" dirty="0">
                <a:latin typeface="Arial" pitchFamily="34" charset="0"/>
                <a:cs typeface="Arial" pitchFamily="34" charset="0"/>
              </a:rPr>
              <a:t> </a:t>
            </a:r>
            <a:r>
              <a:rPr lang="en-US" sz="2400" dirty="0" err="1">
                <a:latin typeface="Arial" pitchFamily="34" charset="0"/>
                <a:cs typeface="Arial" pitchFamily="34" charset="0"/>
              </a:rPr>
              <a:t>modernizat</a:t>
            </a:r>
            <a:r>
              <a:rPr lang="en-US" sz="2400" dirty="0">
                <a:latin typeface="Arial" pitchFamily="34" charset="0"/>
                <a:cs typeface="Arial" pitchFamily="34" charset="0"/>
              </a:rPr>
              <a:t> de management strategic;</a:t>
            </a:r>
            <a:endParaRPr lang="ro-RO" sz="2400" dirty="0">
              <a:latin typeface="Arial" pitchFamily="34" charset="0"/>
              <a:cs typeface="Arial" pitchFamily="34" charset="0"/>
            </a:endParaRPr>
          </a:p>
          <a:p>
            <a:pPr algn="just">
              <a:buFont typeface="Arial" pitchFamily="34" charset="0"/>
              <a:buChar char="•"/>
            </a:pPr>
            <a:r>
              <a:rPr lang="en-US" sz="2400" dirty="0" err="1">
                <a:latin typeface="Arial" pitchFamily="34" charset="0"/>
                <a:cs typeface="Arial" pitchFamily="34" charset="0"/>
              </a:rPr>
              <a:t>Numărul</a:t>
            </a:r>
            <a:r>
              <a:rPr lang="en-US" sz="2400" dirty="0">
                <a:latin typeface="Arial" pitchFamily="34" charset="0"/>
                <a:cs typeface="Arial" pitchFamily="34" charset="0"/>
              </a:rPr>
              <a:t> de </a:t>
            </a:r>
            <a:r>
              <a:rPr lang="en-US" sz="2400" dirty="0" err="1">
                <a:latin typeface="Arial" pitchFamily="34" charset="0"/>
                <a:cs typeface="Arial" pitchFamily="34" charset="0"/>
              </a:rPr>
              <a:t>universități</a:t>
            </a:r>
            <a:r>
              <a:rPr lang="en-US" sz="2400" dirty="0">
                <a:latin typeface="Arial" pitchFamily="34" charset="0"/>
                <a:cs typeface="Arial" pitchFamily="34" charset="0"/>
              </a:rPr>
              <a:t> cu </a:t>
            </a:r>
            <a:r>
              <a:rPr lang="en-US" sz="2400" dirty="0" err="1">
                <a:latin typeface="Arial" pitchFamily="34" charset="0"/>
                <a:cs typeface="Arial" pitchFamily="34" charset="0"/>
              </a:rPr>
              <a:t>sisteme</a:t>
            </a:r>
            <a:r>
              <a:rPr lang="en-US" sz="2400" dirty="0">
                <a:latin typeface="Arial" pitchFamily="34" charset="0"/>
                <a:cs typeface="Arial" pitchFamily="34" charset="0"/>
              </a:rPr>
              <a:t> </a:t>
            </a:r>
            <a:r>
              <a:rPr lang="en-US" sz="2400" dirty="0" err="1">
                <a:latin typeface="Arial" pitchFamily="34" charset="0"/>
                <a:cs typeface="Arial" pitchFamily="34" charset="0"/>
              </a:rPr>
              <a:t>transparente</a:t>
            </a:r>
            <a:r>
              <a:rPr lang="en-US" sz="2400" dirty="0">
                <a:latin typeface="Arial" pitchFamily="34" charset="0"/>
                <a:cs typeface="Arial" pitchFamily="34" charset="0"/>
              </a:rPr>
              <a:t> </a:t>
            </a:r>
            <a:r>
              <a:rPr lang="en-US" sz="2400" dirty="0" err="1">
                <a:latin typeface="Arial" pitchFamily="34" charset="0"/>
                <a:cs typeface="Arial" pitchFamily="34" charset="0"/>
              </a:rPr>
              <a:t>implementate</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evaluarea</a:t>
            </a:r>
            <a:r>
              <a:rPr lang="en-US" sz="2400" dirty="0">
                <a:latin typeface="Arial" pitchFamily="34" charset="0"/>
                <a:cs typeface="Arial" pitchFamily="34" charset="0"/>
              </a:rPr>
              <a:t> </a:t>
            </a:r>
            <a:r>
              <a:rPr lang="en-US" sz="2400" dirty="0" err="1">
                <a:latin typeface="Arial" pitchFamily="34" charset="0"/>
                <a:cs typeface="Arial" pitchFamily="34" charset="0"/>
              </a:rPr>
              <a:t>calității</a:t>
            </a:r>
            <a:r>
              <a:rPr lang="en-US" sz="2400" dirty="0">
                <a:latin typeface="Arial" pitchFamily="34" charset="0"/>
                <a:cs typeface="Arial" pitchFamily="34" charset="0"/>
              </a:rPr>
              <a:t>.</a:t>
            </a:r>
            <a:endParaRPr lang="ro-RO" sz="2400" dirty="0">
              <a:latin typeface="Arial" pitchFamily="34" charset="0"/>
              <a:cs typeface="Arial" pitchFamily="34" charset="0"/>
            </a:endParaRPr>
          </a:p>
          <a:p>
            <a:pPr marL="0" indent="0" algn="just">
              <a:buNone/>
            </a:pPr>
            <a:endParaRPr lang="en-US" sz="2400" dirty="0">
              <a:latin typeface="Arial" pitchFamily="34" charset="0"/>
              <a:cs typeface="Arial" pitchFamily="34" charset="0"/>
            </a:endParaRPr>
          </a:p>
          <a:p>
            <a:pPr marL="0" indent="0" algn="just">
              <a:buNone/>
            </a:pPr>
            <a:r>
              <a:rPr lang="ro-RO" sz="2400" b="1" i="1" dirty="0">
                <a:latin typeface="Arial" pitchFamily="34" charset="0"/>
                <a:cs typeface="Arial" pitchFamily="34" charset="0"/>
              </a:rPr>
              <a:t>	</a:t>
            </a:r>
            <a:r>
              <a:rPr lang="en-US" sz="2400" b="1" i="1" dirty="0" err="1">
                <a:latin typeface="Arial" pitchFamily="34" charset="0"/>
                <a:cs typeface="Arial" pitchFamily="34" charset="0"/>
              </a:rPr>
              <a:t>Activități</a:t>
            </a:r>
            <a:r>
              <a:rPr lang="en-US" sz="2400" b="1" i="1" dirty="0">
                <a:latin typeface="Arial" pitchFamily="34" charset="0"/>
                <a:cs typeface="Arial" pitchFamily="34" charset="0"/>
              </a:rPr>
              <a:t> model/</a:t>
            </a:r>
            <a:r>
              <a:rPr lang="en-US" sz="2400" b="1" i="1" dirty="0" err="1">
                <a:latin typeface="Arial" pitchFamily="34" charset="0"/>
                <a:cs typeface="Arial" pitchFamily="34" charset="0"/>
              </a:rPr>
              <a:t>proiecte</a:t>
            </a:r>
            <a:r>
              <a:rPr lang="en-US" sz="2400" b="1" i="1" dirty="0">
                <a:latin typeface="Arial" pitchFamily="34" charset="0"/>
                <a:cs typeface="Arial" pitchFamily="34" charset="0"/>
              </a:rPr>
              <a:t>/</a:t>
            </a:r>
            <a:r>
              <a:rPr lang="en-US" sz="2400" b="1" i="1" dirty="0" err="1">
                <a:latin typeface="Arial" pitchFamily="34" charset="0"/>
                <a:cs typeface="Arial" pitchFamily="34" charset="0"/>
              </a:rPr>
              <a:t>acțiuni</a:t>
            </a:r>
            <a:r>
              <a:rPr lang="ro-RO" sz="2400" b="1" i="1" dirty="0">
                <a:latin typeface="Arial" pitchFamily="34" charset="0"/>
                <a:cs typeface="Arial" pitchFamily="34" charset="0"/>
              </a:rPr>
              <a:t>:</a:t>
            </a:r>
            <a:endParaRPr lang="en-US" sz="2400" dirty="0">
              <a:latin typeface="Arial" pitchFamily="34" charset="0"/>
              <a:cs typeface="Arial" pitchFamily="34" charset="0"/>
            </a:endParaRPr>
          </a:p>
          <a:p>
            <a:pPr algn="just">
              <a:buFont typeface="Arial" pitchFamily="34" charset="0"/>
              <a:buChar char="•"/>
            </a:pPr>
            <a:r>
              <a:rPr lang="ro-RO" sz="2400" dirty="0">
                <a:latin typeface="Arial" pitchFamily="34" charset="0"/>
                <a:cs typeface="Arial" pitchFamily="34" charset="0"/>
              </a:rPr>
              <a:t>Managementul educației pentru directorii instituțiilor de cercetare, universități și facultățile lor, în special în domeniul managementului strategic, leadershipului și managementului schimbării;</a:t>
            </a:r>
            <a:endParaRPr lang="en-US" sz="2400" dirty="0">
              <a:latin typeface="Arial" pitchFamily="34" charset="0"/>
              <a:cs typeface="Arial" pitchFamily="34" charset="0"/>
            </a:endParaRPr>
          </a:p>
          <a:p>
            <a:pPr algn="just">
              <a:buFont typeface="Arial" pitchFamily="34" charset="0"/>
              <a:buChar char="•"/>
            </a:pPr>
            <a:r>
              <a:rPr lang="ro-RO" sz="2400" dirty="0">
                <a:latin typeface="Arial" pitchFamily="34" charset="0"/>
                <a:cs typeface="Arial" pitchFamily="34" charset="0"/>
              </a:rPr>
              <a:t>Actualizarea și implementarea planurilor de dezvoltare strategică ale facultăților, universităților și institutelor de cercetare, care includ componenta de resurse umane cu </a:t>
            </a:r>
            <a:r>
              <a:rPr lang="ro-RO" sz="2400" i="1" dirty="0">
                <a:latin typeface="Arial" pitchFamily="34" charset="0"/>
                <a:cs typeface="Arial" pitchFamily="34" charset="0"/>
              </a:rPr>
              <a:t>Planul de Acțiune</a:t>
            </a:r>
            <a:r>
              <a:rPr lang="ro-RO" sz="2400" dirty="0">
                <a:latin typeface="Arial" pitchFamily="34" charset="0"/>
                <a:cs typeface="Arial" pitchFamily="34" charset="0"/>
              </a:rPr>
              <a:t> pentru  obținerea diplomei calității europene de excelență în cercetare  (HR Excellence for research Award) - aceste măsuri  presupun o schimbare a culturii acestor organizații;</a:t>
            </a:r>
            <a:endParaRPr lang="en-US" sz="2400" dirty="0">
              <a:latin typeface="Arial" pitchFamily="34" charset="0"/>
              <a:cs typeface="Arial" pitchFamily="34" charset="0"/>
            </a:endParaRPr>
          </a:p>
          <a:p>
            <a:pPr algn="just">
              <a:buFont typeface="Arial" pitchFamily="34" charset="0"/>
              <a:buChar char="•"/>
            </a:pPr>
            <a:r>
              <a:rPr lang="en-US" sz="2400" dirty="0" err="1">
                <a:latin typeface="Arial" pitchFamily="34" charset="0"/>
                <a:cs typeface="Arial" pitchFamily="34" charset="0"/>
              </a:rPr>
              <a:t>Optimizarea</a:t>
            </a:r>
            <a:r>
              <a:rPr lang="en-US" sz="2400" dirty="0">
                <a:latin typeface="Arial" pitchFamily="34" charset="0"/>
                <a:cs typeface="Arial" pitchFamily="34" charset="0"/>
              </a:rPr>
              <a:t> </a:t>
            </a:r>
            <a:r>
              <a:rPr lang="en-US" sz="2400" dirty="0" err="1">
                <a:latin typeface="Arial" pitchFamily="34" charset="0"/>
                <a:cs typeface="Arial" pitchFamily="34" charset="0"/>
              </a:rPr>
              <a:t>proceselor</a:t>
            </a:r>
            <a:r>
              <a:rPr lang="en-US" sz="2400" dirty="0">
                <a:latin typeface="Arial" pitchFamily="34" charset="0"/>
                <a:cs typeface="Arial" pitchFamily="34" charset="0"/>
              </a:rPr>
              <a:t> interne ale </a:t>
            </a:r>
            <a:r>
              <a:rPr lang="en-US" sz="2400" dirty="0" err="1">
                <a:latin typeface="Arial" pitchFamily="34" charset="0"/>
                <a:cs typeface="Arial" pitchFamily="34" charset="0"/>
              </a:rPr>
              <a:t>organizațiilor</a:t>
            </a:r>
            <a:r>
              <a:rPr lang="en-US" sz="2400" dirty="0">
                <a:latin typeface="Arial" pitchFamily="34" charset="0"/>
                <a:cs typeface="Arial" pitchFamily="34" charset="0"/>
              </a:rPr>
              <a:t> de </a:t>
            </a:r>
            <a:r>
              <a:rPr lang="en-US" sz="2400" dirty="0" err="1">
                <a:latin typeface="Arial" pitchFamily="34" charset="0"/>
                <a:cs typeface="Arial" pitchFamily="34" charset="0"/>
              </a:rPr>
              <a:t>cercetare</a:t>
            </a:r>
            <a:r>
              <a:rPr lang="en-US" sz="2400" dirty="0">
                <a:latin typeface="Arial" pitchFamily="34" charset="0"/>
                <a:cs typeface="Arial" pitchFamily="34" charset="0"/>
              </a:rPr>
              <a:t>, </a:t>
            </a:r>
            <a:r>
              <a:rPr lang="en-US" sz="2400" dirty="0" err="1">
                <a:latin typeface="Arial" pitchFamily="34" charset="0"/>
                <a:cs typeface="Arial" pitchFamily="34" charset="0"/>
              </a:rPr>
              <a:t>reducerea</a:t>
            </a:r>
            <a:r>
              <a:rPr lang="en-US" sz="2400" dirty="0">
                <a:latin typeface="Arial" pitchFamily="34" charset="0"/>
                <a:cs typeface="Arial" pitchFamily="34" charset="0"/>
              </a:rPr>
              <a:t> </a:t>
            </a:r>
            <a:r>
              <a:rPr lang="en-US" sz="2400" dirty="0" err="1">
                <a:latin typeface="Arial" pitchFamily="34" charset="0"/>
                <a:cs typeface="Arial" pitchFamily="34" charset="0"/>
              </a:rPr>
              <a:t>sarcinii</a:t>
            </a:r>
            <a:r>
              <a:rPr lang="en-US" sz="2400" dirty="0">
                <a:latin typeface="Arial" pitchFamily="34" charset="0"/>
                <a:cs typeface="Arial" pitchFamily="34" charset="0"/>
              </a:rPr>
              <a:t> administrative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definirea</a:t>
            </a:r>
            <a:r>
              <a:rPr lang="en-US" sz="2400" dirty="0">
                <a:latin typeface="Arial" pitchFamily="34" charset="0"/>
                <a:cs typeface="Arial" pitchFamily="34" charset="0"/>
              </a:rPr>
              <a:t> </a:t>
            </a:r>
            <a:r>
              <a:rPr lang="en-US" sz="2400" dirty="0" err="1">
                <a:latin typeface="Arial" pitchFamily="34" charset="0"/>
                <a:cs typeface="Arial" pitchFamily="34" charset="0"/>
              </a:rPr>
              <a:t>măsurilor</a:t>
            </a:r>
            <a:r>
              <a:rPr lang="en-US" sz="2400" dirty="0">
                <a:latin typeface="Arial" pitchFamily="34" charset="0"/>
                <a:cs typeface="Arial" pitchFamily="34" charset="0"/>
              </a:rPr>
              <a:t> de </a:t>
            </a:r>
            <a:r>
              <a:rPr lang="en-US" sz="2400" dirty="0" err="1">
                <a:latin typeface="Arial" pitchFamily="34" charset="0"/>
                <a:cs typeface="Arial" pitchFamily="34" charset="0"/>
              </a:rPr>
              <a:t>calitate</a:t>
            </a:r>
            <a:r>
              <a:rPr lang="en-US" sz="2400" dirty="0">
                <a:latin typeface="Arial" pitchFamily="34" charset="0"/>
                <a:cs typeface="Arial" pitchFamily="34" charset="0"/>
              </a:rPr>
              <a:t>;</a:t>
            </a:r>
          </a:p>
          <a:p>
            <a:pPr algn="just">
              <a:buFont typeface="Arial" pitchFamily="34" charset="0"/>
              <a:buChar char="•"/>
            </a:pPr>
            <a:r>
              <a:rPr lang="en-US" sz="2400" dirty="0" err="1">
                <a:latin typeface="Arial" pitchFamily="34" charset="0"/>
                <a:cs typeface="Arial" pitchFamily="34" charset="0"/>
              </a:rPr>
              <a:t>Introducerea</a:t>
            </a:r>
            <a:r>
              <a:rPr lang="en-US" sz="2400" dirty="0">
                <a:latin typeface="Arial" pitchFamily="34" charset="0"/>
                <a:cs typeface="Arial" pitchFamily="34" charset="0"/>
              </a:rPr>
              <a:t> </a:t>
            </a:r>
            <a:r>
              <a:rPr lang="en-US" sz="2400" dirty="0" err="1">
                <a:latin typeface="Arial" pitchFamily="34" charset="0"/>
                <a:cs typeface="Arial" pitchFamily="34" charset="0"/>
              </a:rPr>
              <a:t>limbii</a:t>
            </a:r>
            <a:r>
              <a:rPr lang="en-US" sz="2400" dirty="0">
                <a:latin typeface="Arial" pitchFamily="34" charset="0"/>
                <a:cs typeface="Arial" pitchFamily="34" charset="0"/>
              </a:rPr>
              <a:t> </a:t>
            </a:r>
            <a:r>
              <a:rPr lang="en-US" sz="2400" dirty="0" err="1">
                <a:latin typeface="Arial" pitchFamily="34" charset="0"/>
                <a:cs typeface="Arial" pitchFamily="34" charset="0"/>
              </a:rPr>
              <a:t>engleze</a:t>
            </a:r>
            <a:r>
              <a:rPr lang="en-US" sz="2400" dirty="0">
                <a:latin typeface="Arial" pitchFamily="34" charset="0"/>
                <a:cs typeface="Arial" pitchFamily="34" charset="0"/>
              </a:rPr>
              <a:t> ca a </a:t>
            </a:r>
            <a:r>
              <a:rPr lang="en-US" sz="2400" dirty="0" err="1">
                <a:latin typeface="Arial" pitchFamily="34" charset="0"/>
                <a:cs typeface="Arial" pitchFamily="34" charset="0"/>
              </a:rPr>
              <a:t>doua</a:t>
            </a:r>
            <a:r>
              <a:rPr lang="en-US" sz="2400" dirty="0">
                <a:latin typeface="Arial" pitchFamily="34" charset="0"/>
                <a:cs typeface="Arial" pitchFamily="34" charset="0"/>
              </a:rPr>
              <a:t> </a:t>
            </a:r>
            <a:r>
              <a:rPr lang="en-US" sz="2400" dirty="0" err="1">
                <a:latin typeface="Arial" pitchFamily="34" charset="0"/>
                <a:cs typeface="Arial" pitchFamily="34" charset="0"/>
              </a:rPr>
              <a:t>limbă</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operațiunile</a:t>
            </a:r>
            <a:r>
              <a:rPr lang="en-US" sz="2400" dirty="0">
                <a:latin typeface="Arial" pitchFamily="34" charset="0"/>
                <a:cs typeface="Arial" pitchFamily="34" charset="0"/>
              </a:rPr>
              <a:t> </a:t>
            </a:r>
            <a:r>
              <a:rPr lang="en-US" sz="2400" dirty="0" err="1">
                <a:latin typeface="Arial" pitchFamily="34" charset="0"/>
                <a:cs typeface="Arial" pitchFamily="34" charset="0"/>
              </a:rPr>
              <a:t>organizațiilor</a:t>
            </a:r>
            <a:r>
              <a:rPr lang="en-US" sz="2400" dirty="0">
                <a:latin typeface="Arial" pitchFamily="34" charset="0"/>
                <a:cs typeface="Arial" pitchFamily="34" charset="0"/>
              </a:rPr>
              <a:t> de </a:t>
            </a:r>
            <a:r>
              <a:rPr lang="en-US" sz="2400" dirty="0" err="1">
                <a:latin typeface="Arial" pitchFamily="34" charset="0"/>
                <a:cs typeface="Arial" pitchFamily="34" charset="0"/>
              </a:rPr>
              <a:t>cercetare</a:t>
            </a:r>
            <a:r>
              <a:rPr lang="en-US" sz="2400" dirty="0">
                <a:latin typeface="Arial" pitchFamily="34" charset="0"/>
                <a:cs typeface="Arial" pitchFamily="34" charset="0"/>
              </a:rPr>
              <a:t>.</a:t>
            </a:r>
            <a:endParaRPr lang="en-US" sz="2400" b="1" dirty="0">
              <a:latin typeface="Arial" pitchFamily="34" charset="0"/>
              <a:cs typeface="Arial" pitchFamily="34" charset="0"/>
            </a:endParaRPr>
          </a:p>
        </p:txBody>
      </p:sp>
      <p:sp>
        <p:nvSpPr>
          <p:cNvPr id="10" name="Title 1">
            <a:extLst>
              <a:ext uri="{FF2B5EF4-FFF2-40B4-BE49-F238E27FC236}">
                <a16:creationId xmlns:a16="http://schemas.microsoft.com/office/drawing/2014/main" xmlns="" id="{131FB4F5-825F-47B6-924F-DC1FCCB62130}"/>
              </a:ext>
            </a:extLst>
          </p:cNvPr>
          <p:cNvSpPr txBox="1">
            <a:spLocks/>
          </p:cNvSpPr>
          <p:nvPr/>
        </p:nvSpPr>
        <p:spPr>
          <a:xfrm>
            <a:off x="1839692" y="280784"/>
            <a:ext cx="10787743" cy="2188628"/>
          </a:xfrm>
          <a:prstGeom prst="rect">
            <a:avLst/>
          </a:prstGeom>
          <a:solidFill>
            <a:schemeClr val="accent2">
              <a:lumMod val="20000"/>
              <a:lumOff val="80000"/>
            </a:schemeClr>
          </a:solidFill>
        </p:spPr>
        <p:txBody>
          <a:bodyPr vert="horz" lIns="109142" tIns="54573" rIns="109142" bIns="5457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3200" b="1" dirty="0">
                <a:solidFill>
                  <a:prstClr val="black"/>
                </a:solidFill>
                <a:latin typeface="Arial" pitchFamily="34" charset="0"/>
                <a:cs typeface="Arial" pitchFamily="34" charset="0"/>
              </a:rPr>
              <a:t>Obiectivul specific 3.2: </a:t>
            </a:r>
            <a:r>
              <a:rPr lang="en-US" sz="3200" b="1" dirty="0" err="1">
                <a:solidFill>
                  <a:prstClr val="black"/>
                </a:solidFill>
                <a:latin typeface="Arial" pitchFamily="34" charset="0"/>
                <a:cs typeface="Arial" pitchFamily="34" charset="0"/>
              </a:rPr>
              <a:t>Îmbunătățirea</a:t>
            </a:r>
            <a:r>
              <a:rPr lang="en-US" sz="3200" b="1" dirty="0">
                <a:solidFill>
                  <a:prstClr val="black"/>
                </a:solidFill>
                <a:latin typeface="Arial" pitchFamily="34" charset="0"/>
                <a:cs typeface="Arial" pitchFamily="34" charset="0"/>
              </a:rPr>
              <a:t> </a:t>
            </a:r>
            <a:r>
              <a:rPr lang="en-US" sz="3200" b="1" dirty="0" err="1">
                <a:solidFill>
                  <a:prstClr val="black"/>
                </a:solidFill>
                <a:latin typeface="Arial" pitchFamily="34" charset="0"/>
                <a:cs typeface="Arial" pitchFamily="34" charset="0"/>
              </a:rPr>
              <a:t>nivelului</a:t>
            </a:r>
            <a:r>
              <a:rPr lang="en-US" sz="3200" b="1" dirty="0">
                <a:solidFill>
                  <a:prstClr val="black"/>
                </a:solidFill>
                <a:latin typeface="Arial" pitchFamily="34" charset="0"/>
                <a:cs typeface="Arial" pitchFamily="34" charset="0"/>
              </a:rPr>
              <a:t> </a:t>
            </a:r>
            <a:r>
              <a:rPr lang="en-US" sz="3200" b="1" dirty="0" err="1">
                <a:solidFill>
                  <a:prstClr val="black"/>
                </a:solidFill>
                <a:latin typeface="Arial" pitchFamily="34" charset="0"/>
                <a:cs typeface="Arial" pitchFamily="34" charset="0"/>
              </a:rPr>
              <a:t>managementului</a:t>
            </a:r>
            <a:r>
              <a:rPr lang="en-US" sz="3200" b="1" dirty="0">
                <a:solidFill>
                  <a:prstClr val="black"/>
                </a:solidFill>
                <a:latin typeface="Arial" pitchFamily="34" charset="0"/>
                <a:cs typeface="Arial" pitchFamily="34" charset="0"/>
              </a:rPr>
              <a:t> strategic </a:t>
            </a:r>
            <a:r>
              <a:rPr lang="en-US" sz="3200" b="1" dirty="0" err="1">
                <a:solidFill>
                  <a:prstClr val="black"/>
                </a:solidFill>
                <a:latin typeface="Arial" pitchFamily="34" charset="0"/>
                <a:cs typeface="Arial" pitchFamily="34" charset="0"/>
              </a:rPr>
              <a:t>și</a:t>
            </a:r>
            <a:r>
              <a:rPr lang="en-US" sz="3200" b="1" dirty="0">
                <a:solidFill>
                  <a:prstClr val="black"/>
                </a:solidFill>
                <a:latin typeface="Arial" pitchFamily="34" charset="0"/>
                <a:cs typeface="Arial" pitchFamily="34" charset="0"/>
              </a:rPr>
              <a:t> </a:t>
            </a:r>
            <a:r>
              <a:rPr lang="en-US" sz="3200" b="1" dirty="0" err="1">
                <a:solidFill>
                  <a:prstClr val="black"/>
                </a:solidFill>
                <a:latin typeface="Arial" pitchFamily="34" charset="0"/>
                <a:cs typeface="Arial" pitchFamily="34" charset="0"/>
              </a:rPr>
              <a:t>operațional</a:t>
            </a:r>
            <a:r>
              <a:rPr lang="en-US" sz="3200" b="1" dirty="0">
                <a:solidFill>
                  <a:prstClr val="black"/>
                </a:solidFill>
                <a:latin typeface="Arial" pitchFamily="34" charset="0"/>
                <a:cs typeface="Arial" pitchFamily="34" charset="0"/>
              </a:rPr>
              <a:t> </a:t>
            </a:r>
            <a:r>
              <a:rPr lang="en-US" sz="3200" b="1" dirty="0" err="1">
                <a:solidFill>
                  <a:prstClr val="black"/>
                </a:solidFill>
                <a:latin typeface="Arial" pitchFamily="34" charset="0"/>
                <a:cs typeface="Arial" pitchFamily="34" charset="0"/>
              </a:rPr>
              <a:t>și</a:t>
            </a:r>
            <a:r>
              <a:rPr lang="en-US" sz="3200" b="1" dirty="0">
                <a:solidFill>
                  <a:prstClr val="black"/>
                </a:solidFill>
                <a:latin typeface="Arial" pitchFamily="34" charset="0"/>
                <a:cs typeface="Arial" pitchFamily="34" charset="0"/>
              </a:rPr>
              <a:t> </a:t>
            </a:r>
            <a:r>
              <a:rPr lang="en-US" sz="3200" b="1" dirty="0" err="1">
                <a:solidFill>
                  <a:prstClr val="black"/>
                </a:solidFill>
                <a:latin typeface="Arial" pitchFamily="34" charset="0"/>
                <a:cs typeface="Arial" pitchFamily="34" charset="0"/>
              </a:rPr>
              <a:t>crearea</a:t>
            </a:r>
            <a:r>
              <a:rPr lang="en-US" sz="3200" b="1" dirty="0">
                <a:solidFill>
                  <a:prstClr val="black"/>
                </a:solidFill>
                <a:latin typeface="Arial" pitchFamily="34" charset="0"/>
                <a:cs typeface="Arial" pitchFamily="34" charset="0"/>
              </a:rPr>
              <a:t> </a:t>
            </a:r>
            <a:r>
              <a:rPr lang="en-US" sz="3200" b="1" dirty="0" err="1">
                <a:solidFill>
                  <a:prstClr val="black"/>
                </a:solidFill>
                <a:latin typeface="Arial" pitchFamily="34" charset="0"/>
                <a:cs typeface="Arial" pitchFamily="34" charset="0"/>
              </a:rPr>
              <a:t>condițiilor</a:t>
            </a:r>
            <a:r>
              <a:rPr lang="en-US" sz="3200" b="1" dirty="0">
                <a:solidFill>
                  <a:prstClr val="black"/>
                </a:solidFill>
                <a:latin typeface="Arial" pitchFamily="34" charset="0"/>
                <a:cs typeface="Arial" pitchFamily="34" charset="0"/>
              </a:rPr>
              <a:t> </a:t>
            </a:r>
            <a:r>
              <a:rPr lang="en-US" sz="3200" b="1" dirty="0" err="1">
                <a:solidFill>
                  <a:prstClr val="black"/>
                </a:solidFill>
                <a:latin typeface="Arial" pitchFamily="34" charset="0"/>
                <a:cs typeface="Arial" pitchFamily="34" charset="0"/>
              </a:rPr>
              <a:t>pentru</a:t>
            </a:r>
            <a:r>
              <a:rPr lang="ro-RO" sz="3200" b="1" dirty="0">
                <a:solidFill>
                  <a:prstClr val="black"/>
                </a:solidFill>
                <a:latin typeface="Arial" pitchFamily="34" charset="0"/>
                <a:cs typeface="Arial" pitchFamily="34" charset="0"/>
              </a:rPr>
              <a:t> </a:t>
            </a:r>
            <a:r>
              <a:rPr lang="en-US" sz="3200" b="1" dirty="0" err="1">
                <a:solidFill>
                  <a:prstClr val="black"/>
                </a:solidFill>
                <a:latin typeface="Arial" pitchFamily="34" charset="0"/>
                <a:cs typeface="Arial" pitchFamily="34" charset="0"/>
              </a:rPr>
              <a:t>îmbunătățirea</a:t>
            </a:r>
            <a:r>
              <a:rPr lang="en-US" sz="3200" b="1" dirty="0">
                <a:solidFill>
                  <a:prstClr val="black"/>
                </a:solidFill>
                <a:latin typeface="Arial" pitchFamily="34" charset="0"/>
                <a:cs typeface="Arial" pitchFamily="34" charset="0"/>
              </a:rPr>
              <a:t> </a:t>
            </a:r>
            <a:r>
              <a:rPr lang="en-US" sz="3200" b="1" dirty="0" err="1">
                <a:solidFill>
                  <a:prstClr val="black"/>
                </a:solidFill>
                <a:latin typeface="Arial" pitchFamily="34" charset="0"/>
                <a:cs typeface="Arial" pitchFamily="34" charset="0"/>
              </a:rPr>
              <a:t>competitivității</a:t>
            </a:r>
            <a:r>
              <a:rPr lang="en-US" sz="3200" b="1" dirty="0">
                <a:solidFill>
                  <a:prstClr val="black"/>
                </a:solidFill>
                <a:latin typeface="Arial" pitchFamily="34" charset="0"/>
                <a:cs typeface="Arial" pitchFamily="34" charset="0"/>
              </a:rPr>
              <a:t> </a:t>
            </a:r>
            <a:r>
              <a:rPr lang="en-US" sz="3200" b="1" dirty="0" err="1">
                <a:solidFill>
                  <a:prstClr val="black"/>
                </a:solidFill>
                <a:latin typeface="Arial" pitchFamily="34" charset="0"/>
                <a:cs typeface="Arial" pitchFamily="34" charset="0"/>
              </a:rPr>
              <a:t>organizațiilor</a:t>
            </a:r>
            <a:r>
              <a:rPr lang="en-US" sz="3200" b="1" dirty="0">
                <a:solidFill>
                  <a:prstClr val="black"/>
                </a:solidFill>
                <a:latin typeface="Arial" pitchFamily="34" charset="0"/>
                <a:cs typeface="Arial" pitchFamily="34" charset="0"/>
              </a:rPr>
              <a:t> de </a:t>
            </a:r>
            <a:r>
              <a:rPr lang="en-US" sz="3200" b="1" dirty="0" err="1">
                <a:solidFill>
                  <a:prstClr val="black"/>
                </a:solidFill>
                <a:latin typeface="Arial" pitchFamily="34" charset="0"/>
                <a:cs typeface="Arial" pitchFamily="34" charset="0"/>
              </a:rPr>
              <a:t>cercetare</a:t>
            </a:r>
            <a:endParaRPr lang="en-US" sz="3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6666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15CF66BC-6B9B-41E1-A74C-10CF78EBA197}"/>
              </a:ext>
            </a:extLst>
          </p:cNvPr>
          <p:cNvSpPr>
            <a:spLocks noGrp="1"/>
          </p:cNvSpPr>
          <p:nvPr>
            <p:ph sz="half" idx="2"/>
          </p:nvPr>
        </p:nvSpPr>
        <p:spPr>
          <a:xfrm>
            <a:off x="402771" y="3075739"/>
            <a:ext cx="12104916" cy="6275331"/>
          </a:xfrm>
        </p:spPr>
        <p:txBody>
          <a:bodyPr>
            <a:normAutofit/>
          </a:bodyPr>
          <a:lstStyle/>
          <a:p>
            <a:pPr marL="0" indent="0" algn="just">
              <a:buNone/>
            </a:pPr>
            <a:r>
              <a:rPr lang="ro-RO" sz="2400" b="1" i="1" dirty="0">
                <a:latin typeface="Arial" pitchFamily="34" charset="0"/>
                <a:cs typeface="Arial" pitchFamily="34" charset="0"/>
              </a:rPr>
              <a:t>	</a:t>
            </a:r>
            <a:r>
              <a:rPr lang="en-US" sz="2400" b="1" dirty="0" err="1">
                <a:latin typeface="Arial" pitchFamily="34" charset="0"/>
                <a:cs typeface="Arial" pitchFamily="34" charset="0"/>
              </a:rPr>
              <a:t>Indicatori</a:t>
            </a:r>
            <a:r>
              <a:rPr lang="en-US" sz="2400" b="1" dirty="0">
                <a:latin typeface="Arial" pitchFamily="34" charset="0"/>
                <a:cs typeface="Arial" pitchFamily="34" charset="0"/>
              </a:rPr>
              <a:t> </a:t>
            </a:r>
            <a:r>
              <a:rPr lang="en-US" sz="2400" b="1" dirty="0" err="1">
                <a:latin typeface="Arial" pitchFamily="34" charset="0"/>
                <a:cs typeface="Arial" pitchFamily="34" charset="0"/>
              </a:rPr>
              <a:t>ai</a:t>
            </a:r>
            <a:r>
              <a:rPr lang="en-US" sz="2400" b="1" dirty="0">
                <a:latin typeface="Arial" pitchFamily="34" charset="0"/>
                <a:cs typeface="Arial" pitchFamily="34" charset="0"/>
              </a:rPr>
              <a:t> </a:t>
            </a:r>
            <a:r>
              <a:rPr lang="en-US" sz="2400" b="1" dirty="0" err="1">
                <a:latin typeface="Arial" pitchFamily="34" charset="0"/>
                <a:cs typeface="Arial" pitchFamily="34" charset="0"/>
              </a:rPr>
              <a:t>obiectivului</a:t>
            </a:r>
            <a:r>
              <a:rPr lang="en-US" sz="2400" b="1" dirty="0">
                <a:latin typeface="Arial" pitchFamily="34" charset="0"/>
                <a:cs typeface="Arial" pitchFamily="34" charset="0"/>
              </a:rPr>
              <a:t> specific</a:t>
            </a:r>
            <a:r>
              <a:rPr lang="ro-RO" sz="2400" b="1" dirty="0">
                <a:latin typeface="Arial" pitchFamily="34" charset="0"/>
                <a:cs typeface="Arial" pitchFamily="34" charset="0"/>
              </a:rPr>
              <a:t>:</a:t>
            </a:r>
            <a:endParaRPr lang="en-US" sz="2400" b="1" dirty="0">
              <a:latin typeface="Arial" pitchFamily="34" charset="0"/>
              <a:cs typeface="Arial" pitchFamily="34" charset="0"/>
            </a:endParaRPr>
          </a:p>
          <a:p>
            <a:pPr algn="just">
              <a:buFont typeface="Arial" pitchFamily="34" charset="0"/>
              <a:buChar char="•"/>
            </a:pPr>
            <a:r>
              <a:rPr lang="en-US" sz="2400" dirty="0" err="1">
                <a:latin typeface="Arial" pitchFamily="34" charset="0"/>
                <a:cs typeface="Arial" pitchFamily="34" charset="0"/>
              </a:rPr>
              <a:t>Evaluarea</a:t>
            </a:r>
            <a:r>
              <a:rPr lang="en-US" sz="2400" dirty="0">
                <a:latin typeface="Arial" pitchFamily="34" charset="0"/>
                <a:cs typeface="Arial" pitchFamily="34" charset="0"/>
              </a:rPr>
              <a:t> </a:t>
            </a:r>
            <a:r>
              <a:rPr lang="en-US" sz="2400" dirty="0" err="1">
                <a:latin typeface="Arial" pitchFamily="34" charset="0"/>
                <a:cs typeface="Arial" pitchFamily="34" charset="0"/>
              </a:rPr>
              <a:t>satisfacției</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 </a:t>
            </a:r>
            <a:r>
              <a:rPr lang="en-US" sz="2400" dirty="0" err="1">
                <a:latin typeface="Arial" pitchFamily="34" charset="0"/>
                <a:cs typeface="Arial" pitchFamily="34" charset="0"/>
              </a:rPr>
              <a:t>participării</a:t>
            </a:r>
            <a:r>
              <a:rPr lang="en-US" sz="2400" dirty="0">
                <a:latin typeface="Arial" pitchFamily="34" charset="0"/>
                <a:cs typeface="Arial" pitchFamily="34" charset="0"/>
              </a:rPr>
              <a:t> </a:t>
            </a:r>
            <a:r>
              <a:rPr lang="en-US" sz="2400" dirty="0" err="1">
                <a:latin typeface="Arial" pitchFamily="34" charset="0"/>
                <a:cs typeface="Arial" pitchFamily="34" charset="0"/>
              </a:rPr>
              <a:t>profesionale</a:t>
            </a:r>
            <a:r>
              <a:rPr lang="en-US" sz="2400" dirty="0">
                <a:latin typeface="Arial" pitchFamily="34" charset="0"/>
                <a:cs typeface="Arial" pitchFamily="34" charset="0"/>
              </a:rPr>
              <a:t> a </a:t>
            </a:r>
            <a:r>
              <a:rPr lang="en-US" sz="2400" dirty="0" err="1">
                <a:latin typeface="Arial" pitchFamily="34" charset="0"/>
                <a:cs typeface="Arial" pitchFamily="34" charset="0"/>
              </a:rPr>
              <a:t>angajaților</a:t>
            </a:r>
            <a:r>
              <a:rPr lang="en-US" sz="2400" dirty="0">
                <a:latin typeface="Arial" pitchFamily="34" charset="0"/>
                <a:cs typeface="Arial" pitchFamily="34" charset="0"/>
              </a:rPr>
              <a:t>;</a:t>
            </a:r>
          </a:p>
          <a:p>
            <a:pPr algn="just">
              <a:buFont typeface="Arial" pitchFamily="34" charset="0"/>
              <a:buChar char="•"/>
            </a:pPr>
            <a:r>
              <a:rPr lang="en-US" sz="2400" dirty="0" err="1">
                <a:latin typeface="Arial" pitchFamily="34" charset="0"/>
                <a:cs typeface="Arial" pitchFamily="34" charset="0"/>
              </a:rPr>
              <a:t>Proporția</a:t>
            </a:r>
            <a:r>
              <a:rPr lang="en-US" sz="2400" dirty="0">
                <a:latin typeface="Arial" pitchFamily="34" charset="0"/>
                <a:cs typeface="Arial" pitchFamily="34" charset="0"/>
              </a:rPr>
              <a:t> </a:t>
            </a:r>
            <a:r>
              <a:rPr lang="en-US" sz="2400" dirty="0" err="1">
                <a:latin typeface="Arial" pitchFamily="34" charset="0"/>
                <a:cs typeface="Arial" pitchFamily="34" charset="0"/>
              </a:rPr>
              <a:t>institutelor</a:t>
            </a:r>
            <a:r>
              <a:rPr lang="en-US" sz="2400" dirty="0">
                <a:latin typeface="Arial" pitchFamily="34" charset="0"/>
                <a:cs typeface="Arial" pitchFamily="34" charset="0"/>
              </a:rPr>
              <a:t> de </a:t>
            </a:r>
            <a:r>
              <a:rPr lang="en-US" sz="2400" dirty="0" err="1">
                <a:latin typeface="Arial" pitchFamily="34" charset="0"/>
                <a:cs typeface="Arial" pitchFamily="34" charset="0"/>
              </a:rPr>
              <a:t>cercetare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 </a:t>
            </a:r>
            <a:r>
              <a:rPr lang="en-US" sz="2400" dirty="0" err="1">
                <a:latin typeface="Arial" pitchFamily="34" charset="0"/>
                <a:cs typeface="Arial" pitchFamily="34" charset="0"/>
              </a:rPr>
              <a:t>universităților</a:t>
            </a:r>
            <a:r>
              <a:rPr lang="en-US" sz="2400" dirty="0">
                <a:latin typeface="Arial" pitchFamily="34" charset="0"/>
                <a:cs typeface="Arial" pitchFamily="34" charset="0"/>
              </a:rPr>
              <a:t> certificate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managementul</a:t>
            </a:r>
            <a:r>
              <a:rPr lang="en-US" sz="2400" dirty="0">
                <a:latin typeface="Arial" pitchFamily="34" charset="0"/>
                <a:cs typeface="Arial" pitchFamily="34" charset="0"/>
              </a:rPr>
              <a:t> </a:t>
            </a:r>
            <a:r>
              <a:rPr lang="en-US" sz="2400" dirty="0" err="1">
                <a:latin typeface="Arial" pitchFamily="34" charset="0"/>
                <a:cs typeface="Arial" pitchFamily="34" charset="0"/>
              </a:rPr>
              <a:t>resurselor</a:t>
            </a:r>
            <a:r>
              <a:rPr lang="en-US" sz="2400" dirty="0">
                <a:latin typeface="Arial" pitchFamily="34" charset="0"/>
                <a:cs typeface="Arial" pitchFamily="34" charset="0"/>
              </a:rPr>
              <a:t> </a:t>
            </a:r>
            <a:r>
              <a:rPr lang="en-US" sz="2400" dirty="0" err="1">
                <a:latin typeface="Arial" pitchFamily="34" charset="0"/>
                <a:cs typeface="Arial" pitchFamily="34" charset="0"/>
              </a:rPr>
              <a:t>umane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 </a:t>
            </a:r>
            <a:r>
              <a:rPr lang="en-US" sz="2400" dirty="0" err="1">
                <a:latin typeface="Arial" pitchFamily="34" charset="0"/>
                <a:cs typeface="Arial" pitchFamily="34" charset="0"/>
              </a:rPr>
              <a:t>celor</a:t>
            </a:r>
            <a:r>
              <a:rPr lang="en-US" sz="2400" dirty="0">
                <a:latin typeface="Arial" pitchFamily="34" charset="0"/>
                <a:cs typeface="Arial" pitchFamily="34" charset="0"/>
              </a:rPr>
              <a:t> </a:t>
            </a:r>
            <a:r>
              <a:rPr lang="en-US" sz="2400" i="1" dirty="0">
                <a:latin typeface="Arial" pitchFamily="34" charset="0"/>
                <a:cs typeface="Arial" pitchFamily="34" charset="0"/>
              </a:rPr>
              <a:t>care au </a:t>
            </a:r>
            <a:r>
              <a:rPr lang="en-US" sz="2400" i="1" dirty="0" err="1">
                <a:latin typeface="Arial" pitchFamily="34" charset="0"/>
                <a:cs typeface="Arial" pitchFamily="34" charset="0"/>
              </a:rPr>
              <a:t>obținut</a:t>
            </a:r>
            <a:r>
              <a:rPr lang="en-US" sz="2400" i="1" dirty="0">
                <a:latin typeface="Arial" pitchFamily="34" charset="0"/>
                <a:cs typeface="Arial" pitchFamily="34" charset="0"/>
              </a:rPr>
              <a:t> diploma de </a:t>
            </a:r>
            <a:r>
              <a:rPr lang="en-US" sz="2400" i="1" dirty="0" err="1">
                <a:latin typeface="Arial" pitchFamily="34" charset="0"/>
                <a:cs typeface="Arial" pitchFamily="34" charset="0"/>
              </a:rPr>
              <a:t>excelență</a:t>
            </a:r>
            <a:r>
              <a:rPr lang="en-US" sz="2400" i="1" dirty="0">
                <a:latin typeface="Arial" pitchFamily="34" charset="0"/>
                <a:cs typeface="Arial" pitchFamily="34" charset="0"/>
              </a:rPr>
              <a:t> la </a:t>
            </a:r>
            <a:r>
              <a:rPr lang="en-US" sz="2400" i="1" dirty="0" err="1">
                <a:latin typeface="Arial" pitchFamily="34" charset="0"/>
                <a:cs typeface="Arial" pitchFamily="34" charset="0"/>
              </a:rPr>
              <a:t>nivelul</a:t>
            </a:r>
            <a:r>
              <a:rPr lang="en-US" sz="2400" i="1" dirty="0">
                <a:latin typeface="Arial" pitchFamily="34" charset="0"/>
                <a:cs typeface="Arial" pitchFamily="34" charset="0"/>
              </a:rPr>
              <a:t> EU.</a:t>
            </a:r>
            <a:endParaRPr lang="ro-RO" sz="2400" i="1" dirty="0">
              <a:latin typeface="Arial" pitchFamily="34" charset="0"/>
              <a:cs typeface="Arial" pitchFamily="34" charset="0"/>
            </a:endParaRPr>
          </a:p>
          <a:p>
            <a:pPr marL="0" indent="0" algn="just">
              <a:buNone/>
            </a:pPr>
            <a:endParaRPr lang="en-US" sz="2400" dirty="0">
              <a:latin typeface="Arial" pitchFamily="34" charset="0"/>
              <a:cs typeface="Arial" pitchFamily="34" charset="0"/>
            </a:endParaRPr>
          </a:p>
          <a:p>
            <a:pPr marL="0" indent="0" algn="just">
              <a:buNone/>
            </a:pPr>
            <a:r>
              <a:rPr lang="ro-RO" sz="2400" b="1" i="1" dirty="0">
                <a:latin typeface="Arial" pitchFamily="34" charset="0"/>
                <a:cs typeface="Arial" pitchFamily="34" charset="0"/>
              </a:rPr>
              <a:t>	</a:t>
            </a:r>
            <a:r>
              <a:rPr lang="en-US" sz="2400" b="1" dirty="0" err="1">
                <a:latin typeface="Arial" pitchFamily="34" charset="0"/>
                <a:cs typeface="Arial" pitchFamily="34" charset="0"/>
              </a:rPr>
              <a:t>Activități</a:t>
            </a:r>
            <a:r>
              <a:rPr lang="en-US" sz="2400" b="1" dirty="0">
                <a:latin typeface="Arial" pitchFamily="34" charset="0"/>
                <a:cs typeface="Arial" pitchFamily="34" charset="0"/>
              </a:rPr>
              <a:t> model/</a:t>
            </a:r>
            <a:r>
              <a:rPr lang="en-US" sz="2400" b="1" dirty="0" err="1">
                <a:latin typeface="Arial" pitchFamily="34" charset="0"/>
                <a:cs typeface="Arial" pitchFamily="34" charset="0"/>
              </a:rPr>
              <a:t>proiecte</a:t>
            </a:r>
            <a:r>
              <a:rPr lang="en-US" sz="2400" b="1" dirty="0">
                <a:latin typeface="Arial" pitchFamily="34" charset="0"/>
                <a:cs typeface="Arial" pitchFamily="34" charset="0"/>
              </a:rPr>
              <a:t>/</a:t>
            </a:r>
            <a:r>
              <a:rPr lang="en-US" sz="2400" b="1" dirty="0" err="1">
                <a:latin typeface="Arial" pitchFamily="34" charset="0"/>
                <a:cs typeface="Arial" pitchFamily="34" charset="0"/>
              </a:rPr>
              <a:t>acțiuni</a:t>
            </a:r>
            <a:r>
              <a:rPr lang="ro-RO" sz="2400" b="1" dirty="0">
                <a:latin typeface="Arial" pitchFamily="34" charset="0"/>
                <a:cs typeface="Arial" pitchFamily="34" charset="0"/>
              </a:rPr>
              <a:t>:</a:t>
            </a:r>
            <a:endParaRPr lang="en-US" sz="2400" dirty="0">
              <a:latin typeface="Arial" pitchFamily="34" charset="0"/>
              <a:cs typeface="Arial" pitchFamily="34" charset="0"/>
            </a:endParaRPr>
          </a:p>
          <a:p>
            <a:pPr algn="just">
              <a:buFont typeface="Arial" pitchFamily="34" charset="0"/>
              <a:buChar char="•"/>
            </a:pPr>
            <a:r>
              <a:rPr lang="en-US" sz="2400" dirty="0" err="1">
                <a:latin typeface="Arial" pitchFamily="34" charset="0"/>
                <a:cs typeface="Arial" pitchFamily="34" charset="0"/>
              </a:rPr>
              <a:t>Schimbarea</a:t>
            </a:r>
            <a:r>
              <a:rPr lang="en-US" sz="2400" dirty="0">
                <a:latin typeface="Arial" pitchFamily="34" charset="0"/>
                <a:cs typeface="Arial" pitchFamily="34" charset="0"/>
              </a:rPr>
              <a:t> </a:t>
            </a:r>
            <a:r>
              <a:rPr lang="en-US" sz="2400" dirty="0" err="1">
                <a:latin typeface="Arial" pitchFamily="34" charset="0"/>
                <a:cs typeface="Arial" pitchFamily="34" charset="0"/>
              </a:rPr>
              <a:t>sistemului</a:t>
            </a:r>
            <a:r>
              <a:rPr lang="en-US" sz="2400" dirty="0">
                <a:latin typeface="Arial" pitchFamily="34" charset="0"/>
                <a:cs typeface="Arial" pitchFamily="34" charset="0"/>
              </a:rPr>
              <a:t> actual de management al </a:t>
            </a:r>
            <a:r>
              <a:rPr lang="en-US" sz="2400" dirty="0" err="1">
                <a:latin typeface="Arial" pitchFamily="34" charset="0"/>
                <a:cs typeface="Arial" pitchFamily="34" charset="0"/>
              </a:rPr>
              <a:t>resurselor</a:t>
            </a:r>
            <a:r>
              <a:rPr lang="en-US" sz="2400" dirty="0">
                <a:latin typeface="Arial" pitchFamily="34" charset="0"/>
                <a:cs typeface="Arial" pitchFamily="34" charset="0"/>
              </a:rPr>
              <a:t> </a:t>
            </a:r>
            <a:r>
              <a:rPr lang="en-US" sz="2400" dirty="0" err="1">
                <a:latin typeface="Arial" pitchFamily="34" charset="0"/>
                <a:cs typeface="Arial" pitchFamily="34" charset="0"/>
              </a:rPr>
              <a:t>umane</a:t>
            </a:r>
            <a:r>
              <a:rPr lang="en-US" sz="2400" dirty="0">
                <a:latin typeface="Arial" pitchFamily="34" charset="0"/>
                <a:cs typeface="Arial" pitchFamily="34" charset="0"/>
              </a:rPr>
              <a:t> conform </a:t>
            </a:r>
            <a:r>
              <a:rPr lang="en-US" sz="2400" dirty="0" err="1">
                <a:latin typeface="Arial" pitchFamily="34" charset="0"/>
                <a:cs typeface="Arial" pitchFamily="34" charset="0"/>
              </a:rPr>
              <a:t>tendințelor</a:t>
            </a:r>
            <a:r>
              <a:rPr lang="en-US" sz="2400" dirty="0">
                <a:latin typeface="Arial" pitchFamily="34" charset="0"/>
                <a:cs typeface="Arial" pitchFamily="34" charset="0"/>
              </a:rPr>
              <a:t> </a:t>
            </a:r>
            <a:r>
              <a:rPr lang="en-US" sz="2400" dirty="0" err="1">
                <a:latin typeface="Arial" pitchFamily="34" charset="0"/>
                <a:cs typeface="Arial" pitchFamily="34" charset="0"/>
              </a:rPr>
              <a:t>moderne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nevoilor</a:t>
            </a:r>
            <a:r>
              <a:rPr lang="en-US" sz="2400" dirty="0">
                <a:latin typeface="Arial" pitchFamily="34" charset="0"/>
                <a:cs typeface="Arial" pitchFamily="34" charset="0"/>
              </a:rPr>
              <a:t> </a:t>
            </a:r>
            <a:r>
              <a:rPr lang="en-US" sz="2400" dirty="0" err="1">
                <a:latin typeface="Arial" pitchFamily="34" charset="0"/>
                <a:cs typeface="Arial" pitchFamily="34" charset="0"/>
              </a:rPr>
              <a:t>specifice</a:t>
            </a:r>
            <a:r>
              <a:rPr lang="en-US" sz="2400" dirty="0">
                <a:latin typeface="Arial" pitchFamily="34" charset="0"/>
                <a:cs typeface="Arial" pitchFamily="34" charset="0"/>
              </a:rPr>
              <a:t> ale </a:t>
            </a:r>
            <a:r>
              <a:rPr lang="en-US" sz="2400" dirty="0" err="1">
                <a:latin typeface="Arial" pitchFamily="34" charset="0"/>
                <a:cs typeface="Arial" pitchFamily="34" charset="0"/>
              </a:rPr>
              <a:t>fiecărei</a:t>
            </a:r>
            <a:r>
              <a:rPr lang="en-US" sz="2400" dirty="0">
                <a:latin typeface="Arial" pitchFamily="34" charset="0"/>
                <a:cs typeface="Arial" pitchFamily="34" charset="0"/>
              </a:rPr>
              <a:t> </a:t>
            </a:r>
            <a:r>
              <a:rPr lang="en-US" sz="2400" dirty="0" err="1">
                <a:latin typeface="Arial" pitchFamily="34" charset="0"/>
                <a:cs typeface="Arial" pitchFamily="34" charset="0"/>
              </a:rPr>
              <a:t>organizații</a:t>
            </a:r>
            <a:r>
              <a:rPr lang="en-US" sz="2400" dirty="0">
                <a:latin typeface="Arial" pitchFamily="34" charset="0"/>
                <a:cs typeface="Arial" pitchFamily="34" charset="0"/>
              </a:rPr>
              <a:t> (</a:t>
            </a:r>
            <a:r>
              <a:rPr lang="en-US" sz="2400" dirty="0" err="1">
                <a:latin typeface="Arial" pitchFamily="34" charset="0"/>
                <a:cs typeface="Arial" pitchFamily="34" charset="0"/>
              </a:rPr>
              <a:t>analiză</a:t>
            </a:r>
            <a:r>
              <a:rPr lang="en-US" sz="2400" dirty="0">
                <a:latin typeface="Arial" pitchFamily="34" charset="0"/>
                <a:cs typeface="Arial" pitchFamily="34" charset="0"/>
              </a:rPr>
              <a:t>, </a:t>
            </a:r>
            <a:r>
              <a:rPr lang="en-US" sz="2400" dirty="0" err="1">
                <a:latin typeface="Arial" pitchFamily="34" charset="0"/>
                <a:cs typeface="Arial" pitchFamily="34" charset="0"/>
              </a:rPr>
              <a:t>propunere</a:t>
            </a:r>
            <a:r>
              <a:rPr lang="en-US" sz="2400" dirty="0">
                <a:latin typeface="Arial" pitchFamily="34" charset="0"/>
                <a:cs typeface="Arial" pitchFamily="34" charset="0"/>
              </a:rPr>
              <a:t>, </a:t>
            </a:r>
            <a:r>
              <a:rPr lang="ro-RO" sz="2400" dirty="0">
                <a:latin typeface="Arial" pitchFamily="34" charset="0"/>
                <a:cs typeface="Arial" pitchFamily="34" charset="0"/>
              </a:rPr>
              <a:t>aplicare</a:t>
            </a:r>
            <a:r>
              <a:rPr lang="en-US" sz="2400" dirty="0">
                <a:latin typeface="Arial" pitchFamily="34" charset="0"/>
                <a:cs typeface="Arial" pitchFamily="34" charset="0"/>
              </a:rPr>
              <a:t>, </a:t>
            </a:r>
            <a:r>
              <a:rPr lang="en-US" sz="2400" dirty="0" err="1">
                <a:latin typeface="Arial" pitchFamily="34" charset="0"/>
                <a:cs typeface="Arial" pitchFamily="34" charset="0"/>
              </a:rPr>
              <a:t>evaluare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îmbunătățire</a:t>
            </a:r>
            <a:r>
              <a:rPr lang="en-US" sz="2400" dirty="0">
                <a:latin typeface="Arial" pitchFamily="34" charset="0"/>
                <a:cs typeface="Arial" pitchFamily="34" charset="0"/>
              </a:rPr>
              <a:t>). </a:t>
            </a:r>
            <a:r>
              <a:rPr lang="en-US" sz="2400" dirty="0" err="1">
                <a:latin typeface="Arial" pitchFamily="34" charset="0"/>
                <a:cs typeface="Arial" pitchFamily="34" charset="0"/>
              </a:rPr>
              <a:t>Sisteme</a:t>
            </a:r>
            <a:r>
              <a:rPr lang="en-US" sz="2400" dirty="0">
                <a:latin typeface="Arial" pitchFamily="34" charset="0"/>
                <a:cs typeface="Arial" pitchFamily="34" charset="0"/>
              </a:rPr>
              <a:t> de </a:t>
            </a:r>
            <a:r>
              <a:rPr lang="en-US" sz="2400" dirty="0" err="1">
                <a:latin typeface="Arial" pitchFamily="34" charset="0"/>
                <a:cs typeface="Arial" pitchFamily="34" charset="0"/>
              </a:rPr>
              <a:t>monitorizare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utilizarea</a:t>
            </a:r>
            <a:r>
              <a:rPr lang="en-US" sz="2400" dirty="0">
                <a:latin typeface="Arial" pitchFamily="34" charset="0"/>
                <a:cs typeface="Arial" pitchFamily="34" charset="0"/>
              </a:rPr>
              <a:t> </a:t>
            </a:r>
            <a:r>
              <a:rPr lang="en-US" sz="2400" dirty="0" err="1">
                <a:latin typeface="Arial" pitchFamily="34" charset="0"/>
                <a:cs typeface="Arial" pitchFamily="34" charset="0"/>
              </a:rPr>
              <a:t>unor</a:t>
            </a:r>
            <a:r>
              <a:rPr lang="en-US" sz="2400" dirty="0">
                <a:latin typeface="Arial" pitchFamily="34" charset="0"/>
                <a:cs typeface="Arial" pitchFamily="34" charset="0"/>
              </a:rPr>
              <a:t> </a:t>
            </a:r>
            <a:r>
              <a:rPr lang="en-US" sz="2400" dirty="0" err="1">
                <a:latin typeface="Arial" pitchFamily="34" charset="0"/>
                <a:cs typeface="Arial" pitchFamily="34" charset="0"/>
              </a:rPr>
              <a:t>sondaje</a:t>
            </a:r>
            <a:r>
              <a:rPr lang="en-US" sz="2400" dirty="0">
                <a:latin typeface="Arial" pitchFamily="34" charset="0"/>
                <a:cs typeface="Arial" pitchFamily="34" charset="0"/>
              </a:rPr>
              <a:t> </a:t>
            </a:r>
            <a:r>
              <a:rPr lang="en-US" sz="2400" dirty="0" err="1">
                <a:latin typeface="Arial" pitchFamily="34" charset="0"/>
                <a:cs typeface="Arial" pitchFamily="34" charset="0"/>
              </a:rPr>
              <a:t>bazate</a:t>
            </a:r>
            <a:r>
              <a:rPr lang="en-US" sz="2400" dirty="0">
                <a:latin typeface="Arial" pitchFamily="34" charset="0"/>
                <a:cs typeface="Arial" pitchFamily="34" charset="0"/>
              </a:rPr>
              <a:t> </a:t>
            </a:r>
            <a:r>
              <a:rPr lang="en-US" sz="2400" dirty="0" err="1">
                <a:latin typeface="Arial" pitchFamily="34" charset="0"/>
                <a:cs typeface="Arial" pitchFamily="34" charset="0"/>
              </a:rPr>
              <a:t>pe</a:t>
            </a:r>
            <a:r>
              <a:rPr lang="en-US" sz="2400" dirty="0">
                <a:latin typeface="Arial" pitchFamily="34" charset="0"/>
                <a:cs typeface="Arial" pitchFamily="34" charset="0"/>
              </a:rPr>
              <a:t> </a:t>
            </a:r>
            <a:r>
              <a:rPr lang="en-US" sz="2400" dirty="0" err="1">
                <a:latin typeface="Arial" pitchFamily="34" charset="0"/>
                <a:cs typeface="Arial" pitchFamily="34" charset="0"/>
              </a:rPr>
              <a:t>participarea</a:t>
            </a:r>
            <a:r>
              <a:rPr lang="en-US" sz="2400" dirty="0">
                <a:latin typeface="Arial" pitchFamily="34" charset="0"/>
                <a:cs typeface="Arial" pitchFamily="34" charset="0"/>
              </a:rPr>
              <a:t> </a:t>
            </a:r>
            <a:r>
              <a:rPr lang="en-US" sz="2400" dirty="0" err="1">
                <a:latin typeface="Arial" pitchFamily="34" charset="0"/>
                <a:cs typeface="Arial" pitchFamily="34" charset="0"/>
              </a:rPr>
              <a:t>tuturor</a:t>
            </a:r>
            <a:r>
              <a:rPr lang="en-US" sz="2400" dirty="0">
                <a:latin typeface="Arial" pitchFamily="34" charset="0"/>
                <a:cs typeface="Arial" pitchFamily="34" charset="0"/>
              </a:rPr>
              <a:t> </a:t>
            </a:r>
            <a:r>
              <a:rPr lang="en-US" sz="2400" dirty="0" err="1">
                <a:latin typeface="Arial" pitchFamily="34" charset="0"/>
                <a:cs typeface="Arial" pitchFamily="34" charset="0"/>
              </a:rPr>
              <a:t>categoriilor</a:t>
            </a:r>
            <a:r>
              <a:rPr lang="en-US" sz="2400" dirty="0">
                <a:latin typeface="Arial" pitchFamily="34" charset="0"/>
                <a:cs typeface="Arial" pitchFamily="34" charset="0"/>
              </a:rPr>
              <a:t> de </a:t>
            </a:r>
            <a:r>
              <a:rPr lang="en-US" sz="2400" dirty="0" err="1">
                <a:latin typeface="Arial" pitchFamily="34" charset="0"/>
                <a:cs typeface="Arial" pitchFamily="34" charset="0"/>
              </a:rPr>
              <a:t>angajați</a:t>
            </a:r>
            <a:r>
              <a:rPr lang="en-US" sz="2400" dirty="0">
                <a:latin typeface="Arial" pitchFamily="34" charset="0"/>
                <a:cs typeface="Arial" pitchFamily="34" charset="0"/>
              </a:rPr>
              <a:t> implicate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managementul</a:t>
            </a:r>
            <a:r>
              <a:rPr lang="en-US" sz="2400" dirty="0">
                <a:latin typeface="Arial" pitchFamily="34" charset="0"/>
                <a:cs typeface="Arial" pitchFamily="34" charset="0"/>
              </a:rPr>
              <a:t> </a:t>
            </a:r>
            <a:r>
              <a:rPr lang="en-US" sz="2400" dirty="0" err="1">
                <a:latin typeface="Arial" pitchFamily="34" charset="0"/>
                <a:cs typeface="Arial" pitchFamily="34" charset="0"/>
              </a:rPr>
              <a:t>resurselor</a:t>
            </a:r>
            <a:r>
              <a:rPr lang="en-US" sz="2400" dirty="0">
                <a:latin typeface="Arial" pitchFamily="34" charset="0"/>
                <a:cs typeface="Arial" pitchFamily="34" charset="0"/>
              </a:rPr>
              <a:t> </a:t>
            </a:r>
            <a:r>
              <a:rPr lang="en-US" sz="2400" dirty="0" err="1">
                <a:latin typeface="Arial" pitchFamily="34" charset="0"/>
                <a:cs typeface="Arial" pitchFamily="34" charset="0"/>
              </a:rPr>
              <a:t>umane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 </a:t>
            </a:r>
            <a:r>
              <a:rPr lang="en-US" sz="2400" dirty="0" err="1">
                <a:latin typeface="Arial" pitchFamily="34" charset="0"/>
                <a:cs typeface="Arial" pitchFamily="34" charset="0"/>
              </a:rPr>
              <a:t>tuturor</a:t>
            </a:r>
            <a:r>
              <a:rPr lang="en-US" sz="2400" dirty="0">
                <a:latin typeface="Arial" pitchFamily="34" charset="0"/>
                <a:cs typeface="Arial" pitchFamily="34" charset="0"/>
              </a:rPr>
              <a:t> </a:t>
            </a:r>
            <a:r>
              <a:rPr lang="en-US" sz="2400" dirty="0" err="1">
                <a:latin typeface="Arial" pitchFamily="34" charset="0"/>
                <a:cs typeface="Arial" pitchFamily="34" charset="0"/>
              </a:rPr>
              <a:t>categoriilor</a:t>
            </a:r>
            <a:r>
              <a:rPr lang="en-US" sz="2400" dirty="0">
                <a:latin typeface="Arial" pitchFamily="34" charset="0"/>
                <a:cs typeface="Arial" pitchFamily="34" charset="0"/>
              </a:rPr>
              <a:t> de </a:t>
            </a:r>
            <a:r>
              <a:rPr lang="en-US" sz="2400" dirty="0" err="1">
                <a:latin typeface="Arial" pitchFamily="34" charset="0"/>
                <a:cs typeface="Arial" pitchFamily="34" charset="0"/>
              </a:rPr>
              <a:t>cercetători</a:t>
            </a:r>
            <a:r>
              <a:rPr lang="en-US" sz="2400" dirty="0">
                <a:latin typeface="Arial" pitchFamily="34" charset="0"/>
                <a:cs typeface="Arial" pitchFamily="34" charset="0"/>
              </a:rPr>
              <a:t> (cadre </a:t>
            </a:r>
            <a:r>
              <a:rPr lang="en-US" sz="2400" dirty="0" err="1">
                <a:latin typeface="Arial" pitchFamily="34" charset="0"/>
                <a:cs typeface="Arial" pitchFamily="34" charset="0"/>
              </a:rPr>
              <a:t>didactice</a:t>
            </a:r>
            <a:r>
              <a:rPr lang="en-US" sz="2400" dirty="0">
                <a:latin typeface="Arial" pitchFamily="34" charset="0"/>
                <a:cs typeface="Arial" pitchFamily="34" charset="0"/>
              </a:rPr>
              <a:t>), personal care </a:t>
            </a:r>
            <a:r>
              <a:rPr lang="en-US" sz="2400" dirty="0" err="1">
                <a:latin typeface="Arial" pitchFamily="34" charset="0"/>
                <a:cs typeface="Arial" pitchFamily="34" charset="0"/>
              </a:rPr>
              <a:t>lucrează</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cercetare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cercetare</a:t>
            </a:r>
            <a:r>
              <a:rPr lang="en-US" sz="2400" dirty="0">
                <a:latin typeface="Arial" pitchFamily="34" charset="0"/>
                <a:cs typeface="Arial" pitchFamily="34" charset="0"/>
              </a:rPr>
              <a:t>;</a:t>
            </a:r>
          </a:p>
          <a:p>
            <a:pPr algn="just">
              <a:buFont typeface="Arial" pitchFamily="34" charset="0"/>
              <a:buChar char="•"/>
            </a:pPr>
            <a:r>
              <a:rPr lang="en-US" sz="2400" dirty="0" err="1">
                <a:latin typeface="Arial" pitchFamily="34" charset="0"/>
                <a:cs typeface="Arial" pitchFamily="34" charset="0"/>
              </a:rPr>
              <a:t>Educația</a:t>
            </a:r>
            <a:r>
              <a:rPr lang="en-US" sz="2400" dirty="0">
                <a:latin typeface="Arial" pitchFamily="34" charset="0"/>
                <a:cs typeface="Arial" pitchFamily="34" charset="0"/>
              </a:rPr>
              <a:t> </a:t>
            </a:r>
            <a:r>
              <a:rPr lang="en-US" sz="2400" dirty="0" err="1">
                <a:latin typeface="Arial" pitchFamily="34" charset="0"/>
                <a:cs typeface="Arial" pitchFamily="34" charset="0"/>
              </a:rPr>
              <a:t>managerilor</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angajaților</a:t>
            </a:r>
            <a:r>
              <a:rPr lang="en-US" sz="2400" dirty="0">
                <a:latin typeface="Arial" pitchFamily="34" charset="0"/>
                <a:cs typeface="Arial" pitchFamily="34" charset="0"/>
              </a:rPr>
              <a:t> </a:t>
            </a:r>
            <a:r>
              <a:rPr lang="en-US" sz="2400" dirty="0" err="1">
                <a:latin typeface="Arial" pitchFamily="34" charset="0"/>
                <a:cs typeface="Arial" pitchFamily="34" charset="0"/>
              </a:rPr>
              <a:t>relevanți</a:t>
            </a:r>
            <a:r>
              <a:rPr lang="en-US" sz="2400" dirty="0">
                <a:latin typeface="Arial" pitchFamily="34" charset="0"/>
                <a:cs typeface="Arial" pitchFamily="34" charset="0"/>
              </a:rPr>
              <a:t> </a:t>
            </a:r>
            <a:r>
              <a:rPr lang="en-US" sz="2400" dirty="0" err="1">
                <a:latin typeface="Arial" pitchFamily="34" charset="0"/>
                <a:cs typeface="Arial" pitchFamily="34" charset="0"/>
              </a:rPr>
              <a:t>ai</a:t>
            </a:r>
            <a:r>
              <a:rPr lang="en-US" sz="2400" dirty="0">
                <a:latin typeface="Arial" pitchFamily="34" charset="0"/>
                <a:cs typeface="Arial" pitchFamily="34" charset="0"/>
              </a:rPr>
              <a:t> </a:t>
            </a:r>
            <a:r>
              <a:rPr lang="en-US" sz="2400" dirty="0" err="1">
                <a:latin typeface="Arial" pitchFamily="34" charset="0"/>
                <a:cs typeface="Arial" pitchFamily="34" charset="0"/>
              </a:rPr>
              <a:t>organizațiilor</a:t>
            </a:r>
            <a:r>
              <a:rPr lang="en-US" sz="2400" dirty="0">
                <a:latin typeface="Arial" pitchFamily="34" charset="0"/>
                <a:cs typeface="Arial" pitchFamily="34" charset="0"/>
              </a:rPr>
              <a:t> de </a:t>
            </a:r>
            <a:r>
              <a:rPr lang="en-US" sz="2400" dirty="0" err="1">
                <a:latin typeface="Arial" pitchFamily="34" charset="0"/>
                <a:cs typeface="Arial" pitchFamily="34" charset="0"/>
              </a:rPr>
              <a:t>cercetare</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domeniul</a:t>
            </a:r>
            <a:r>
              <a:rPr lang="en-US" sz="2400" dirty="0">
                <a:latin typeface="Arial" pitchFamily="34" charset="0"/>
                <a:cs typeface="Arial" pitchFamily="34" charset="0"/>
              </a:rPr>
              <a:t> </a:t>
            </a:r>
            <a:r>
              <a:rPr lang="en-US" sz="2400" dirty="0" err="1">
                <a:latin typeface="Arial" pitchFamily="34" charset="0"/>
                <a:cs typeface="Arial" pitchFamily="34" charset="0"/>
              </a:rPr>
              <a:t>managementului</a:t>
            </a:r>
            <a:r>
              <a:rPr lang="en-US" sz="2400" dirty="0">
                <a:latin typeface="Arial" pitchFamily="34" charset="0"/>
                <a:cs typeface="Arial" pitchFamily="34" charset="0"/>
              </a:rPr>
              <a:t> </a:t>
            </a:r>
            <a:r>
              <a:rPr lang="en-US" sz="2400" dirty="0" err="1">
                <a:latin typeface="Arial" pitchFamily="34" charset="0"/>
                <a:cs typeface="Arial" pitchFamily="34" charset="0"/>
              </a:rPr>
              <a:t>resurselor</a:t>
            </a:r>
            <a:r>
              <a:rPr lang="en-US" sz="2400" dirty="0">
                <a:latin typeface="Arial" pitchFamily="34" charset="0"/>
                <a:cs typeface="Arial" pitchFamily="34" charset="0"/>
              </a:rPr>
              <a:t> </a:t>
            </a:r>
            <a:r>
              <a:rPr lang="en-US" sz="2400" dirty="0" err="1">
                <a:latin typeface="Arial" pitchFamily="34" charset="0"/>
                <a:cs typeface="Arial" pitchFamily="34" charset="0"/>
              </a:rPr>
              <a:t>umane</a:t>
            </a:r>
            <a:r>
              <a:rPr lang="en-US" sz="2400" dirty="0">
                <a:latin typeface="Arial" pitchFamily="34" charset="0"/>
                <a:cs typeface="Arial" pitchFamily="34" charset="0"/>
              </a:rPr>
              <a:t>.</a:t>
            </a:r>
          </a:p>
        </p:txBody>
      </p:sp>
      <p:sp>
        <p:nvSpPr>
          <p:cNvPr id="10" name="Title 1">
            <a:extLst>
              <a:ext uri="{FF2B5EF4-FFF2-40B4-BE49-F238E27FC236}">
                <a16:creationId xmlns:a16="http://schemas.microsoft.com/office/drawing/2014/main" xmlns="" id="{9EB2B5D6-AAC2-4362-BEAB-FDEDE6688F70}"/>
              </a:ext>
            </a:extLst>
          </p:cNvPr>
          <p:cNvSpPr>
            <a:spLocks noGrp="1"/>
          </p:cNvSpPr>
          <p:nvPr>
            <p:ph type="title"/>
          </p:nvPr>
        </p:nvSpPr>
        <p:spPr>
          <a:xfrm>
            <a:off x="1966208" y="280785"/>
            <a:ext cx="10356421" cy="2093107"/>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Obiectivul specific 3.3: </a:t>
            </a:r>
            <a:r>
              <a:rPr lang="en-US" sz="3200" b="1" dirty="0" err="1">
                <a:latin typeface="Arial" pitchFamily="34" charset="0"/>
                <a:cs typeface="Arial" pitchFamily="34" charset="0"/>
              </a:rPr>
              <a:t>Introducerea</a:t>
            </a:r>
            <a:r>
              <a:rPr lang="en-US" sz="3200" b="1" dirty="0">
                <a:latin typeface="Arial" pitchFamily="34" charset="0"/>
                <a:cs typeface="Arial" pitchFamily="34" charset="0"/>
              </a:rPr>
              <a:t> </a:t>
            </a:r>
            <a:r>
              <a:rPr lang="en-US" sz="3200" b="1" dirty="0" err="1">
                <a:latin typeface="Arial" pitchFamily="34" charset="0"/>
                <a:cs typeface="Arial" pitchFamily="34" charset="0"/>
              </a:rPr>
              <a:t>unui</a:t>
            </a:r>
            <a:r>
              <a:rPr lang="en-US" sz="3200" b="1" dirty="0">
                <a:latin typeface="Arial" pitchFamily="34" charset="0"/>
                <a:cs typeface="Arial" pitchFamily="34" charset="0"/>
              </a:rPr>
              <a:t> </a:t>
            </a:r>
            <a:r>
              <a:rPr lang="en-US" sz="3200" b="1" dirty="0" err="1">
                <a:latin typeface="Arial" pitchFamily="34" charset="0"/>
                <a:cs typeface="Arial" pitchFamily="34" charset="0"/>
              </a:rPr>
              <a:t>sistem</a:t>
            </a:r>
            <a:r>
              <a:rPr lang="en-US" sz="3200" b="1" dirty="0">
                <a:latin typeface="Arial" pitchFamily="34" charset="0"/>
                <a:cs typeface="Arial" pitchFamily="34" charset="0"/>
              </a:rPr>
              <a:t> </a:t>
            </a:r>
            <a:r>
              <a:rPr lang="en-US" sz="3200" b="1" dirty="0" err="1">
                <a:latin typeface="Arial" pitchFamily="34" charset="0"/>
                <a:cs typeface="Arial" pitchFamily="34" charset="0"/>
              </a:rPr>
              <a:t>eficient</a:t>
            </a:r>
            <a:r>
              <a:rPr lang="en-US" sz="3200" b="1" dirty="0">
                <a:latin typeface="Arial" pitchFamily="34" charset="0"/>
                <a:cs typeface="Arial" pitchFamily="34" charset="0"/>
              </a:rPr>
              <a:t> de </a:t>
            </a:r>
            <a:r>
              <a:rPr lang="en-US" sz="3200" b="1" dirty="0" err="1">
                <a:latin typeface="Arial" pitchFamily="34" charset="0"/>
                <a:cs typeface="Arial" pitchFamily="34" charset="0"/>
              </a:rPr>
              <a:t>gestionare</a:t>
            </a:r>
            <a:r>
              <a:rPr lang="en-US" sz="3200" b="1" dirty="0">
                <a:latin typeface="Arial" pitchFamily="34" charset="0"/>
                <a:cs typeface="Arial" pitchFamily="34" charset="0"/>
              </a:rPr>
              <a:t> a </a:t>
            </a:r>
            <a:r>
              <a:rPr lang="en-US" sz="3200" b="1" dirty="0" err="1">
                <a:latin typeface="Arial" pitchFamily="34" charset="0"/>
                <a:cs typeface="Arial" pitchFamily="34" charset="0"/>
              </a:rPr>
              <a:t>resurselor</a:t>
            </a:r>
            <a:r>
              <a:rPr lang="en-US" sz="3200" b="1" dirty="0">
                <a:latin typeface="Arial" pitchFamily="34" charset="0"/>
                <a:cs typeface="Arial" pitchFamily="34" charset="0"/>
              </a:rPr>
              <a:t> </a:t>
            </a:r>
            <a:r>
              <a:rPr lang="en-US" sz="3200" b="1" dirty="0" err="1">
                <a:latin typeface="Arial" pitchFamily="34" charset="0"/>
                <a:cs typeface="Arial" pitchFamily="34" charset="0"/>
              </a:rPr>
              <a:t>umane</a:t>
            </a:r>
            <a:r>
              <a:rPr lang="en-US" sz="3200" b="1" dirty="0">
                <a:latin typeface="Arial" pitchFamily="34" charset="0"/>
                <a:cs typeface="Arial" pitchFamily="34" charset="0"/>
              </a:rPr>
              <a:t> la </a:t>
            </a:r>
            <a:r>
              <a:rPr lang="en-US" sz="3200" b="1" dirty="0" err="1">
                <a:latin typeface="Arial" pitchFamily="34" charset="0"/>
                <a:cs typeface="Arial" pitchFamily="34" charset="0"/>
              </a:rPr>
              <a:t>institutele</a:t>
            </a:r>
            <a:r>
              <a:rPr lang="en-US" sz="3200" b="1" dirty="0">
                <a:latin typeface="Arial" pitchFamily="34" charset="0"/>
                <a:cs typeface="Arial" pitchFamily="34" charset="0"/>
              </a:rPr>
              <a:t> de </a:t>
            </a:r>
            <a:r>
              <a:rPr lang="en-US" sz="3200" b="1" dirty="0" err="1">
                <a:latin typeface="Arial" pitchFamily="34" charset="0"/>
                <a:cs typeface="Arial" pitchFamily="34" charset="0"/>
              </a:rPr>
              <a:t>cercetare</a:t>
            </a:r>
            <a:r>
              <a:rPr lang="en-US" sz="3200" b="1" dirty="0">
                <a:latin typeface="Arial" pitchFamily="34" charset="0"/>
                <a:cs typeface="Arial" pitchFamily="34" charset="0"/>
              </a:rPr>
              <a:t>, </a:t>
            </a:r>
            <a:r>
              <a:rPr lang="en-US" sz="3200" b="1" dirty="0" err="1">
                <a:latin typeface="Arial" pitchFamily="34" charset="0"/>
                <a:cs typeface="Arial" pitchFamily="34" charset="0"/>
              </a:rPr>
              <a:t>universități</a:t>
            </a:r>
            <a:r>
              <a:rPr lang="en-US" sz="3200" b="1" dirty="0">
                <a:latin typeface="Arial" pitchFamily="34" charset="0"/>
                <a:cs typeface="Arial" pitchFamily="34" charset="0"/>
              </a:rPr>
              <a:t> </a:t>
            </a:r>
            <a:r>
              <a:rPr lang="en-US" sz="3200" b="1" dirty="0" err="1">
                <a:latin typeface="Arial" pitchFamily="34" charset="0"/>
                <a:cs typeface="Arial" pitchFamily="34" charset="0"/>
              </a:rPr>
              <a:t>și</a:t>
            </a:r>
            <a:r>
              <a:rPr lang="en-US" sz="3200" b="1" dirty="0">
                <a:latin typeface="Arial" pitchFamily="34" charset="0"/>
                <a:cs typeface="Arial" pitchFamily="34" charset="0"/>
              </a:rPr>
              <a:t> </a:t>
            </a:r>
            <a:r>
              <a:rPr lang="en-US" sz="3200" b="1" dirty="0" err="1">
                <a:latin typeface="Arial" pitchFamily="34" charset="0"/>
                <a:cs typeface="Arial" pitchFamily="34" charset="0"/>
              </a:rPr>
              <a:t>facultățile</a:t>
            </a:r>
            <a:r>
              <a:rPr lang="en-US" sz="3200" b="1" dirty="0">
                <a:latin typeface="Arial" pitchFamily="34" charset="0"/>
                <a:cs typeface="Arial" pitchFamily="34" charset="0"/>
              </a:rPr>
              <a:t> </a:t>
            </a:r>
            <a:r>
              <a:rPr lang="en-US" sz="3200" b="1" dirty="0" err="1">
                <a:latin typeface="Arial" pitchFamily="34" charset="0"/>
                <a:cs typeface="Arial" pitchFamily="34" charset="0"/>
              </a:rPr>
              <a:t>lor</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6924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15CF66BC-6B9B-41E1-A74C-10CF78EBA197}"/>
              </a:ext>
            </a:extLst>
          </p:cNvPr>
          <p:cNvSpPr>
            <a:spLocks noGrp="1"/>
          </p:cNvSpPr>
          <p:nvPr>
            <p:ph sz="half" idx="2"/>
          </p:nvPr>
        </p:nvSpPr>
        <p:spPr>
          <a:xfrm>
            <a:off x="576943" y="2373894"/>
            <a:ext cx="12006944" cy="7379708"/>
          </a:xfrm>
        </p:spPr>
        <p:txBody>
          <a:bodyPr>
            <a:noAutofit/>
          </a:bodyPr>
          <a:lstStyle/>
          <a:p>
            <a:pPr marL="0" indent="0" algn="just">
              <a:buNone/>
            </a:pPr>
            <a:r>
              <a:rPr lang="ro-RO" sz="2400" b="1" i="1" dirty="0">
                <a:latin typeface="Arial" pitchFamily="34" charset="0"/>
                <a:cs typeface="Arial" pitchFamily="34" charset="0"/>
              </a:rPr>
              <a:t>	</a:t>
            </a:r>
            <a:r>
              <a:rPr lang="en-US" sz="2400" b="1" dirty="0" err="1">
                <a:latin typeface="Arial" pitchFamily="34" charset="0"/>
                <a:cs typeface="Arial" pitchFamily="34" charset="0"/>
              </a:rPr>
              <a:t>Indicatori</a:t>
            </a:r>
            <a:r>
              <a:rPr lang="en-US" sz="2400" b="1" dirty="0">
                <a:latin typeface="Arial" pitchFamily="34" charset="0"/>
                <a:cs typeface="Arial" pitchFamily="34" charset="0"/>
              </a:rPr>
              <a:t> </a:t>
            </a:r>
            <a:r>
              <a:rPr lang="en-US" sz="2400" b="1" dirty="0" err="1">
                <a:latin typeface="Arial" pitchFamily="34" charset="0"/>
                <a:cs typeface="Arial" pitchFamily="34" charset="0"/>
              </a:rPr>
              <a:t>ai</a:t>
            </a:r>
            <a:r>
              <a:rPr lang="en-US" sz="2400" b="1" dirty="0">
                <a:latin typeface="Arial" pitchFamily="34" charset="0"/>
                <a:cs typeface="Arial" pitchFamily="34" charset="0"/>
              </a:rPr>
              <a:t> </a:t>
            </a:r>
            <a:r>
              <a:rPr lang="en-US" sz="2400" b="1" dirty="0" err="1">
                <a:latin typeface="Arial" pitchFamily="34" charset="0"/>
                <a:cs typeface="Arial" pitchFamily="34" charset="0"/>
              </a:rPr>
              <a:t>obiectivului</a:t>
            </a:r>
            <a:r>
              <a:rPr lang="en-US" sz="2400" b="1" dirty="0">
                <a:latin typeface="Arial" pitchFamily="34" charset="0"/>
                <a:cs typeface="Arial" pitchFamily="34" charset="0"/>
              </a:rPr>
              <a:t> specific</a:t>
            </a:r>
            <a:r>
              <a:rPr lang="ro-RO" sz="2400" b="1" dirty="0">
                <a:latin typeface="Arial" pitchFamily="34" charset="0"/>
                <a:cs typeface="Arial" pitchFamily="34" charset="0"/>
              </a:rPr>
              <a:t>:</a:t>
            </a:r>
            <a:r>
              <a:rPr lang="en-US" sz="2400" b="1" dirty="0">
                <a:latin typeface="Arial" pitchFamily="34" charset="0"/>
                <a:cs typeface="Arial" pitchFamily="34" charset="0"/>
              </a:rPr>
              <a:t> </a:t>
            </a:r>
          </a:p>
          <a:p>
            <a:pPr algn="just">
              <a:buFont typeface="Arial" pitchFamily="34" charset="0"/>
              <a:buChar char="•"/>
            </a:pPr>
            <a:r>
              <a:rPr lang="en-US" sz="2400" dirty="0" err="1">
                <a:latin typeface="Arial" pitchFamily="34" charset="0"/>
                <a:cs typeface="Arial" pitchFamily="34" charset="0"/>
              </a:rPr>
              <a:t>Proporția</a:t>
            </a:r>
            <a:r>
              <a:rPr lang="en-US" sz="2400" dirty="0">
                <a:latin typeface="Arial" pitchFamily="34" charset="0"/>
                <a:cs typeface="Arial" pitchFamily="34" charset="0"/>
              </a:rPr>
              <a:t> </a:t>
            </a:r>
            <a:r>
              <a:rPr lang="en-US" sz="2400" dirty="0" err="1">
                <a:latin typeface="Arial" pitchFamily="34" charset="0"/>
                <a:cs typeface="Arial" pitchFamily="34" charset="0"/>
              </a:rPr>
              <a:t>studenților</a:t>
            </a:r>
            <a:r>
              <a:rPr lang="en-US" sz="2400" dirty="0">
                <a:latin typeface="Arial" pitchFamily="34" charset="0"/>
                <a:cs typeface="Arial" pitchFamily="34" charset="0"/>
              </a:rPr>
              <a:t> </a:t>
            </a:r>
            <a:r>
              <a:rPr lang="en-US" sz="2400" dirty="0" err="1">
                <a:latin typeface="Arial" pitchFamily="34" charset="0"/>
                <a:cs typeface="Arial" pitchFamily="34" charset="0"/>
              </a:rPr>
              <a:t>doctoranzi</a:t>
            </a:r>
            <a:r>
              <a:rPr lang="en-US" sz="2400" dirty="0">
                <a:latin typeface="Arial" pitchFamily="34" charset="0"/>
                <a:cs typeface="Arial" pitchFamily="34" charset="0"/>
              </a:rPr>
              <a:t> care au </a:t>
            </a:r>
            <a:r>
              <a:rPr lang="en-US" sz="2400" dirty="0" err="1">
                <a:latin typeface="Arial" pitchFamily="34" charset="0"/>
                <a:cs typeface="Arial" pitchFamily="34" charset="0"/>
              </a:rPr>
              <a:t>absolvit</a:t>
            </a:r>
            <a:r>
              <a:rPr lang="en-US" sz="2400" dirty="0">
                <a:latin typeface="Arial" pitchFamily="34" charset="0"/>
                <a:cs typeface="Arial" pitchFamily="34" charset="0"/>
              </a:rPr>
              <a:t> cu </a:t>
            </a:r>
            <a:r>
              <a:rPr lang="en-US" sz="2400" dirty="0" err="1">
                <a:latin typeface="Arial" pitchFamily="34" charset="0"/>
                <a:cs typeface="Arial" pitchFamily="34" charset="0"/>
              </a:rPr>
              <a:t>succes</a:t>
            </a:r>
            <a:r>
              <a:rPr lang="en-US" sz="2400" dirty="0">
                <a:latin typeface="Arial" pitchFamily="34" charset="0"/>
                <a:cs typeface="Arial" pitchFamily="34" charset="0"/>
              </a:rPr>
              <a:t> </a:t>
            </a:r>
            <a:r>
              <a:rPr lang="en-US" sz="2400" dirty="0" err="1">
                <a:latin typeface="Arial" pitchFamily="34" charset="0"/>
                <a:cs typeface="Arial" pitchFamily="34" charset="0"/>
              </a:rPr>
              <a:t>studiile</a:t>
            </a:r>
            <a:r>
              <a:rPr lang="en-US" sz="2400" dirty="0">
                <a:latin typeface="Arial" pitchFamily="34" charset="0"/>
                <a:cs typeface="Arial" pitchFamily="34" charset="0"/>
              </a:rPr>
              <a:t> de </a:t>
            </a:r>
            <a:r>
              <a:rPr lang="en-US" sz="2400" dirty="0" err="1">
                <a:latin typeface="Arial" pitchFamily="34" charset="0"/>
                <a:cs typeface="Arial" pitchFamily="34" charset="0"/>
              </a:rPr>
              <a:t>doctorat</a:t>
            </a:r>
            <a:r>
              <a:rPr lang="en-US" sz="2400" dirty="0">
                <a:latin typeface="Arial" pitchFamily="34" charset="0"/>
                <a:cs typeface="Arial" pitchFamily="34" charset="0"/>
              </a:rPr>
              <a:t> (</a:t>
            </a:r>
            <a:r>
              <a:rPr lang="en-US" sz="2400" dirty="0" err="1">
                <a:latin typeface="Arial" pitchFamily="34" charset="0"/>
                <a:cs typeface="Arial" pitchFamily="34" charset="0"/>
              </a:rPr>
              <a:t>corelat</a:t>
            </a:r>
            <a:r>
              <a:rPr lang="en-US" sz="2400" dirty="0">
                <a:latin typeface="Arial" pitchFamily="34" charset="0"/>
                <a:cs typeface="Arial" pitchFamily="34" charset="0"/>
              </a:rPr>
              <a:t> cu </a:t>
            </a:r>
            <a:r>
              <a:rPr lang="en-US" sz="2400" dirty="0" err="1">
                <a:latin typeface="Arial" pitchFamily="34" charset="0"/>
                <a:cs typeface="Arial" pitchFamily="34" charset="0"/>
              </a:rPr>
              <a:t>creșterea</a:t>
            </a:r>
            <a:r>
              <a:rPr lang="en-US" sz="2400" dirty="0">
                <a:latin typeface="Arial" pitchFamily="34" charset="0"/>
                <a:cs typeface="Arial" pitchFamily="34" charset="0"/>
              </a:rPr>
              <a:t> </a:t>
            </a:r>
            <a:r>
              <a:rPr lang="en-US" sz="2400" dirty="0" err="1">
                <a:latin typeface="Arial" pitchFamily="34" charset="0"/>
                <a:cs typeface="Arial" pitchFamily="34" charset="0"/>
              </a:rPr>
              <a:t>calității</a:t>
            </a:r>
            <a:r>
              <a:rPr lang="en-US" sz="2400" dirty="0">
                <a:latin typeface="Arial" pitchFamily="34" charset="0"/>
                <a:cs typeface="Arial" pitchFamily="34" charset="0"/>
              </a:rPr>
              <a:t> </a:t>
            </a:r>
            <a:r>
              <a:rPr lang="en-US" sz="2400" dirty="0" err="1">
                <a:latin typeface="Arial" pitchFamily="34" charset="0"/>
                <a:cs typeface="Arial" pitchFamily="34" charset="0"/>
              </a:rPr>
              <a:t>cercetării</a:t>
            </a:r>
            <a:r>
              <a:rPr lang="en-US" sz="2400" dirty="0">
                <a:latin typeface="Arial" pitchFamily="34" charset="0"/>
                <a:cs typeface="Arial" pitchFamily="34" charset="0"/>
              </a:rPr>
              <a:t> </a:t>
            </a:r>
            <a:r>
              <a:rPr lang="en-US" sz="2400" dirty="0" err="1">
                <a:latin typeface="Arial" pitchFamily="34" charset="0"/>
                <a:cs typeface="Arial" pitchFamily="34" charset="0"/>
              </a:rPr>
              <a:t>desfășurate</a:t>
            </a:r>
            <a:r>
              <a:rPr lang="en-US" sz="2400" dirty="0">
                <a:latin typeface="Arial" pitchFamily="34" charset="0"/>
                <a:cs typeface="Arial" pitchFamily="34" charset="0"/>
              </a:rPr>
              <a:t> de </a:t>
            </a:r>
            <a:r>
              <a:rPr lang="en-US" sz="2400" dirty="0" err="1">
                <a:latin typeface="Arial" pitchFamily="34" charset="0"/>
                <a:cs typeface="Arial" pitchFamily="34" charset="0"/>
              </a:rPr>
              <a:t>aceștia</a:t>
            </a:r>
            <a:r>
              <a:rPr lang="en-US" sz="2400" dirty="0">
                <a:latin typeface="Arial" pitchFamily="34" charset="0"/>
                <a:cs typeface="Arial" pitchFamily="34" charset="0"/>
              </a:rPr>
              <a:t>);</a:t>
            </a:r>
          </a:p>
          <a:p>
            <a:pPr algn="just">
              <a:buFont typeface="Arial" pitchFamily="34" charset="0"/>
              <a:buChar char="•"/>
            </a:pPr>
            <a:r>
              <a:rPr lang="en-US" sz="2400" dirty="0" err="1">
                <a:latin typeface="Arial" pitchFamily="34" charset="0"/>
                <a:cs typeface="Arial" pitchFamily="34" charset="0"/>
              </a:rPr>
              <a:t>Proporția</a:t>
            </a:r>
            <a:r>
              <a:rPr lang="en-US" sz="2400" dirty="0">
                <a:latin typeface="Arial" pitchFamily="34" charset="0"/>
                <a:cs typeface="Arial" pitchFamily="34" charset="0"/>
              </a:rPr>
              <a:t> </a:t>
            </a:r>
            <a:r>
              <a:rPr lang="en-US" sz="2400" dirty="0" err="1">
                <a:latin typeface="Arial" pitchFamily="34" charset="0"/>
                <a:cs typeface="Arial" pitchFamily="34" charset="0"/>
              </a:rPr>
              <a:t>studenților</a:t>
            </a:r>
            <a:r>
              <a:rPr lang="en-US" sz="2400" dirty="0">
                <a:latin typeface="Arial" pitchFamily="34" charset="0"/>
                <a:cs typeface="Arial" pitchFamily="34" charset="0"/>
              </a:rPr>
              <a:t> </a:t>
            </a:r>
            <a:r>
              <a:rPr lang="en-US" sz="2400" dirty="0" err="1">
                <a:latin typeface="Arial" pitchFamily="34" charset="0"/>
                <a:cs typeface="Arial" pitchFamily="34" charset="0"/>
              </a:rPr>
              <a:t>doctoranzi</a:t>
            </a:r>
            <a:r>
              <a:rPr lang="en-US" sz="2400" dirty="0">
                <a:latin typeface="Arial" pitchFamily="34" charset="0"/>
                <a:cs typeface="Arial" pitchFamily="34" charset="0"/>
              </a:rPr>
              <a:t> care au </a:t>
            </a:r>
            <a:r>
              <a:rPr lang="en-US" sz="2400" dirty="0" err="1">
                <a:latin typeface="Arial" pitchFamily="34" charset="0"/>
                <a:cs typeface="Arial" pitchFamily="34" charset="0"/>
              </a:rPr>
              <a:t>studiat</a:t>
            </a:r>
            <a:r>
              <a:rPr lang="en-US" sz="2400" dirty="0">
                <a:latin typeface="Arial" pitchFamily="34" charset="0"/>
                <a:cs typeface="Arial" pitchFamily="34" charset="0"/>
              </a:rPr>
              <a:t> </a:t>
            </a:r>
            <a:r>
              <a:rPr lang="en-US" sz="2400" dirty="0" err="1">
                <a:latin typeface="Arial" pitchFamily="34" charset="0"/>
                <a:cs typeface="Arial" pitchFamily="34" charset="0"/>
              </a:rPr>
              <a:t>cel</a:t>
            </a:r>
            <a:r>
              <a:rPr lang="en-US" sz="2400" dirty="0">
                <a:latin typeface="Arial" pitchFamily="34" charset="0"/>
                <a:cs typeface="Arial" pitchFamily="34" charset="0"/>
              </a:rPr>
              <a:t> </a:t>
            </a:r>
            <a:r>
              <a:rPr lang="en-US" sz="2400" dirty="0" err="1">
                <a:latin typeface="Arial" pitchFamily="34" charset="0"/>
                <a:cs typeface="Arial" pitchFamily="34" charset="0"/>
              </a:rPr>
              <a:t>puțin</a:t>
            </a:r>
            <a:r>
              <a:rPr lang="en-US" sz="2400" dirty="0">
                <a:latin typeface="Arial" pitchFamily="34" charset="0"/>
                <a:cs typeface="Arial" pitchFamily="34" charset="0"/>
              </a:rPr>
              <a:t> un </a:t>
            </a:r>
            <a:r>
              <a:rPr lang="en-US" sz="2400" dirty="0" err="1">
                <a:latin typeface="Arial" pitchFamily="34" charset="0"/>
                <a:cs typeface="Arial" pitchFamily="34" charset="0"/>
              </a:rPr>
              <a:t>semestru</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străinătate</a:t>
            </a:r>
            <a:r>
              <a:rPr lang="en-US" sz="2400" dirty="0">
                <a:latin typeface="Arial" pitchFamily="34" charset="0"/>
                <a:cs typeface="Arial" pitchFamily="34" charset="0"/>
              </a:rPr>
              <a:t>;</a:t>
            </a:r>
          </a:p>
          <a:p>
            <a:pPr algn="just">
              <a:buFont typeface="Arial" pitchFamily="34" charset="0"/>
              <a:buChar char="•"/>
            </a:pPr>
            <a:r>
              <a:rPr lang="en-US" sz="2400" dirty="0" err="1">
                <a:latin typeface="Arial" pitchFamily="34" charset="0"/>
                <a:cs typeface="Arial" pitchFamily="34" charset="0"/>
              </a:rPr>
              <a:t>Numărul</a:t>
            </a:r>
            <a:r>
              <a:rPr lang="en-US" sz="2400" dirty="0">
                <a:latin typeface="Arial" pitchFamily="34" charset="0"/>
                <a:cs typeface="Arial" pitchFamily="34" charset="0"/>
              </a:rPr>
              <a:t> de </a:t>
            </a:r>
            <a:r>
              <a:rPr lang="en-US" sz="2400" dirty="0" err="1">
                <a:latin typeface="Arial" pitchFamily="34" charset="0"/>
                <a:cs typeface="Arial" pitchFamily="34" charset="0"/>
              </a:rPr>
              <a:t>stagii</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străinătate</a:t>
            </a:r>
            <a:r>
              <a:rPr lang="en-US" sz="2400" dirty="0">
                <a:latin typeface="Arial" pitchFamily="34" charset="0"/>
                <a:cs typeface="Arial" pitchFamily="34" charset="0"/>
              </a:rPr>
              <a:t> </a:t>
            </a:r>
            <a:r>
              <a:rPr lang="en-US" sz="2400" dirty="0" err="1">
                <a:latin typeface="Arial" pitchFamily="34" charset="0"/>
                <a:cs typeface="Arial" pitchFamily="34" charset="0"/>
              </a:rPr>
              <a:t>mai</a:t>
            </a:r>
            <a:r>
              <a:rPr lang="en-US" sz="2400" dirty="0">
                <a:latin typeface="Arial" pitchFamily="34" charset="0"/>
                <a:cs typeface="Arial" pitchFamily="34" charset="0"/>
              </a:rPr>
              <a:t> </a:t>
            </a:r>
            <a:r>
              <a:rPr lang="en-US" sz="2400" dirty="0" err="1">
                <a:latin typeface="Arial" pitchFamily="34" charset="0"/>
                <a:cs typeface="Arial" pitchFamily="34" charset="0"/>
              </a:rPr>
              <a:t>mari</a:t>
            </a:r>
            <a:r>
              <a:rPr lang="en-US" sz="2400" dirty="0">
                <a:latin typeface="Arial" pitchFamily="34" charset="0"/>
                <a:cs typeface="Arial" pitchFamily="34" charset="0"/>
              </a:rPr>
              <a:t> de 5 </a:t>
            </a:r>
            <a:r>
              <a:rPr lang="en-US" sz="2400" dirty="0" err="1">
                <a:latin typeface="Arial" pitchFamily="34" charset="0"/>
                <a:cs typeface="Arial" pitchFamily="34" charset="0"/>
              </a:rPr>
              <a:t>luni</a:t>
            </a:r>
            <a:r>
              <a:rPr lang="en-US" sz="2400" dirty="0">
                <a:latin typeface="Arial" pitchFamily="34" charset="0"/>
                <a:cs typeface="Arial" pitchFamily="34" charset="0"/>
              </a:rPr>
              <a:t>;</a:t>
            </a:r>
          </a:p>
          <a:p>
            <a:pPr algn="just">
              <a:buFont typeface="Arial" pitchFamily="34" charset="0"/>
              <a:buChar char="•"/>
            </a:pPr>
            <a:r>
              <a:rPr lang="en-US" sz="2400" dirty="0" err="1">
                <a:latin typeface="Arial" pitchFamily="34" charset="0"/>
                <a:cs typeface="Arial" pitchFamily="34" charset="0"/>
              </a:rPr>
              <a:t>Numărul</a:t>
            </a:r>
            <a:r>
              <a:rPr lang="en-US" sz="2400" dirty="0">
                <a:latin typeface="Arial" pitchFamily="34" charset="0"/>
                <a:cs typeface="Arial" pitchFamily="34" charset="0"/>
              </a:rPr>
              <a:t> de </a:t>
            </a:r>
            <a:r>
              <a:rPr lang="en-US" sz="2400" dirty="0" err="1">
                <a:latin typeface="Arial" pitchFamily="34" charset="0"/>
                <a:cs typeface="Arial" pitchFamily="34" charset="0"/>
              </a:rPr>
              <a:t>cercetători</a:t>
            </a:r>
            <a:r>
              <a:rPr lang="en-US" sz="2400" dirty="0">
                <a:latin typeface="Arial" pitchFamily="34" charset="0"/>
                <a:cs typeface="Arial" pitchFamily="34" charset="0"/>
              </a:rPr>
              <a:t> </a:t>
            </a:r>
            <a:r>
              <a:rPr lang="en-US" sz="2400" dirty="0" err="1">
                <a:latin typeface="Arial" pitchFamily="34" charset="0"/>
                <a:cs typeface="Arial" pitchFamily="34" charset="0"/>
              </a:rPr>
              <a:t>români</a:t>
            </a:r>
            <a:r>
              <a:rPr lang="en-US" sz="2400" dirty="0">
                <a:latin typeface="Arial" pitchFamily="34" charset="0"/>
                <a:cs typeface="Arial" pitchFamily="34" charset="0"/>
              </a:rPr>
              <a:t> </a:t>
            </a:r>
            <a:r>
              <a:rPr lang="en-US" sz="2400" dirty="0" err="1">
                <a:latin typeface="Arial" pitchFamily="34" charset="0"/>
                <a:cs typeface="Arial" pitchFamily="34" charset="0"/>
              </a:rPr>
              <a:t>atrași</a:t>
            </a:r>
            <a:r>
              <a:rPr lang="en-US" sz="2400" dirty="0">
                <a:latin typeface="Arial" pitchFamily="34" charset="0"/>
                <a:cs typeface="Arial" pitchFamily="34" charset="0"/>
              </a:rPr>
              <a:t> din </a:t>
            </a:r>
            <a:r>
              <a:rPr lang="en-US" sz="2400" dirty="0" err="1">
                <a:latin typeface="Arial" pitchFamily="34" charset="0"/>
                <a:cs typeface="Arial" pitchFamily="34" charset="0"/>
              </a:rPr>
              <a:t>străinătate</a:t>
            </a:r>
            <a:r>
              <a:rPr lang="en-US" sz="2400" dirty="0">
                <a:latin typeface="Arial" pitchFamily="34" charset="0"/>
                <a:cs typeface="Arial" pitchFamily="34" charset="0"/>
              </a:rPr>
              <a:t> </a:t>
            </a:r>
            <a:r>
              <a:rPr lang="en-US" sz="2400" dirty="0" err="1">
                <a:latin typeface="Arial" pitchFamily="34" charset="0"/>
                <a:cs typeface="Arial" pitchFamily="34" charset="0"/>
              </a:rPr>
              <a:t>pe</a:t>
            </a:r>
            <a:r>
              <a:rPr lang="en-US" sz="2400" dirty="0">
                <a:latin typeface="Arial" pitchFamily="34" charset="0"/>
                <a:cs typeface="Arial" pitchFamily="34" charset="0"/>
              </a:rPr>
              <a:t> </a:t>
            </a:r>
            <a:r>
              <a:rPr lang="en-US" sz="2400" dirty="0" err="1">
                <a:latin typeface="Arial" pitchFamily="34" charset="0"/>
                <a:cs typeface="Arial" pitchFamily="34" charset="0"/>
              </a:rPr>
              <a:t>posturi</a:t>
            </a:r>
            <a:r>
              <a:rPr lang="en-US" sz="2400" dirty="0">
                <a:latin typeface="Arial" pitchFamily="34" charset="0"/>
                <a:cs typeface="Arial" pitchFamily="34" charset="0"/>
              </a:rPr>
              <a:t> (cu </a:t>
            </a:r>
            <a:r>
              <a:rPr lang="en-US" sz="2400" dirty="0" err="1">
                <a:latin typeface="Arial" pitchFamily="34" charset="0"/>
                <a:cs typeface="Arial" pitchFamily="34" charset="0"/>
              </a:rPr>
              <a:t>durată</a:t>
            </a:r>
            <a:r>
              <a:rPr lang="en-US" sz="2400" dirty="0">
                <a:latin typeface="Arial" pitchFamily="34" charset="0"/>
                <a:cs typeface="Arial" pitchFamily="34" charset="0"/>
              </a:rPr>
              <a:t> </a:t>
            </a:r>
            <a:r>
              <a:rPr lang="en-US" sz="2400" dirty="0" err="1">
                <a:latin typeface="Arial" pitchFamily="34" charset="0"/>
                <a:cs typeface="Arial" pitchFamily="34" charset="0"/>
              </a:rPr>
              <a:t>fixă</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a:t>
            </a:r>
            <a:r>
              <a:rPr lang="en-US" sz="2400" dirty="0" err="1">
                <a:latin typeface="Arial" pitchFamily="34" charset="0"/>
                <a:cs typeface="Arial" pitchFamily="34" charset="0"/>
              </a:rPr>
              <a:t>nedeterminată</a:t>
            </a:r>
            <a:r>
              <a:rPr lang="en-US" sz="2400" dirty="0">
                <a:latin typeface="Arial" pitchFamily="34" charset="0"/>
                <a:cs typeface="Arial" pitchFamily="34" charset="0"/>
              </a:rPr>
              <a:t>) din institute/</a:t>
            </a:r>
            <a:r>
              <a:rPr lang="en-US" sz="2400" dirty="0" err="1">
                <a:latin typeface="Arial" pitchFamily="34" charset="0"/>
                <a:cs typeface="Arial" pitchFamily="34" charset="0"/>
              </a:rPr>
              <a:t>universități</a:t>
            </a:r>
            <a:r>
              <a:rPr lang="en-US" sz="2400" dirty="0">
                <a:latin typeface="Arial" pitchFamily="34" charset="0"/>
                <a:cs typeface="Arial" pitchFamily="34" charset="0"/>
              </a:rPr>
              <a:t>;</a:t>
            </a:r>
          </a:p>
          <a:p>
            <a:pPr algn="just">
              <a:buFont typeface="Arial" pitchFamily="34" charset="0"/>
              <a:buChar char="•"/>
            </a:pPr>
            <a:r>
              <a:rPr lang="en-US" sz="2400" dirty="0" err="1">
                <a:latin typeface="Arial" pitchFamily="34" charset="0"/>
                <a:cs typeface="Arial" pitchFamily="34" charset="0"/>
              </a:rPr>
              <a:t>Numărul</a:t>
            </a:r>
            <a:r>
              <a:rPr lang="en-US" sz="2400" dirty="0">
                <a:latin typeface="Arial" pitchFamily="34" charset="0"/>
                <a:cs typeface="Arial" pitchFamily="34" charset="0"/>
              </a:rPr>
              <a:t> de </a:t>
            </a:r>
            <a:r>
              <a:rPr lang="en-US" sz="2400" dirty="0" err="1">
                <a:latin typeface="Arial" pitchFamily="34" charset="0"/>
                <a:cs typeface="Arial" pitchFamily="34" charset="0"/>
              </a:rPr>
              <a:t>cercetători</a:t>
            </a:r>
            <a:r>
              <a:rPr lang="en-US" sz="2400" dirty="0">
                <a:latin typeface="Arial" pitchFamily="34" charset="0"/>
                <a:cs typeface="Arial" pitchFamily="34" charset="0"/>
              </a:rPr>
              <a:t> </a:t>
            </a:r>
            <a:r>
              <a:rPr lang="en-US" sz="2400" dirty="0" err="1">
                <a:latin typeface="Arial" pitchFamily="34" charset="0"/>
                <a:cs typeface="Arial" pitchFamily="34" charset="0"/>
              </a:rPr>
              <a:t>străini</a:t>
            </a:r>
            <a:r>
              <a:rPr lang="en-US" sz="2400" dirty="0">
                <a:latin typeface="Arial" pitchFamily="34" charset="0"/>
                <a:cs typeface="Arial" pitchFamily="34" charset="0"/>
              </a:rPr>
              <a:t> </a:t>
            </a:r>
            <a:r>
              <a:rPr lang="en-US" sz="2400" dirty="0" err="1">
                <a:latin typeface="Arial" pitchFamily="34" charset="0"/>
                <a:cs typeface="Arial" pitchFamily="34" charset="0"/>
              </a:rPr>
              <a:t>atrași</a:t>
            </a:r>
            <a:r>
              <a:rPr lang="en-US" sz="2400" dirty="0">
                <a:latin typeface="Arial" pitchFamily="34" charset="0"/>
                <a:cs typeface="Arial" pitchFamily="34" charset="0"/>
              </a:rPr>
              <a:t> (</a:t>
            </a:r>
            <a:r>
              <a:rPr lang="en-US" sz="2400" dirty="0" err="1">
                <a:latin typeface="Arial" pitchFamily="34" charset="0"/>
                <a:cs typeface="Arial" pitchFamily="34" charset="0"/>
              </a:rPr>
              <a:t>pe</a:t>
            </a:r>
            <a:r>
              <a:rPr lang="en-US" sz="2400" dirty="0">
                <a:latin typeface="Arial" pitchFamily="34" charset="0"/>
                <a:cs typeface="Arial" pitchFamily="34" charset="0"/>
              </a:rPr>
              <a:t> </a:t>
            </a:r>
            <a:r>
              <a:rPr lang="en-US" sz="2400" dirty="0" err="1">
                <a:latin typeface="Arial" pitchFamily="34" charset="0"/>
                <a:cs typeface="Arial" pitchFamily="34" charset="0"/>
              </a:rPr>
              <a:t>posturi</a:t>
            </a:r>
            <a:r>
              <a:rPr lang="en-US" sz="2400" dirty="0">
                <a:latin typeface="Arial" pitchFamily="34" charset="0"/>
                <a:cs typeface="Arial" pitchFamily="34" charset="0"/>
              </a:rPr>
              <a:t> cu </a:t>
            </a:r>
            <a:r>
              <a:rPr lang="en-US" sz="2400" dirty="0" err="1">
                <a:latin typeface="Arial" pitchFamily="34" charset="0"/>
                <a:cs typeface="Arial" pitchFamily="34" charset="0"/>
              </a:rPr>
              <a:t>durată</a:t>
            </a:r>
            <a:r>
              <a:rPr lang="en-US" sz="2400" dirty="0">
                <a:latin typeface="Arial" pitchFamily="34" charset="0"/>
                <a:cs typeface="Arial" pitchFamily="34" charset="0"/>
              </a:rPr>
              <a:t> </a:t>
            </a:r>
            <a:r>
              <a:rPr lang="en-US" sz="2400" dirty="0" err="1">
                <a:latin typeface="Arial" pitchFamily="34" charset="0"/>
                <a:cs typeface="Arial" pitchFamily="34" charset="0"/>
              </a:rPr>
              <a:t>fixă</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a:t>
            </a:r>
            <a:r>
              <a:rPr lang="en-US" sz="2400" dirty="0" err="1">
                <a:latin typeface="Arial" pitchFamily="34" charset="0"/>
                <a:cs typeface="Arial" pitchFamily="34" charset="0"/>
              </a:rPr>
              <a:t>nedeterminată</a:t>
            </a:r>
            <a:r>
              <a:rPr lang="en-US" sz="2400" dirty="0">
                <a:latin typeface="Arial" pitchFamily="34" charset="0"/>
                <a:cs typeface="Arial" pitchFamily="34" charset="0"/>
              </a:rPr>
              <a:t>).</a:t>
            </a:r>
            <a:endParaRPr lang="ro-RO" sz="2400" dirty="0">
              <a:latin typeface="Arial" pitchFamily="34" charset="0"/>
              <a:cs typeface="Arial" pitchFamily="34" charset="0"/>
            </a:endParaRPr>
          </a:p>
          <a:p>
            <a:pPr marL="0" indent="0" algn="just">
              <a:buNone/>
            </a:pPr>
            <a:endParaRPr lang="ro-RO" sz="2400" dirty="0">
              <a:latin typeface="Arial" pitchFamily="34" charset="0"/>
              <a:cs typeface="Arial" pitchFamily="34" charset="0"/>
            </a:endParaRPr>
          </a:p>
          <a:p>
            <a:pPr marL="0" indent="0" algn="just">
              <a:buNone/>
            </a:pPr>
            <a:r>
              <a:rPr lang="ro-RO" sz="2400" b="1" i="1" dirty="0">
                <a:latin typeface="Arial" pitchFamily="34" charset="0"/>
                <a:cs typeface="Arial" pitchFamily="34" charset="0"/>
              </a:rPr>
              <a:t>	</a:t>
            </a:r>
            <a:r>
              <a:rPr lang="en-US" sz="2400" b="1" dirty="0" err="1">
                <a:latin typeface="Arial" pitchFamily="34" charset="0"/>
                <a:cs typeface="Arial" pitchFamily="34" charset="0"/>
              </a:rPr>
              <a:t>Activități</a:t>
            </a:r>
            <a:r>
              <a:rPr lang="en-US" sz="2400" b="1" dirty="0">
                <a:latin typeface="Arial" pitchFamily="34" charset="0"/>
                <a:cs typeface="Arial" pitchFamily="34" charset="0"/>
              </a:rPr>
              <a:t> model/</a:t>
            </a:r>
            <a:r>
              <a:rPr lang="en-US" sz="2400" b="1" dirty="0" err="1">
                <a:latin typeface="Arial" pitchFamily="34" charset="0"/>
                <a:cs typeface="Arial" pitchFamily="34" charset="0"/>
              </a:rPr>
              <a:t>proiecte</a:t>
            </a:r>
            <a:r>
              <a:rPr lang="en-US" sz="2400" b="1" dirty="0">
                <a:latin typeface="Arial" pitchFamily="34" charset="0"/>
                <a:cs typeface="Arial" pitchFamily="34" charset="0"/>
              </a:rPr>
              <a:t>/</a:t>
            </a:r>
            <a:r>
              <a:rPr lang="en-US" sz="2400" b="1" dirty="0" err="1">
                <a:latin typeface="Arial" pitchFamily="34" charset="0"/>
                <a:cs typeface="Arial" pitchFamily="34" charset="0"/>
              </a:rPr>
              <a:t>acțiuni</a:t>
            </a:r>
            <a:r>
              <a:rPr lang="en-US" sz="2400" b="1" dirty="0">
                <a:latin typeface="Arial" pitchFamily="34" charset="0"/>
                <a:cs typeface="Arial" pitchFamily="34" charset="0"/>
              </a:rPr>
              <a:t>:</a:t>
            </a:r>
            <a:endParaRPr lang="en-US" sz="2400" dirty="0">
              <a:latin typeface="Arial" pitchFamily="34" charset="0"/>
              <a:cs typeface="Arial" pitchFamily="34" charset="0"/>
            </a:endParaRPr>
          </a:p>
          <a:p>
            <a:pPr algn="just">
              <a:buFont typeface="Arial" pitchFamily="34" charset="0"/>
              <a:buChar char="•"/>
            </a:pPr>
            <a:r>
              <a:rPr lang="en-US" sz="2400" dirty="0" err="1">
                <a:latin typeface="Arial" pitchFamily="34" charset="0"/>
                <a:cs typeface="Arial" pitchFamily="34" charset="0"/>
              </a:rPr>
              <a:t>Activitățile</a:t>
            </a:r>
            <a:r>
              <a:rPr lang="en-US" sz="2400" dirty="0">
                <a:latin typeface="Arial" pitchFamily="34" charset="0"/>
                <a:cs typeface="Arial" pitchFamily="34" charset="0"/>
              </a:rPr>
              <a:t> de </a:t>
            </a:r>
            <a:r>
              <a:rPr lang="en-US" sz="2400" dirty="0" err="1">
                <a:latin typeface="Arial" pitchFamily="34" charset="0"/>
                <a:cs typeface="Arial" pitchFamily="34" charset="0"/>
              </a:rPr>
              <a:t>popularizare</a:t>
            </a:r>
            <a:r>
              <a:rPr lang="en-US" sz="2400" dirty="0">
                <a:latin typeface="Arial" pitchFamily="34" charset="0"/>
                <a:cs typeface="Arial" pitchFamily="34" charset="0"/>
              </a:rPr>
              <a:t> a </a:t>
            </a:r>
            <a:r>
              <a:rPr lang="en-US" sz="2400" dirty="0" err="1">
                <a:latin typeface="Arial" pitchFamily="34" charset="0"/>
                <a:cs typeface="Arial" pitchFamily="34" charset="0"/>
              </a:rPr>
              <a:t>cercetării</a:t>
            </a:r>
            <a:r>
              <a:rPr lang="en-US" sz="2400" dirty="0">
                <a:latin typeface="Arial" pitchFamily="34" charset="0"/>
                <a:cs typeface="Arial" pitchFamily="34" charset="0"/>
              </a:rPr>
              <a:t> cu </a:t>
            </a:r>
            <a:r>
              <a:rPr lang="en-US" sz="2400" dirty="0" err="1">
                <a:latin typeface="Arial" pitchFamily="34" charset="0"/>
                <a:cs typeface="Arial" pitchFamily="34" charset="0"/>
              </a:rPr>
              <a:t>scopul</a:t>
            </a:r>
            <a:r>
              <a:rPr lang="en-US" sz="2400" dirty="0">
                <a:latin typeface="Arial" pitchFamily="34" charset="0"/>
                <a:cs typeface="Arial" pitchFamily="34" charset="0"/>
              </a:rPr>
              <a:t> de a </a:t>
            </a:r>
            <a:r>
              <a:rPr lang="en-US" sz="2400" dirty="0" err="1">
                <a:latin typeface="Arial" pitchFamily="34" charset="0"/>
                <a:cs typeface="Arial" pitchFamily="34" charset="0"/>
              </a:rPr>
              <a:t>crește</a:t>
            </a:r>
            <a:r>
              <a:rPr lang="en-US" sz="2400" dirty="0">
                <a:latin typeface="Arial" pitchFamily="34" charset="0"/>
                <a:cs typeface="Arial" pitchFamily="34" charset="0"/>
              </a:rPr>
              <a:t> </a:t>
            </a:r>
            <a:r>
              <a:rPr lang="en-US" sz="2400" dirty="0" err="1">
                <a:latin typeface="Arial" pitchFamily="34" charset="0"/>
                <a:cs typeface="Arial" pitchFamily="34" charset="0"/>
              </a:rPr>
              <a:t>interesul</a:t>
            </a:r>
            <a:r>
              <a:rPr lang="en-US" sz="2400" dirty="0">
                <a:latin typeface="Arial" pitchFamily="34" charset="0"/>
                <a:cs typeface="Arial" pitchFamily="34" charset="0"/>
              </a:rPr>
              <a:t> </a:t>
            </a:r>
            <a:r>
              <a:rPr lang="en-US" sz="2400" dirty="0" err="1">
                <a:latin typeface="Arial" pitchFamily="34" charset="0"/>
                <a:cs typeface="Arial" pitchFamily="34" charset="0"/>
              </a:rPr>
              <a:t>tinerei</a:t>
            </a:r>
            <a:r>
              <a:rPr lang="en-US" sz="2400" dirty="0">
                <a:latin typeface="Arial" pitchFamily="34" charset="0"/>
                <a:cs typeface="Arial" pitchFamily="34" charset="0"/>
              </a:rPr>
              <a:t> </a:t>
            </a:r>
            <a:r>
              <a:rPr lang="en-US" sz="2400" dirty="0" err="1">
                <a:latin typeface="Arial" pitchFamily="34" charset="0"/>
                <a:cs typeface="Arial" pitchFamily="34" charset="0"/>
              </a:rPr>
              <a:t>generații</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activități</a:t>
            </a:r>
            <a:r>
              <a:rPr lang="en-US" sz="2400" dirty="0">
                <a:latin typeface="Arial" pitchFamily="34" charset="0"/>
                <a:cs typeface="Arial" pitchFamily="34" charset="0"/>
              </a:rPr>
              <a:t> de </a:t>
            </a:r>
            <a:r>
              <a:rPr lang="en-US" sz="2400" dirty="0" err="1">
                <a:latin typeface="Arial" pitchFamily="34" charset="0"/>
                <a:cs typeface="Arial" pitchFamily="34" charset="0"/>
              </a:rPr>
              <a:t>cercetare</a:t>
            </a:r>
            <a:r>
              <a:rPr lang="en-US" sz="2400" dirty="0">
                <a:latin typeface="Arial" pitchFamily="34" charset="0"/>
                <a:cs typeface="Arial" pitchFamily="34" charset="0"/>
              </a:rPr>
              <a:t>, </a:t>
            </a:r>
            <a:r>
              <a:rPr lang="en-US" sz="2400" dirty="0" err="1">
                <a:latin typeface="Arial" pitchFamily="34" charset="0"/>
                <a:cs typeface="Arial" pitchFamily="34" charset="0"/>
              </a:rPr>
              <a:t>inclusiv</a:t>
            </a:r>
            <a:r>
              <a:rPr lang="en-US" sz="2400" dirty="0">
                <a:latin typeface="Arial" pitchFamily="34" charset="0"/>
                <a:cs typeface="Arial" pitchFamily="34" charset="0"/>
              </a:rPr>
              <a:t> </a:t>
            </a:r>
            <a:r>
              <a:rPr lang="en-US" sz="2400" dirty="0" err="1">
                <a:latin typeface="Arial" pitchFamily="34" charset="0"/>
                <a:cs typeface="Arial" pitchFamily="34" charset="0"/>
              </a:rPr>
              <a:t>îmbunătățirea</a:t>
            </a:r>
            <a:r>
              <a:rPr lang="en-US" sz="2400" dirty="0">
                <a:latin typeface="Arial" pitchFamily="34" charset="0"/>
                <a:cs typeface="Arial" pitchFamily="34" charset="0"/>
              </a:rPr>
              <a:t> </a:t>
            </a:r>
            <a:r>
              <a:rPr lang="en-US" sz="2400" dirty="0" err="1">
                <a:latin typeface="Arial" pitchFamily="34" charset="0"/>
                <a:cs typeface="Arial" pitchFamily="34" charset="0"/>
              </a:rPr>
              <a:t>infrastructurii</a:t>
            </a:r>
            <a:r>
              <a:rPr lang="en-US" sz="2400" dirty="0">
                <a:latin typeface="Arial" pitchFamily="34" charset="0"/>
                <a:cs typeface="Arial" pitchFamily="34" charset="0"/>
              </a:rPr>
              <a:t>;</a:t>
            </a:r>
          </a:p>
          <a:p>
            <a:pPr algn="just">
              <a:buFont typeface="Arial" pitchFamily="34" charset="0"/>
              <a:buChar char="•"/>
            </a:pPr>
            <a:r>
              <a:rPr lang="en-US" sz="2400" dirty="0" err="1">
                <a:latin typeface="Arial" pitchFamily="34" charset="0"/>
                <a:cs typeface="Arial" pitchFamily="34" charset="0"/>
              </a:rPr>
              <a:t>Programe</a:t>
            </a:r>
            <a:r>
              <a:rPr lang="en-US" sz="2400" dirty="0">
                <a:latin typeface="Arial" pitchFamily="34" charset="0"/>
                <a:cs typeface="Arial" pitchFamily="34" charset="0"/>
              </a:rPr>
              <a:t> de </a:t>
            </a:r>
            <a:r>
              <a:rPr lang="en-US" sz="2400" dirty="0" err="1">
                <a:latin typeface="Arial" pitchFamily="34" charset="0"/>
                <a:cs typeface="Arial" pitchFamily="34" charset="0"/>
              </a:rPr>
              <a:t>popularizare</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studenți</a:t>
            </a:r>
            <a:r>
              <a:rPr lang="en-US" sz="2400" dirty="0">
                <a:latin typeface="Arial" pitchFamily="34" charset="0"/>
                <a:cs typeface="Arial" pitchFamily="34" charset="0"/>
              </a:rPr>
              <a:t> </a:t>
            </a:r>
            <a:r>
              <a:rPr lang="en-US" sz="2400" dirty="0" err="1">
                <a:latin typeface="Arial" pitchFamily="34" charset="0"/>
                <a:cs typeface="Arial" pitchFamily="34" charset="0"/>
              </a:rPr>
              <a:t>talentați</a:t>
            </a:r>
            <a:r>
              <a:rPr lang="en-US" sz="2400" dirty="0">
                <a:latin typeface="Arial" pitchFamily="34" charset="0"/>
                <a:cs typeface="Arial" pitchFamily="34" charset="0"/>
              </a:rPr>
              <a:t> (master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doctorat</a:t>
            </a:r>
            <a:r>
              <a:rPr lang="en-US" sz="2400" dirty="0">
                <a:latin typeface="Arial" pitchFamily="34" charset="0"/>
                <a:cs typeface="Arial" pitchFamily="34" charset="0"/>
              </a:rPr>
              <a:t>), cu o </a:t>
            </a:r>
            <a:r>
              <a:rPr lang="en-US" sz="2400" dirty="0" err="1">
                <a:latin typeface="Arial" pitchFamily="34" charset="0"/>
                <a:cs typeface="Arial" pitchFamily="34" charset="0"/>
              </a:rPr>
              <a:t>preferință</a:t>
            </a:r>
            <a:r>
              <a:rPr lang="en-US" sz="2400" dirty="0">
                <a:latin typeface="Arial" pitchFamily="34" charset="0"/>
                <a:cs typeface="Arial" pitchFamily="34" charset="0"/>
              </a:rPr>
              <a:t> </a:t>
            </a:r>
            <a:r>
              <a:rPr lang="en-US" sz="2400" dirty="0" err="1">
                <a:latin typeface="Arial" pitchFamily="34" charset="0"/>
                <a:cs typeface="Arial" pitchFamily="34" charset="0"/>
              </a:rPr>
              <a:t>specială</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domeniile</a:t>
            </a:r>
            <a:r>
              <a:rPr lang="en-US" sz="2400" dirty="0">
                <a:latin typeface="Arial" pitchFamily="34" charset="0"/>
                <a:cs typeface="Arial" pitchFamily="34" charset="0"/>
              </a:rPr>
              <a:t> </a:t>
            </a:r>
            <a:r>
              <a:rPr lang="en-US" sz="2400" dirty="0" err="1">
                <a:latin typeface="Arial" pitchFamily="34" charset="0"/>
                <a:cs typeface="Arial" pitchFamily="34" charset="0"/>
              </a:rPr>
              <a:t>prioritare</a:t>
            </a:r>
            <a:r>
              <a:rPr lang="en-US" sz="2400" dirty="0">
                <a:latin typeface="Arial" pitchFamily="34" charset="0"/>
                <a:cs typeface="Arial" pitchFamily="34" charset="0"/>
              </a:rPr>
              <a:t> ale </a:t>
            </a:r>
            <a:r>
              <a:rPr lang="en-US" sz="2400" dirty="0" err="1">
                <a:latin typeface="Arial" pitchFamily="34" charset="0"/>
                <a:cs typeface="Arial" pitchFamily="34" charset="0"/>
              </a:rPr>
              <a:t>specializării</a:t>
            </a:r>
            <a:r>
              <a:rPr lang="en-US" sz="2400" dirty="0">
                <a:latin typeface="Arial" pitchFamily="34" charset="0"/>
                <a:cs typeface="Arial" pitchFamily="34" charset="0"/>
              </a:rPr>
              <a:t> </a:t>
            </a:r>
            <a:r>
              <a:rPr lang="en-US" sz="2400" dirty="0" err="1">
                <a:latin typeface="Arial" pitchFamily="34" charset="0"/>
                <a:cs typeface="Arial" pitchFamily="34" charset="0"/>
              </a:rPr>
              <a:t>inteligente</a:t>
            </a:r>
            <a:r>
              <a:rPr lang="en-US" sz="2400" dirty="0">
                <a:latin typeface="Arial" pitchFamily="34" charset="0"/>
                <a:cs typeface="Arial" pitchFamily="34" charset="0"/>
              </a:rPr>
              <a:t>;</a:t>
            </a:r>
          </a:p>
        </p:txBody>
      </p:sp>
      <p:sp>
        <p:nvSpPr>
          <p:cNvPr id="10" name="Title 1">
            <a:extLst>
              <a:ext uri="{FF2B5EF4-FFF2-40B4-BE49-F238E27FC236}">
                <a16:creationId xmlns:a16="http://schemas.microsoft.com/office/drawing/2014/main" xmlns="" id="{9EB2B5D6-AAC2-4362-BEAB-FDEDE6688F70}"/>
              </a:ext>
            </a:extLst>
          </p:cNvPr>
          <p:cNvSpPr>
            <a:spLocks noGrp="1"/>
          </p:cNvSpPr>
          <p:nvPr>
            <p:ph type="title"/>
          </p:nvPr>
        </p:nvSpPr>
        <p:spPr>
          <a:xfrm>
            <a:off x="1926771" y="435429"/>
            <a:ext cx="10384972" cy="1938463"/>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Obiectivul specific 3.4: </a:t>
            </a:r>
            <a:r>
              <a:rPr lang="en-US" sz="3200" b="1" dirty="0" err="1">
                <a:latin typeface="Arial" pitchFamily="34" charset="0"/>
                <a:cs typeface="Arial" pitchFamily="34" charset="0"/>
              </a:rPr>
              <a:t>Creșterea</a:t>
            </a:r>
            <a:r>
              <a:rPr lang="en-US" sz="3200" b="1" dirty="0">
                <a:latin typeface="Arial" pitchFamily="34" charset="0"/>
                <a:cs typeface="Arial" pitchFamily="34" charset="0"/>
              </a:rPr>
              <a:t> </a:t>
            </a:r>
            <a:r>
              <a:rPr lang="en-US" sz="3200" b="1" dirty="0" err="1">
                <a:latin typeface="Arial" pitchFamily="34" charset="0"/>
                <a:cs typeface="Arial" pitchFamily="34" charset="0"/>
              </a:rPr>
              <a:t>atractivității</a:t>
            </a:r>
            <a:r>
              <a:rPr lang="en-US" sz="3200" b="1" dirty="0">
                <a:latin typeface="Arial" pitchFamily="34" charset="0"/>
                <a:cs typeface="Arial" pitchFamily="34" charset="0"/>
              </a:rPr>
              <a:t> </a:t>
            </a:r>
            <a:r>
              <a:rPr lang="en-US" sz="3200" b="1" dirty="0" err="1">
                <a:latin typeface="Arial" pitchFamily="34" charset="0"/>
                <a:cs typeface="Arial" pitchFamily="34" charset="0"/>
              </a:rPr>
              <a:t>carierei</a:t>
            </a:r>
            <a:r>
              <a:rPr lang="en-US" sz="3200" b="1" dirty="0">
                <a:latin typeface="Arial" pitchFamily="34" charset="0"/>
                <a:cs typeface="Arial" pitchFamily="34" charset="0"/>
              </a:rPr>
              <a:t> </a:t>
            </a:r>
            <a:r>
              <a:rPr lang="en-US" sz="3200" b="1" dirty="0" err="1">
                <a:latin typeface="Arial" pitchFamily="34" charset="0"/>
                <a:cs typeface="Arial" pitchFamily="34" charset="0"/>
              </a:rPr>
              <a:t>în</a:t>
            </a:r>
            <a:r>
              <a:rPr lang="en-US" sz="3200" b="1" dirty="0">
                <a:latin typeface="Arial" pitchFamily="34" charset="0"/>
                <a:cs typeface="Arial" pitchFamily="34" charset="0"/>
              </a:rPr>
              <a:t> </a:t>
            </a:r>
            <a:r>
              <a:rPr lang="en-US" sz="3200" b="1" dirty="0" err="1">
                <a:latin typeface="Arial" pitchFamily="34" charset="0"/>
                <a:cs typeface="Arial" pitchFamily="34" charset="0"/>
              </a:rPr>
              <a:t>cercetare</a:t>
            </a:r>
            <a:r>
              <a:rPr lang="en-US" sz="3200" b="1" dirty="0">
                <a:latin typeface="Arial" pitchFamily="34" charset="0"/>
                <a:cs typeface="Arial" pitchFamily="34" charset="0"/>
              </a:rPr>
              <a:t> </a:t>
            </a:r>
            <a:r>
              <a:rPr lang="en-US" sz="3200" b="1" dirty="0" err="1">
                <a:latin typeface="Arial" pitchFamily="34" charset="0"/>
                <a:cs typeface="Arial" pitchFamily="34" charset="0"/>
              </a:rPr>
              <a:t>și</a:t>
            </a:r>
            <a:r>
              <a:rPr lang="en-US" sz="3200" b="1" dirty="0">
                <a:latin typeface="Arial" pitchFamily="34" charset="0"/>
                <a:cs typeface="Arial" pitchFamily="34" charset="0"/>
              </a:rPr>
              <a:t> </a:t>
            </a:r>
            <a:r>
              <a:rPr lang="en-US" sz="3200" b="1" dirty="0" err="1">
                <a:latin typeface="Arial" pitchFamily="34" charset="0"/>
                <a:cs typeface="Arial" pitchFamily="34" charset="0"/>
              </a:rPr>
              <a:t>îmbunătățirea</a:t>
            </a:r>
            <a:r>
              <a:rPr lang="en-US" sz="3200" b="1" dirty="0">
                <a:latin typeface="Arial" pitchFamily="34" charset="0"/>
                <a:cs typeface="Arial" pitchFamily="34" charset="0"/>
              </a:rPr>
              <a:t> </a:t>
            </a:r>
            <a:r>
              <a:rPr lang="en-US" sz="3200" b="1" dirty="0" err="1">
                <a:latin typeface="Arial" pitchFamily="34" charset="0"/>
                <a:cs typeface="Arial" pitchFamily="34" charset="0"/>
              </a:rPr>
              <a:t>calității</a:t>
            </a:r>
            <a:r>
              <a:rPr lang="en-US" sz="3200" b="1" dirty="0">
                <a:latin typeface="Arial" pitchFamily="34" charset="0"/>
                <a:cs typeface="Arial" pitchFamily="34" charset="0"/>
              </a:rPr>
              <a:t> </a:t>
            </a:r>
            <a:r>
              <a:rPr lang="en-US" sz="3200" b="1" dirty="0" err="1">
                <a:latin typeface="Arial" pitchFamily="34" charset="0"/>
                <a:cs typeface="Arial" pitchFamily="34" charset="0"/>
              </a:rPr>
              <a:t>pregătirii</a:t>
            </a:r>
            <a:r>
              <a:rPr lang="en-US" sz="3200" b="1" dirty="0">
                <a:latin typeface="Arial" pitchFamily="34" charset="0"/>
                <a:cs typeface="Arial" pitchFamily="34" charset="0"/>
              </a:rPr>
              <a:t> </a:t>
            </a:r>
            <a:r>
              <a:rPr lang="en-US" sz="3200" b="1" dirty="0" err="1">
                <a:latin typeface="Arial" pitchFamily="34" charset="0"/>
                <a:cs typeface="Arial" pitchFamily="34" charset="0"/>
              </a:rPr>
              <a:t>viitorilor</a:t>
            </a:r>
            <a:r>
              <a:rPr lang="en-US" sz="3200" b="1" dirty="0">
                <a:latin typeface="Arial" pitchFamily="34" charset="0"/>
                <a:cs typeface="Arial" pitchFamily="34" charset="0"/>
              </a:rPr>
              <a:t> </a:t>
            </a:r>
            <a:r>
              <a:rPr lang="en-US" sz="3200" b="1" dirty="0" err="1">
                <a:latin typeface="Arial" pitchFamily="34" charset="0"/>
                <a:cs typeface="Arial" pitchFamily="34" charset="0"/>
              </a:rPr>
              <a:t>cercetători</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05092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15CF66BC-6B9B-41E1-A74C-10CF78EBA197}"/>
              </a:ext>
            </a:extLst>
          </p:cNvPr>
          <p:cNvSpPr>
            <a:spLocks noGrp="1"/>
          </p:cNvSpPr>
          <p:nvPr>
            <p:ph sz="half" idx="2"/>
          </p:nvPr>
        </p:nvSpPr>
        <p:spPr>
          <a:xfrm>
            <a:off x="478970" y="2612571"/>
            <a:ext cx="12202887" cy="7141029"/>
          </a:xfrm>
        </p:spPr>
        <p:txBody>
          <a:bodyPr>
            <a:noAutofit/>
          </a:bodyPr>
          <a:lstStyle/>
          <a:p>
            <a:pPr algn="just">
              <a:buFont typeface="Arial" pitchFamily="34" charset="0"/>
              <a:buChar char="•"/>
            </a:pPr>
            <a:endParaRPr lang="ro-RO" sz="2000" dirty="0">
              <a:latin typeface="Arial" pitchFamily="34" charset="0"/>
              <a:cs typeface="Arial" pitchFamily="34" charset="0"/>
            </a:endParaRPr>
          </a:p>
          <a:p>
            <a:pPr algn="just">
              <a:buFont typeface="Arial" pitchFamily="34" charset="0"/>
              <a:buChar char="•"/>
            </a:pPr>
            <a:r>
              <a:rPr lang="en-US" sz="2000" dirty="0" err="1">
                <a:latin typeface="Arial" pitchFamily="34" charset="0"/>
                <a:cs typeface="Arial" pitchFamily="34" charset="0"/>
              </a:rPr>
              <a:t>Îmbunătățirea</a:t>
            </a:r>
            <a:r>
              <a:rPr lang="en-US" sz="2000" dirty="0">
                <a:latin typeface="Arial" pitchFamily="34" charset="0"/>
                <a:cs typeface="Arial" pitchFamily="34" charset="0"/>
              </a:rPr>
              <a:t> </a:t>
            </a:r>
            <a:r>
              <a:rPr lang="en-US" sz="2000" dirty="0" err="1">
                <a:latin typeface="Arial" pitchFamily="34" charset="0"/>
                <a:cs typeface="Arial" pitchFamily="34" charset="0"/>
              </a:rPr>
              <a:t>calității</a:t>
            </a:r>
            <a:r>
              <a:rPr lang="en-US" sz="2000" dirty="0">
                <a:latin typeface="Arial" pitchFamily="34" charset="0"/>
                <a:cs typeface="Arial" pitchFamily="34" charset="0"/>
              </a:rPr>
              <a:t> de </a:t>
            </a:r>
            <a:r>
              <a:rPr lang="en-US" sz="2000" dirty="0" err="1">
                <a:latin typeface="Arial" pitchFamily="34" charset="0"/>
                <a:cs typeface="Arial" pitchFamily="34" charset="0"/>
              </a:rPr>
              <a:t>pregătire</a:t>
            </a:r>
            <a:r>
              <a:rPr lang="en-US" sz="2000" dirty="0">
                <a:latin typeface="Arial" pitchFamily="34" charset="0"/>
                <a:cs typeface="Arial" pitchFamily="34" charset="0"/>
              </a:rPr>
              <a:t> </a:t>
            </a:r>
            <a:r>
              <a:rPr lang="en-US" sz="2000" dirty="0" err="1">
                <a:latin typeface="Arial" pitchFamily="34" charset="0"/>
                <a:cs typeface="Arial" pitchFamily="34" charset="0"/>
              </a:rPr>
              <a:t>științifică</a:t>
            </a:r>
            <a:r>
              <a:rPr lang="en-US" sz="2000" dirty="0">
                <a:latin typeface="Arial" pitchFamily="34" charset="0"/>
                <a:cs typeface="Arial" pitchFamily="34" charset="0"/>
              </a:rPr>
              <a:t> </a:t>
            </a:r>
            <a:r>
              <a:rPr lang="en-US" sz="2000" dirty="0" err="1">
                <a:latin typeface="Arial" pitchFamily="34" charset="0"/>
                <a:cs typeface="Arial" pitchFamily="34" charset="0"/>
              </a:rPr>
              <a:t>prin</a:t>
            </a:r>
            <a:r>
              <a:rPr lang="en-US" sz="2000" dirty="0">
                <a:latin typeface="Arial" pitchFamily="34" charset="0"/>
                <a:cs typeface="Arial" pitchFamily="34" charset="0"/>
              </a:rPr>
              <a:t> </a:t>
            </a:r>
            <a:r>
              <a:rPr lang="en-US" sz="2000" dirty="0" err="1">
                <a:latin typeface="Arial" pitchFamily="34" charset="0"/>
                <a:cs typeface="Arial" pitchFamily="34" charset="0"/>
              </a:rPr>
              <a:t>sprijin</a:t>
            </a:r>
            <a:r>
              <a:rPr lang="en-US" sz="2000" dirty="0">
                <a:latin typeface="Arial" pitchFamily="34" charset="0"/>
                <a:cs typeface="Arial" pitchFamily="34" charset="0"/>
              </a:rPr>
              <a:t> </a:t>
            </a:r>
            <a:r>
              <a:rPr lang="en-US" sz="2000" dirty="0" err="1">
                <a:latin typeface="Arial" pitchFamily="34" charset="0"/>
                <a:cs typeface="Arial" pitchFamily="34" charset="0"/>
              </a:rPr>
              <a:t>pentru</a:t>
            </a:r>
            <a:r>
              <a:rPr lang="en-US" sz="2000" dirty="0">
                <a:latin typeface="Arial" pitchFamily="34" charset="0"/>
                <a:cs typeface="Arial" pitchFamily="34" charset="0"/>
              </a:rPr>
              <a:t> </a:t>
            </a:r>
            <a:r>
              <a:rPr lang="en-US" sz="2000" dirty="0" err="1">
                <a:latin typeface="Arial" pitchFamily="34" charset="0"/>
                <a:cs typeface="Arial" pitchFamily="34" charset="0"/>
              </a:rPr>
              <a:t>finalizarea</a:t>
            </a:r>
            <a:r>
              <a:rPr lang="en-US" sz="2000" dirty="0">
                <a:latin typeface="Arial" pitchFamily="34" charset="0"/>
                <a:cs typeface="Arial" pitchFamily="34" charset="0"/>
              </a:rPr>
              <a:t> </a:t>
            </a:r>
            <a:r>
              <a:rPr lang="en-US" sz="2000" dirty="0" err="1">
                <a:latin typeface="Arial" pitchFamily="34" charset="0"/>
                <a:cs typeface="Arial" pitchFamily="34" charset="0"/>
              </a:rPr>
              <a:t>unei</a:t>
            </a:r>
            <a:r>
              <a:rPr lang="en-US" sz="2000" dirty="0">
                <a:latin typeface="Arial" pitchFamily="34" charset="0"/>
                <a:cs typeface="Arial" pitchFamily="34" charset="0"/>
              </a:rPr>
              <a:t> </a:t>
            </a:r>
            <a:r>
              <a:rPr lang="en-US" sz="2000" dirty="0" err="1">
                <a:latin typeface="Arial" pitchFamily="34" charset="0"/>
                <a:cs typeface="Arial" pitchFamily="34" charset="0"/>
              </a:rPr>
              <a:t>părți</a:t>
            </a:r>
            <a:r>
              <a:rPr lang="en-US" sz="2000" dirty="0">
                <a:latin typeface="Arial" pitchFamily="34" charset="0"/>
                <a:cs typeface="Arial" pitchFamily="34" charset="0"/>
              </a:rPr>
              <a:t> a </a:t>
            </a:r>
            <a:r>
              <a:rPr lang="en-US" sz="2000" dirty="0" err="1">
                <a:latin typeface="Arial" pitchFamily="34" charset="0"/>
                <a:cs typeface="Arial" pitchFamily="34" charset="0"/>
              </a:rPr>
              <a:t>studiilor</a:t>
            </a:r>
            <a:r>
              <a:rPr lang="en-US" sz="2000" dirty="0">
                <a:latin typeface="Arial" pitchFamily="34" charset="0"/>
                <a:cs typeface="Arial" pitchFamily="34" charset="0"/>
              </a:rPr>
              <a:t> de </a:t>
            </a:r>
            <a:r>
              <a:rPr lang="en-US" sz="2000" dirty="0" err="1">
                <a:latin typeface="Arial" pitchFamily="34" charset="0"/>
                <a:cs typeface="Arial" pitchFamily="34" charset="0"/>
              </a:rPr>
              <a:t>doctorat</a:t>
            </a:r>
            <a:r>
              <a:rPr lang="en-US" sz="2000" dirty="0">
                <a:latin typeface="Arial" pitchFamily="34" charset="0"/>
                <a:cs typeface="Arial" pitchFamily="34" charset="0"/>
              </a:rPr>
              <a:t> </a:t>
            </a:r>
            <a:r>
              <a:rPr lang="en-US" sz="2000" dirty="0" err="1">
                <a:latin typeface="Arial" pitchFamily="34" charset="0"/>
                <a:cs typeface="Arial" pitchFamily="34" charset="0"/>
              </a:rPr>
              <a:t>în</a:t>
            </a:r>
            <a:r>
              <a:rPr lang="en-US" sz="2000" dirty="0">
                <a:latin typeface="Arial" pitchFamily="34" charset="0"/>
                <a:cs typeface="Arial" pitchFamily="34" charset="0"/>
              </a:rPr>
              <a:t> </a:t>
            </a:r>
            <a:r>
              <a:rPr lang="en-US" sz="2000" dirty="0" err="1">
                <a:latin typeface="Arial" pitchFamily="34" charset="0"/>
                <a:cs typeface="Arial" pitchFamily="34" charset="0"/>
              </a:rPr>
              <a:t>străinătate</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obligația</a:t>
            </a:r>
            <a:r>
              <a:rPr lang="en-US" sz="2000" dirty="0">
                <a:latin typeface="Arial" pitchFamily="34" charset="0"/>
                <a:cs typeface="Arial" pitchFamily="34" charset="0"/>
              </a:rPr>
              <a:t> de a </a:t>
            </a:r>
            <a:r>
              <a:rPr lang="en-US" sz="2000" dirty="0" err="1">
                <a:latin typeface="Arial" pitchFamily="34" charset="0"/>
                <a:cs typeface="Arial" pitchFamily="34" charset="0"/>
              </a:rPr>
              <a:t>completa</a:t>
            </a:r>
            <a:r>
              <a:rPr lang="en-US" sz="2000" dirty="0">
                <a:latin typeface="Arial" pitchFamily="34" charset="0"/>
                <a:cs typeface="Arial" pitchFamily="34" charset="0"/>
              </a:rPr>
              <a:t> un </a:t>
            </a:r>
            <a:r>
              <a:rPr lang="en-US" sz="2000" dirty="0" err="1">
                <a:latin typeface="Arial" pitchFamily="34" charset="0"/>
                <a:cs typeface="Arial" pitchFamily="34" charset="0"/>
              </a:rPr>
              <a:t>stagiu</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ro-RO" sz="2000" dirty="0">
                <a:latin typeface="Arial" pitchFamily="34" charset="0"/>
                <a:cs typeface="Arial" pitchFamily="34" charset="0"/>
              </a:rPr>
              <a:t>„</a:t>
            </a:r>
            <a:r>
              <a:rPr lang="en-US" sz="2000" dirty="0">
                <a:latin typeface="Arial" pitchFamily="34" charset="0"/>
                <a:cs typeface="Arial" pitchFamily="34" charset="0"/>
              </a:rPr>
              <a:t>shadowing” </a:t>
            </a:r>
            <a:r>
              <a:rPr lang="en-US" sz="2000" dirty="0" err="1">
                <a:latin typeface="Arial" pitchFamily="34" charset="0"/>
                <a:cs typeface="Arial" pitchFamily="34" charset="0"/>
              </a:rPr>
              <a:t>unei</a:t>
            </a:r>
            <a:r>
              <a:rPr lang="en-US" sz="2000" dirty="0">
                <a:latin typeface="Arial" pitchFamily="34" charset="0"/>
                <a:cs typeface="Arial" pitchFamily="34" charset="0"/>
              </a:rPr>
              <a:t> </a:t>
            </a:r>
            <a:r>
              <a:rPr lang="en-US" sz="2000" dirty="0" err="1">
                <a:latin typeface="Arial" pitchFamily="34" charset="0"/>
                <a:cs typeface="Arial" pitchFamily="34" charset="0"/>
              </a:rPr>
              <a:t>profesii</a:t>
            </a:r>
            <a:r>
              <a:rPr lang="en-US" sz="2000" dirty="0">
                <a:latin typeface="Arial" pitchFamily="34" charset="0"/>
                <a:cs typeface="Arial" pitchFamily="34" charset="0"/>
              </a:rPr>
              <a:t> </a:t>
            </a:r>
            <a:r>
              <a:rPr lang="en-US" sz="2000" dirty="0" err="1">
                <a:latin typeface="Arial" pitchFamily="34" charset="0"/>
                <a:cs typeface="Arial" pitchFamily="34" charset="0"/>
              </a:rPr>
              <a:t>corespunzătoare</a:t>
            </a:r>
            <a:r>
              <a:rPr lang="en-US" sz="2000" dirty="0">
                <a:latin typeface="Arial" pitchFamily="34" charset="0"/>
                <a:cs typeface="Arial" pitchFamily="34" charset="0"/>
              </a:rPr>
              <a:t> </a:t>
            </a:r>
            <a:r>
              <a:rPr lang="en-US" sz="2000" dirty="0" err="1">
                <a:latin typeface="Arial" pitchFamily="34" charset="0"/>
                <a:cs typeface="Arial" pitchFamily="34" charset="0"/>
              </a:rPr>
              <a:t>în</a:t>
            </a:r>
            <a:r>
              <a:rPr lang="en-US" sz="2000" dirty="0">
                <a:latin typeface="Arial" pitchFamily="34" charset="0"/>
                <a:cs typeface="Arial" pitchFamily="34" charset="0"/>
              </a:rPr>
              <a:t> </a:t>
            </a:r>
            <a:r>
              <a:rPr lang="en-US" sz="2000" dirty="0" err="1">
                <a:latin typeface="Arial" pitchFamily="34" charset="0"/>
                <a:cs typeface="Arial" pitchFamily="34" charset="0"/>
              </a:rPr>
              <a:t>practică</a:t>
            </a:r>
            <a:r>
              <a:rPr lang="en-US" sz="2000" dirty="0">
                <a:latin typeface="Arial" pitchFamily="34" charset="0"/>
                <a:cs typeface="Arial" pitchFamily="34" charset="0"/>
              </a:rPr>
              <a:t>;</a:t>
            </a:r>
          </a:p>
          <a:p>
            <a:pPr algn="just">
              <a:buFont typeface="Arial" pitchFamily="34" charset="0"/>
              <a:buChar char="•"/>
            </a:pPr>
            <a:r>
              <a:rPr lang="ro-RO" sz="2000" dirty="0">
                <a:latin typeface="Arial" pitchFamily="34" charset="0"/>
                <a:cs typeface="Arial" pitchFamily="34" charset="0"/>
              </a:rPr>
              <a:t>Instituirea „proiectului de cercetare doctorală” ca parte distinctă a unor contracte de finanțare a cercetătorilor conducători de doctorat. Adică deplasarea accentului de la numărul de conducători de doctorat către numărul de conducători de doctorat cu granturi de cercetare câștigate și conducerea doctoranzilor doar în cadrul acestor granturi;</a:t>
            </a:r>
            <a:endParaRPr lang="en-US" sz="2000" dirty="0">
              <a:latin typeface="Arial" pitchFamily="34" charset="0"/>
              <a:cs typeface="Arial" pitchFamily="34" charset="0"/>
            </a:endParaRPr>
          </a:p>
          <a:p>
            <a:pPr algn="just">
              <a:buFont typeface="Arial" pitchFamily="34" charset="0"/>
              <a:buChar char="•"/>
            </a:pPr>
            <a:r>
              <a:rPr lang="it-IT" sz="2000" dirty="0">
                <a:latin typeface="Arial" pitchFamily="34" charset="0"/>
                <a:cs typeface="Arial" pitchFamily="34" charset="0"/>
              </a:rPr>
              <a:t>Consolidarea mobilității internaționale în Spațiul European de Cercetare (ERA); </a:t>
            </a:r>
            <a:endParaRPr lang="en-US" sz="2000" dirty="0">
              <a:latin typeface="Arial" pitchFamily="34" charset="0"/>
              <a:cs typeface="Arial" pitchFamily="34" charset="0"/>
            </a:endParaRPr>
          </a:p>
          <a:p>
            <a:pPr algn="just">
              <a:buFont typeface="Arial" pitchFamily="34" charset="0"/>
              <a:buChar char="•"/>
            </a:pPr>
            <a:r>
              <a:rPr lang="it-IT" sz="2000" dirty="0">
                <a:latin typeface="Arial" pitchFamily="34" charset="0"/>
                <a:cs typeface="Arial" pitchFamily="34" charset="0"/>
              </a:rPr>
              <a:t>Îmbunătățirea calității pregătirii științifice prin sprijin pentru participarea activă a doctoranzilor în cadrul conferințelor internaționale reputate;</a:t>
            </a:r>
            <a:endParaRPr lang="en-US" sz="2000" dirty="0">
              <a:latin typeface="Arial" pitchFamily="34" charset="0"/>
              <a:cs typeface="Arial" pitchFamily="34" charset="0"/>
            </a:endParaRPr>
          </a:p>
          <a:p>
            <a:pPr algn="just">
              <a:buFont typeface="Arial" pitchFamily="34" charset="0"/>
              <a:buChar char="•"/>
            </a:pPr>
            <a:r>
              <a:rPr lang="it-IT" sz="2000" dirty="0">
                <a:latin typeface="Arial" pitchFamily="34" charset="0"/>
                <a:cs typeface="Arial" pitchFamily="34" charset="0"/>
              </a:rPr>
              <a:t>Dezvoltarea de competențe lingvistice relevante la doctoranzi cel puțin la nivelul mediu;</a:t>
            </a:r>
            <a:endParaRPr lang="en-US" sz="2000" dirty="0">
              <a:latin typeface="Arial" pitchFamily="34" charset="0"/>
              <a:cs typeface="Arial" pitchFamily="34" charset="0"/>
            </a:endParaRPr>
          </a:p>
          <a:p>
            <a:pPr algn="just">
              <a:buFont typeface="Arial" pitchFamily="34" charset="0"/>
              <a:buChar char="•"/>
            </a:pPr>
            <a:r>
              <a:rPr lang="it-IT" sz="2000" dirty="0">
                <a:latin typeface="Arial" pitchFamily="34" charset="0"/>
                <a:cs typeface="Arial" pitchFamily="34" charset="0"/>
              </a:rPr>
              <a:t>Dezvoltarea</a:t>
            </a:r>
            <a:r>
              <a:rPr lang="ro-RO" sz="2000" dirty="0">
                <a:latin typeface="Arial" pitchFamily="34" charset="0"/>
                <a:cs typeface="Arial" pitchFamily="34" charset="0"/>
              </a:rPr>
              <a:t>/</a:t>
            </a:r>
            <a:r>
              <a:rPr lang="it-IT" sz="2000" dirty="0">
                <a:latin typeface="Arial" pitchFamily="34" charset="0"/>
                <a:cs typeface="Arial" pitchFamily="34" charset="0"/>
              </a:rPr>
              <a:t>cunoașterea aptitudinilor noi relevante la studenții doctoranzi la un nivel superior mediei, adică în funcție de clasificarea competențelor soft în Sistemul Național al Profesiilor;</a:t>
            </a:r>
            <a:endParaRPr lang="en-US" sz="2000" dirty="0">
              <a:latin typeface="Arial" pitchFamily="34" charset="0"/>
              <a:cs typeface="Arial" pitchFamily="34" charset="0"/>
            </a:endParaRPr>
          </a:p>
          <a:p>
            <a:pPr algn="just">
              <a:buFont typeface="Arial" pitchFamily="34" charset="0"/>
              <a:buChar char="•"/>
            </a:pPr>
            <a:r>
              <a:rPr lang="it-IT" sz="2000" dirty="0">
                <a:latin typeface="Arial" pitchFamily="34" charset="0"/>
                <a:cs typeface="Arial" pitchFamily="34" charset="0"/>
              </a:rPr>
              <a:t>Măsuri specifice de consolidare a proporției femeilor implicate în cercetare, inclusiv măsuri care vizează concilierea concediului de maternitate și concediului parental cu cariera în cercetare și dezvoltare.</a:t>
            </a:r>
            <a:endParaRPr lang="en-US" sz="2000" dirty="0">
              <a:latin typeface="Arial" pitchFamily="34" charset="0"/>
              <a:cs typeface="Arial" pitchFamily="34" charset="0"/>
            </a:endParaRPr>
          </a:p>
        </p:txBody>
      </p:sp>
      <p:sp>
        <p:nvSpPr>
          <p:cNvPr id="10" name="Title 1">
            <a:extLst>
              <a:ext uri="{FF2B5EF4-FFF2-40B4-BE49-F238E27FC236}">
                <a16:creationId xmlns:a16="http://schemas.microsoft.com/office/drawing/2014/main" xmlns="" id="{9EB2B5D6-AAC2-4362-BEAB-FDEDE6688F70}"/>
              </a:ext>
            </a:extLst>
          </p:cNvPr>
          <p:cNvSpPr>
            <a:spLocks noGrp="1"/>
          </p:cNvSpPr>
          <p:nvPr>
            <p:ph type="title"/>
          </p:nvPr>
        </p:nvSpPr>
        <p:spPr>
          <a:xfrm>
            <a:off x="1687526" y="280784"/>
            <a:ext cx="11193419" cy="2093110"/>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Obiectivul specific 3.4: </a:t>
            </a:r>
            <a:r>
              <a:rPr lang="en-US" sz="3200" b="1" dirty="0" err="1">
                <a:latin typeface="Arial" pitchFamily="34" charset="0"/>
                <a:cs typeface="Arial" pitchFamily="34" charset="0"/>
              </a:rPr>
              <a:t>Creșterea</a:t>
            </a:r>
            <a:r>
              <a:rPr lang="en-US" sz="3200" b="1" dirty="0">
                <a:latin typeface="Arial" pitchFamily="34" charset="0"/>
                <a:cs typeface="Arial" pitchFamily="34" charset="0"/>
              </a:rPr>
              <a:t> </a:t>
            </a:r>
            <a:r>
              <a:rPr lang="en-US" sz="3200" b="1" dirty="0" err="1">
                <a:latin typeface="Arial" pitchFamily="34" charset="0"/>
                <a:cs typeface="Arial" pitchFamily="34" charset="0"/>
              </a:rPr>
              <a:t>atractivității</a:t>
            </a:r>
            <a:r>
              <a:rPr lang="en-US" sz="3200" b="1" dirty="0">
                <a:latin typeface="Arial" pitchFamily="34" charset="0"/>
                <a:cs typeface="Arial" pitchFamily="34" charset="0"/>
              </a:rPr>
              <a:t> </a:t>
            </a:r>
            <a:r>
              <a:rPr lang="en-US" sz="3200" b="1" dirty="0" err="1">
                <a:latin typeface="Arial" pitchFamily="34" charset="0"/>
                <a:cs typeface="Arial" pitchFamily="34" charset="0"/>
              </a:rPr>
              <a:t>carierei</a:t>
            </a:r>
            <a:r>
              <a:rPr lang="en-US" sz="3200" b="1" dirty="0">
                <a:latin typeface="Arial" pitchFamily="34" charset="0"/>
                <a:cs typeface="Arial" pitchFamily="34" charset="0"/>
              </a:rPr>
              <a:t> </a:t>
            </a:r>
            <a:r>
              <a:rPr lang="en-US" sz="3200" b="1" dirty="0" err="1">
                <a:latin typeface="Arial" pitchFamily="34" charset="0"/>
                <a:cs typeface="Arial" pitchFamily="34" charset="0"/>
              </a:rPr>
              <a:t>în</a:t>
            </a:r>
            <a:r>
              <a:rPr lang="en-US" sz="3200" b="1" dirty="0">
                <a:latin typeface="Arial" pitchFamily="34" charset="0"/>
                <a:cs typeface="Arial" pitchFamily="34" charset="0"/>
              </a:rPr>
              <a:t> </a:t>
            </a:r>
            <a:r>
              <a:rPr lang="en-US" sz="3200" b="1" dirty="0" err="1">
                <a:latin typeface="Arial" pitchFamily="34" charset="0"/>
                <a:cs typeface="Arial" pitchFamily="34" charset="0"/>
              </a:rPr>
              <a:t>cercetare</a:t>
            </a:r>
            <a:r>
              <a:rPr lang="en-US" sz="3200" b="1" dirty="0">
                <a:latin typeface="Arial" pitchFamily="34" charset="0"/>
                <a:cs typeface="Arial" pitchFamily="34" charset="0"/>
              </a:rPr>
              <a:t> </a:t>
            </a:r>
            <a:r>
              <a:rPr lang="en-US" sz="3200" b="1" dirty="0" err="1">
                <a:latin typeface="Arial" pitchFamily="34" charset="0"/>
                <a:cs typeface="Arial" pitchFamily="34" charset="0"/>
              </a:rPr>
              <a:t>și</a:t>
            </a:r>
            <a:r>
              <a:rPr lang="en-US" sz="3200" b="1" dirty="0">
                <a:latin typeface="Arial" pitchFamily="34" charset="0"/>
                <a:cs typeface="Arial" pitchFamily="34" charset="0"/>
              </a:rPr>
              <a:t> </a:t>
            </a:r>
            <a:r>
              <a:rPr lang="en-US" sz="3200" b="1" dirty="0" err="1">
                <a:latin typeface="Arial" pitchFamily="34" charset="0"/>
                <a:cs typeface="Arial" pitchFamily="34" charset="0"/>
              </a:rPr>
              <a:t>îmbunătățirea</a:t>
            </a:r>
            <a:r>
              <a:rPr lang="en-US" sz="3200" b="1" dirty="0">
                <a:latin typeface="Arial" pitchFamily="34" charset="0"/>
                <a:cs typeface="Arial" pitchFamily="34" charset="0"/>
              </a:rPr>
              <a:t> </a:t>
            </a:r>
            <a:r>
              <a:rPr lang="en-US" sz="3200" b="1" dirty="0" err="1">
                <a:latin typeface="Arial" pitchFamily="34" charset="0"/>
                <a:cs typeface="Arial" pitchFamily="34" charset="0"/>
              </a:rPr>
              <a:t>calității</a:t>
            </a:r>
            <a:r>
              <a:rPr lang="en-US" sz="3200" b="1" dirty="0">
                <a:latin typeface="Arial" pitchFamily="34" charset="0"/>
                <a:cs typeface="Arial" pitchFamily="34" charset="0"/>
              </a:rPr>
              <a:t> </a:t>
            </a:r>
            <a:r>
              <a:rPr lang="en-US" sz="3200" b="1" dirty="0" err="1">
                <a:latin typeface="Arial" pitchFamily="34" charset="0"/>
                <a:cs typeface="Arial" pitchFamily="34" charset="0"/>
              </a:rPr>
              <a:t>pregătirii</a:t>
            </a:r>
            <a:r>
              <a:rPr lang="en-US" sz="3200" b="1" dirty="0">
                <a:latin typeface="Arial" pitchFamily="34" charset="0"/>
                <a:cs typeface="Arial" pitchFamily="34" charset="0"/>
              </a:rPr>
              <a:t> </a:t>
            </a:r>
            <a:r>
              <a:rPr lang="en-US" sz="3200" b="1" dirty="0" err="1">
                <a:latin typeface="Arial" pitchFamily="34" charset="0"/>
                <a:cs typeface="Arial" pitchFamily="34" charset="0"/>
              </a:rPr>
              <a:t>viitorilor</a:t>
            </a:r>
            <a:r>
              <a:rPr lang="en-US" sz="3200" b="1" dirty="0">
                <a:latin typeface="Arial" pitchFamily="34" charset="0"/>
                <a:cs typeface="Arial" pitchFamily="34" charset="0"/>
              </a:rPr>
              <a:t> </a:t>
            </a:r>
            <a:r>
              <a:rPr lang="en-US" sz="3200" b="1" dirty="0" err="1">
                <a:latin typeface="Arial" pitchFamily="34" charset="0"/>
                <a:cs typeface="Arial" pitchFamily="34" charset="0"/>
              </a:rPr>
              <a:t>cercetători</a:t>
            </a:r>
            <a:r>
              <a:rPr lang="ro-RO" sz="3200" b="1" dirty="0">
                <a:latin typeface="Arial" pitchFamily="34" charset="0"/>
                <a:cs typeface="Arial" pitchFamily="34" charset="0"/>
              </a:rPr>
              <a:t/>
            </a:r>
            <a:br>
              <a:rPr lang="ro-RO" sz="3200" b="1" dirty="0">
                <a:latin typeface="Arial" pitchFamily="34" charset="0"/>
                <a:cs typeface="Arial" pitchFamily="34" charset="0"/>
              </a:rPr>
            </a:br>
            <a:r>
              <a:rPr lang="en-US" sz="3200" b="1" dirty="0" err="1">
                <a:solidFill>
                  <a:schemeClr val="accent1">
                    <a:lumMod val="75000"/>
                  </a:schemeClr>
                </a:solidFill>
                <a:latin typeface="Arial" pitchFamily="34" charset="0"/>
                <a:cs typeface="Arial" pitchFamily="34" charset="0"/>
              </a:rPr>
              <a:t>Activități</a:t>
            </a:r>
            <a:r>
              <a:rPr lang="en-US" sz="3200" b="1" dirty="0">
                <a:solidFill>
                  <a:schemeClr val="accent1">
                    <a:lumMod val="75000"/>
                  </a:schemeClr>
                </a:solidFill>
                <a:latin typeface="Arial" pitchFamily="34" charset="0"/>
                <a:cs typeface="Arial" pitchFamily="34" charset="0"/>
              </a:rPr>
              <a:t> model/</a:t>
            </a:r>
            <a:r>
              <a:rPr lang="en-US" sz="3200" b="1" dirty="0" err="1">
                <a:solidFill>
                  <a:schemeClr val="accent1">
                    <a:lumMod val="75000"/>
                  </a:schemeClr>
                </a:solidFill>
                <a:latin typeface="Arial" pitchFamily="34" charset="0"/>
                <a:cs typeface="Arial" pitchFamily="34" charset="0"/>
              </a:rPr>
              <a:t>proiecte</a:t>
            </a:r>
            <a:r>
              <a:rPr lang="en-US" sz="3200" b="1" dirty="0">
                <a:solidFill>
                  <a:schemeClr val="accent1">
                    <a:lumMod val="75000"/>
                  </a:schemeClr>
                </a:solidFill>
                <a:latin typeface="Arial" pitchFamily="34" charset="0"/>
                <a:cs typeface="Arial" pitchFamily="34" charset="0"/>
              </a:rPr>
              <a:t>/</a:t>
            </a:r>
            <a:r>
              <a:rPr lang="en-US" sz="3200" b="1" dirty="0" err="1">
                <a:solidFill>
                  <a:schemeClr val="accent1">
                    <a:lumMod val="75000"/>
                  </a:schemeClr>
                </a:solidFill>
                <a:latin typeface="Arial" pitchFamily="34" charset="0"/>
                <a:cs typeface="Arial" pitchFamily="34" charset="0"/>
              </a:rPr>
              <a:t>acțiuni</a:t>
            </a:r>
            <a:r>
              <a:rPr lang="en-US" sz="3200" b="1" dirty="0">
                <a:solidFill>
                  <a:schemeClr val="accent1">
                    <a:lumMod val="75000"/>
                  </a:schemeClr>
                </a:solidFill>
                <a:latin typeface="Arial" pitchFamily="34" charset="0"/>
                <a:cs typeface="Arial" pitchFamily="34" charset="0"/>
              </a:rPr>
              <a:t>:</a:t>
            </a:r>
          </a:p>
        </p:txBody>
      </p:sp>
    </p:spTree>
    <p:extLst>
      <p:ext uri="{BB962C8B-B14F-4D97-AF65-F5344CB8AC3E}">
        <p14:creationId xmlns:p14="http://schemas.microsoft.com/office/powerpoint/2010/main" val="3783874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819" y="36262"/>
            <a:ext cx="10546668" cy="2304175"/>
          </a:xfrm>
          <a:solidFill>
            <a:schemeClr val="accent2">
              <a:lumMod val="20000"/>
              <a:lumOff val="80000"/>
            </a:schemeClr>
          </a:solidFill>
        </p:spPr>
        <p:txBody>
          <a:bodyPr>
            <a:noAutofit/>
          </a:bodyPr>
          <a:lstStyle/>
          <a:p>
            <a:pPr algn="ctr"/>
            <a:r>
              <a:rPr lang="ro-RO" sz="3200" b="1" dirty="0">
                <a:latin typeface="Arial" pitchFamily="34" charset="0"/>
                <a:cs typeface="Arial" pitchFamily="34" charset="0"/>
              </a:rPr>
              <a:t>3.3 Abordarea strategică privind implementarea obiectivului strategic 3 al domeniului tematic cheie  resurse umane în CDI - un  domeniu al schimbării</a:t>
            </a:r>
            <a:endParaRPr lang="en-US" sz="32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pic>
        <p:nvPicPr>
          <p:cNvPr id="8" name="Content Placeholder 7">
            <a:extLst>
              <a:ext uri="{FF2B5EF4-FFF2-40B4-BE49-F238E27FC236}">
                <a16:creationId xmlns:a16="http://schemas.microsoft.com/office/drawing/2014/main" xmlns="" id="{0C31A9AC-F0A3-4446-A5D3-E56952E6E001}"/>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884818" y="2645227"/>
            <a:ext cx="10666411" cy="6238844"/>
          </a:xfrm>
          <a:prstGeom prst="rect">
            <a:avLst/>
          </a:prstGeom>
          <a:noFill/>
        </p:spPr>
      </p:pic>
      <p:sp>
        <p:nvSpPr>
          <p:cNvPr id="5" name="TextBox 4">
            <a:extLst>
              <a:ext uri="{FF2B5EF4-FFF2-40B4-BE49-F238E27FC236}">
                <a16:creationId xmlns:a16="http://schemas.microsoft.com/office/drawing/2014/main" xmlns="" id="{6C05C428-A39B-474B-B1F3-5B6E07726C22}"/>
              </a:ext>
            </a:extLst>
          </p:cNvPr>
          <p:cNvSpPr txBox="1"/>
          <p:nvPr/>
        </p:nvSpPr>
        <p:spPr>
          <a:xfrm>
            <a:off x="1884819" y="8884071"/>
            <a:ext cx="9401241" cy="848876"/>
          </a:xfrm>
          <a:prstGeom prst="rect">
            <a:avLst/>
          </a:prstGeom>
          <a:noFill/>
        </p:spPr>
        <p:txBody>
          <a:bodyPr wrap="square" lIns="109142" tIns="54573" rIns="109142" bIns="54573" rtlCol="0">
            <a:spAutoFit/>
          </a:bodyPr>
          <a:lstStyle/>
          <a:p>
            <a:pPr defTabSz="1091428" hangingPunct="1"/>
            <a:r>
              <a:rPr lang="en-US" sz="2400" kern="1200" dirty="0">
                <a:solidFill>
                  <a:prstClr val="black"/>
                </a:solidFill>
                <a:latin typeface="Arial" pitchFamily="34" charset="0"/>
                <a:ea typeface="+mn-ea"/>
                <a:cs typeface="Arial" pitchFamily="34" charset="0"/>
              </a:rPr>
              <a:t> </a:t>
            </a:r>
            <a:r>
              <a:rPr lang="ro-RO" sz="2400" kern="1200" dirty="0">
                <a:solidFill>
                  <a:prstClr val="black"/>
                </a:solidFill>
                <a:latin typeface="Arial" pitchFamily="34" charset="0"/>
                <a:ea typeface="+mn-ea"/>
                <a:cs typeface="Arial" pitchFamily="34" charset="0"/>
              </a:rPr>
              <a:t>Abordarea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strategică</a:t>
            </a:r>
            <a:r>
              <a:rPr lang="en-US" sz="2400" kern="1200" dirty="0">
                <a:solidFill>
                  <a:prstClr val="black"/>
                </a:solidFill>
                <a:latin typeface="Arial" pitchFamily="34" charset="0"/>
                <a:ea typeface="+mn-ea"/>
                <a:cs typeface="Arial" pitchFamily="34" charset="0"/>
              </a:rPr>
              <a:t> de</a:t>
            </a:r>
            <a:r>
              <a:rPr lang="ro-RO" sz="2400" kern="1200" dirty="0">
                <a:solidFill>
                  <a:prstClr val="black"/>
                </a:solidFill>
                <a:latin typeface="Arial" pitchFamily="34" charset="0"/>
                <a:ea typeface="+mn-ea"/>
                <a:cs typeface="Arial" pitchFamily="34" charset="0"/>
              </a:rPr>
              <a:t> implementare a OS3 la nivel național și instituțional</a:t>
            </a:r>
            <a:endParaRPr lang="en-US" sz="2400" kern="12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399285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371" y="280787"/>
            <a:ext cx="10570030" cy="2222010"/>
          </a:xfrm>
          <a:solidFill>
            <a:schemeClr val="accent2">
              <a:lumMod val="20000"/>
              <a:lumOff val="80000"/>
            </a:schemeClr>
          </a:solidFill>
        </p:spPr>
        <p:txBody>
          <a:bodyPr>
            <a:noAutofit/>
          </a:bodyPr>
          <a:lstStyle/>
          <a:p>
            <a:pPr algn="ctr"/>
            <a:r>
              <a:rPr lang="ro-RO" sz="3200" b="1" dirty="0">
                <a:latin typeface="Arial" pitchFamily="34" charset="0"/>
                <a:cs typeface="Arial" pitchFamily="34" charset="0"/>
              </a:rPr>
              <a:t>3.3.3 Abordarea strategică privind implementarea obiectivului strategic 3 al domeniului tematic cheie  resurse umane în CDI - un  domeniu al schimbării</a:t>
            </a:r>
            <a:endParaRPr lang="en-US" sz="32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2AB98F6D-5A76-4B55-9065-3BF1C39888E0}"/>
              </a:ext>
            </a:extLst>
          </p:cNvPr>
          <p:cNvSpPr>
            <a:spLocks noGrp="1"/>
          </p:cNvSpPr>
          <p:nvPr>
            <p:ph sz="half" idx="2"/>
          </p:nvPr>
        </p:nvSpPr>
        <p:spPr>
          <a:xfrm>
            <a:off x="722841" y="2917373"/>
            <a:ext cx="11795737" cy="6640284"/>
          </a:xfrm>
        </p:spPr>
        <p:txBody>
          <a:bodyPr>
            <a:normAutofit/>
          </a:bodyPr>
          <a:lstStyle/>
          <a:p>
            <a:pPr marL="0" indent="0">
              <a:buNone/>
            </a:pPr>
            <a:r>
              <a:rPr lang="en-US" sz="2400" b="1" u="sng" dirty="0" err="1">
                <a:latin typeface="Arial" pitchFamily="34" charset="0"/>
                <a:cs typeface="Arial" pitchFamily="34" charset="0"/>
              </a:rPr>
              <a:t>Avantajele</a:t>
            </a:r>
            <a:r>
              <a:rPr lang="en-US" sz="2400" b="1" u="sng" dirty="0">
                <a:latin typeface="Arial" pitchFamily="34" charset="0"/>
                <a:cs typeface="Arial" pitchFamily="34" charset="0"/>
              </a:rPr>
              <a:t> </a:t>
            </a:r>
            <a:r>
              <a:rPr lang="en-US" sz="2400" b="1" u="sng" dirty="0" err="1">
                <a:latin typeface="Arial" pitchFamily="34" charset="0"/>
                <a:cs typeface="Arial" pitchFamily="34" charset="0"/>
              </a:rPr>
              <a:t>unei</a:t>
            </a:r>
            <a:r>
              <a:rPr lang="en-US" sz="2400" b="1" u="sng" dirty="0">
                <a:latin typeface="Arial" pitchFamily="34" charset="0"/>
                <a:cs typeface="Arial" pitchFamily="34" charset="0"/>
              </a:rPr>
              <a:t> </a:t>
            </a:r>
            <a:r>
              <a:rPr lang="en-US" sz="2400" b="1" u="sng" dirty="0" err="1">
                <a:latin typeface="Arial" pitchFamily="34" charset="0"/>
                <a:cs typeface="Arial" pitchFamily="34" charset="0"/>
              </a:rPr>
              <a:t>astfel</a:t>
            </a:r>
            <a:r>
              <a:rPr lang="en-US" sz="2400" b="1" u="sng" dirty="0">
                <a:latin typeface="Arial" pitchFamily="34" charset="0"/>
                <a:cs typeface="Arial" pitchFamily="34" charset="0"/>
              </a:rPr>
              <a:t> de </a:t>
            </a:r>
            <a:r>
              <a:rPr lang="en-US" sz="2400" b="1" u="sng" dirty="0" err="1">
                <a:latin typeface="Arial" pitchFamily="34" charset="0"/>
                <a:cs typeface="Arial" pitchFamily="34" charset="0"/>
              </a:rPr>
              <a:t>abordări</a:t>
            </a:r>
            <a:r>
              <a:rPr lang="en-US" sz="2400" b="1" u="sng" dirty="0">
                <a:latin typeface="Arial" pitchFamily="34" charset="0"/>
                <a:cs typeface="Arial" pitchFamily="34" charset="0"/>
              </a:rPr>
              <a:t> </a:t>
            </a:r>
            <a:endParaRPr lang="ro-RO" sz="2400" b="1" u="sng" dirty="0">
              <a:latin typeface="Arial" pitchFamily="34" charset="0"/>
              <a:cs typeface="Arial" pitchFamily="34" charset="0"/>
            </a:endParaRPr>
          </a:p>
          <a:p>
            <a:pPr marL="0" indent="0" algn="just">
              <a:buNone/>
            </a:pPr>
            <a:r>
              <a:rPr lang="ro-RO" sz="2400" b="1" dirty="0">
                <a:latin typeface="Arial" pitchFamily="34" charset="0"/>
                <a:cs typeface="Arial" pitchFamily="34" charset="0"/>
              </a:rPr>
              <a:t>	</a:t>
            </a:r>
            <a:r>
              <a:rPr lang="en-US" sz="2400" b="1" dirty="0" err="1">
                <a:latin typeface="Arial" pitchFamily="34" charset="0"/>
                <a:cs typeface="Arial" pitchFamily="34" charset="0"/>
              </a:rPr>
              <a:t>Prin</a:t>
            </a:r>
            <a:r>
              <a:rPr lang="en-US" sz="2400" b="1" dirty="0">
                <a:latin typeface="Arial" pitchFamily="34" charset="0"/>
                <a:cs typeface="Arial" pitchFamily="34" charset="0"/>
              </a:rPr>
              <a:t> </a:t>
            </a:r>
            <a:r>
              <a:rPr lang="en-US" sz="2400" b="1" dirty="0" err="1">
                <a:latin typeface="Arial" pitchFamily="34" charset="0"/>
                <a:cs typeface="Arial" pitchFamily="34" charset="0"/>
              </a:rPr>
              <a:t>Planul</a:t>
            </a:r>
            <a:r>
              <a:rPr lang="en-US" sz="2400" b="1" dirty="0">
                <a:latin typeface="Arial" pitchFamily="34" charset="0"/>
                <a:cs typeface="Arial" pitchFamily="34" charset="0"/>
              </a:rPr>
              <a:t> de </a:t>
            </a:r>
            <a:r>
              <a:rPr lang="en-US" sz="2400" b="1" dirty="0" err="1">
                <a:latin typeface="Arial" pitchFamily="34" charset="0"/>
                <a:cs typeface="Arial" pitchFamily="34" charset="0"/>
              </a:rPr>
              <a:t>acțiune</a:t>
            </a:r>
            <a:r>
              <a:rPr lang="en-US" sz="2400" b="1" dirty="0">
                <a:latin typeface="Arial" pitchFamily="34" charset="0"/>
                <a:cs typeface="Arial" pitchFamily="34" charset="0"/>
              </a:rPr>
              <a:t> </a:t>
            </a:r>
            <a:endParaRPr lang="en-US" sz="2400" dirty="0">
              <a:latin typeface="Arial" pitchFamily="34" charset="0"/>
              <a:cs typeface="Arial" pitchFamily="34" charset="0"/>
            </a:endParaRPr>
          </a:p>
          <a:p>
            <a:pPr marL="0" indent="0" algn="just">
              <a:buNone/>
            </a:pPr>
            <a:r>
              <a:rPr lang="en-US" sz="2400" dirty="0" err="1">
                <a:latin typeface="Arial" pitchFamily="34" charset="0"/>
                <a:cs typeface="Arial" pitchFamily="34" charset="0"/>
              </a:rPr>
              <a:t>Contribuția</a:t>
            </a:r>
            <a:r>
              <a:rPr lang="en-US" sz="2400" dirty="0">
                <a:latin typeface="Arial" pitchFamily="34" charset="0"/>
                <a:cs typeface="Arial" pitchFamily="34" charset="0"/>
              </a:rPr>
              <a:t> la </a:t>
            </a:r>
            <a:r>
              <a:rPr lang="en-US" sz="2400" dirty="0" err="1">
                <a:latin typeface="Arial" pitchFamily="34" charset="0"/>
                <a:cs typeface="Arial" pitchFamily="34" charset="0"/>
              </a:rPr>
              <a:t>obiectivele</a:t>
            </a:r>
            <a:r>
              <a:rPr lang="en-US" sz="2400" dirty="0">
                <a:latin typeface="Arial" pitchFamily="34" charset="0"/>
                <a:cs typeface="Arial" pitchFamily="34" charset="0"/>
              </a:rPr>
              <a:t> </a:t>
            </a:r>
            <a:r>
              <a:rPr lang="en-US" sz="2400" dirty="0" err="1">
                <a:latin typeface="Arial" pitchFamily="34" charset="0"/>
                <a:cs typeface="Arial" pitchFamily="34" charset="0"/>
              </a:rPr>
              <a:t>strategice</a:t>
            </a:r>
            <a:r>
              <a:rPr lang="en-US" sz="2400" dirty="0">
                <a:latin typeface="Arial" pitchFamily="34" charset="0"/>
                <a:cs typeface="Arial" pitchFamily="34" charset="0"/>
              </a:rPr>
              <a:t> ale </a:t>
            </a:r>
            <a:r>
              <a:rPr lang="en-US" sz="2400" dirty="0" err="1">
                <a:latin typeface="Arial" pitchFamily="34" charset="0"/>
                <a:cs typeface="Arial" pitchFamily="34" charset="0"/>
              </a:rPr>
              <a:t>instituției</a:t>
            </a:r>
            <a:r>
              <a:rPr lang="en-US" sz="2400" dirty="0">
                <a:latin typeface="Arial" pitchFamily="34" charset="0"/>
                <a:cs typeface="Arial" pitchFamily="34" charset="0"/>
              </a:rPr>
              <a:t> de </a:t>
            </a:r>
            <a:r>
              <a:rPr lang="en-US" sz="2400" dirty="0" err="1">
                <a:latin typeface="Arial" pitchFamily="34" charset="0"/>
                <a:cs typeface="Arial" pitchFamily="34" charset="0"/>
              </a:rPr>
              <a:t>cercetare</a:t>
            </a:r>
            <a:r>
              <a:rPr lang="en-US" sz="2400" dirty="0">
                <a:latin typeface="Arial" pitchFamily="34" charset="0"/>
                <a:cs typeface="Arial" pitchFamily="34" charset="0"/>
              </a:rPr>
              <a:t>: </a:t>
            </a:r>
          </a:p>
          <a:p>
            <a:pPr algn="just">
              <a:buFont typeface="Arial" pitchFamily="34" charset="0"/>
              <a:buChar char="•"/>
            </a:pPr>
            <a:r>
              <a:rPr lang="ro-RO" sz="2400" dirty="0">
                <a:latin typeface="Arial" pitchFamily="34" charset="0"/>
                <a:cs typeface="Arial" pitchFamily="34" charset="0"/>
              </a:rPr>
              <a:t>îmbunătățirea calității și a impactului cercetării;</a:t>
            </a:r>
            <a:endParaRPr lang="en-US" sz="2400" dirty="0">
              <a:latin typeface="Arial" pitchFamily="34" charset="0"/>
              <a:cs typeface="Arial" pitchFamily="34" charset="0"/>
            </a:endParaRPr>
          </a:p>
          <a:p>
            <a:pPr algn="just">
              <a:buFont typeface="Arial" pitchFamily="34" charset="0"/>
              <a:buChar char="•"/>
            </a:pPr>
            <a:r>
              <a:rPr lang="ro-RO" sz="2400" dirty="0">
                <a:latin typeface="Arial" pitchFamily="34" charset="0"/>
                <a:cs typeface="Arial" pitchFamily="34" charset="0"/>
              </a:rPr>
              <a:t>contribuția la strategiile instituționale pentru selectarea, dezvoltarea și menținerea celor mai buni angajați pentru a atinge excelența;</a:t>
            </a:r>
            <a:endParaRPr lang="en-US" sz="2400" dirty="0">
              <a:latin typeface="Arial" pitchFamily="34" charset="0"/>
              <a:cs typeface="Arial" pitchFamily="34" charset="0"/>
            </a:endParaRPr>
          </a:p>
          <a:p>
            <a:pPr algn="just">
              <a:buFont typeface="Arial" pitchFamily="34" charset="0"/>
              <a:buChar char="•"/>
            </a:pPr>
            <a:r>
              <a:rPr lang="ro-RO" sz="2400" dirty="0">
                <a:latin typeface="Arial" pitchFamily="34" charset="0"/>
                <a:cs typeface="Arial" pitchFamily="34" charset="0"/>
              </a:rPr>
              <a:t>contribuția la pregătirea cercetătorilor pentru ocuparea forței de muncă și pentru a contribui la dezvoltarea economică la scară largă;</a:t>
            </a:r>
            <a:endParaRPr lang="en-US" sz="2400" dirty="0">
              <a:latin typeface="Arial" pitchFamily="34" charset="0"/>
              <a:cs typeface="Arial" pitchFamily="34" charset="0"/>
            </a:endParaRPr>
          </a:p>
          <a:p>
            <a:pPr algn="just">
              <a:buFont typeface="Arial" pitchFamily="34" charset="0"/>
              <a:buChar char="•"/>
            </a:pPr>
            <a:r>
              <a:rPr lang="ro-RO" sz="2400" dirty="0">
                <a:latin typeface="Arial" pitchFamily="34" charset="0"/>
                <a:cs typeface="Arial" pitchFamily="34" charset="0"/>
              </a:rPr>
              <a:t>impuls pentru schimbare: sprijinirea schimbării culturale la nivel intern;</a:t>
            </a:r>
            <a:endParaRPr lang="en-US" sz="2400" dirty="0">
              <a:latin typeface="Arial" pitchFamily="34" charset="0"/>
              <a:cs typeface="Arial" pitchFamily="34" charset="0"/>
            </a:endParaRPr>
          </a:p>
          <a:p>
            <a:pPr algn="just">
              <a:buFont typeface="Arial" pitchFamily="34" charset="0"/>
              <a:buChar char="•"/>
            </a:pPr>
            <a:r>
              <a:rPr lang="ro-RO" sz="2400" dirty="0">
                <a:latin typeface="Arial" pitchFamily="34" charset="0"/>
                <a:cs typeface="Arial" pitchFamily="34" charset="0"/>
              </a:rPr>
              <a:t>sprijin pentru procesele interne: concentrarea pe elaborarea unui plan de acțiune stimulează  discuții utile pentru dezvoltare, punere în aplicare și evaluare, de asemenea, pentru recunoașterea, perfecționarea și dezvoltarea bunelor practici;</a:t>
            </a:r>
            <a:endParaRPr lang="en-US" sz="2400" dirty="0">
              <a:latin typeface="Arial" pitchFamily="34" charset="0"/>
              <a:cs typeface="Arial" pitchFamily="34" charset="0"/>
            </a:endParaRPr>
          </a:p>
          <a:p>
            <a:pPr algn="just">
              <a:buFont typeface="Arial" pitchFamily="34" charset="0"/>
              <a:buChar char="•"/>
            </a:pPr>
            <a:r>
              <a:rPr lang="ro-RO" sz="2400" dirty="0">
                <a:latin typeface="Arial" pitchFamily="34" charset="0"/>
                <a:cs typeface="Arial" pitchFamily="34" charset="0"/>
              </a:rPr>
              <a:t>întâlnirea cu cerințele cercetătorilor: inclusiv îmbunătățirea gestionării ofertelor și a grupurilor de cercetare.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027768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656" y="280784"/>
            <a:ext cx="10370463" cy="2299132"/>
          </a:xfrm>
          <a:solidFill>
            <a:schemeClr val="accent2">
              <a:lumMod val="20000"/>
              <a:lumOff val="80000"/>
            </a:schemeClr>
          </a:solidFill>
        </p:spPr>
        <p:txBody>
          <a:bodyPr>
            <a:noAutofit/>
          </a:bodyPr>
          <a:lstStyle/>
          <a:p>
            <a:pPr algn="ctr"/>
            <a:r>
              <a:rPr lang="ro-RO" sz="3200" b="1" dirty="0">
                <a:latin typeface="Arial" pitchFamily="34" charset="0"/>
                <a:cs typeface="Arial" pitchFamily="34" charset="0"/>
              </a:rPr>
              <a:t>3.3.3 Abordarea strategică privind implementarea obiectivului strategic 3 al domeniului tematic cheie  resurse umane în CDI - un  domeniu al schimbării</a:t>
            </a:r>
            <a:endParaRPr lang="en-US" sz="3200" dirty="0">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2AB98F6D-5A76-4B55-9065-3BF1C39888E0}"/>
              </a:ext>
            </a:extLst>
          </p:cNvPr>
          <p:cNvSpPr>
            <a:spLocks noGrp="1"/>
          </p:cNvSpPr>
          <p:nvPr>
            <p:ph sz="half" idx="2"/>
          </p:nvPr>
        </p:nvSpPr>
        <p:spPr>
          <a:xfrm>
            <a:off x="634763" y="3079740"/>
            <a:ext cx="11673356" cy="6291975"/>
          </a:xfrm>
        </p:spPr>
        <p:txBody>
          <a:bodyPr>
            <a:normAutofit/>
          </a:bodyPr>
          <a:lstStyle/>
          <a:p>
            <a:pPr marL="0" indent="0">
              <a:buNone/>
            </a:pPr>
            <a:r>
              <a:rPr lang="ro-RO" sz="2400" b="1" dirty="0">
                <a:latin typeface="Arial" pitchFamily="34" charset="0"/>
                <a:cs typeface="Arial" pitchFamily="34" charset="0"/>
              </a:rPr>
              <a:t>	</a:t>
            </a:r>
            <a:r>
              <a:rPr lang="en-US" sz="2400" b="1" u="sng" dirty="0" err="1">
                <a:latin typeface="Arial" pitchFamily="34" charset="0"/>
                <a:cs typeface="Arial" pitchFamily="34" charset="0"/>
              </a:rPr>
              <a:t>Prin</a:t>
            </a:r>
            <a:r>
              <a:rPr lang="en-US" sz="2400" b="1" u="sng" dirty="0">
                <a:latin typeface="Arial" pitchFamily="34" charset="0"/>
                <a:cs typeface="Arial" pitchFamily="34" charset="0"/>
              </a:rPr>
              <a:t> Diploma de </a:t>
            </a:r>
            <a:r>
              <a:rPr lang="en-US" sz="2400" b="1" u="sng" dirty="0" err="1">
                <a:latin typeface="Arial" pitchFamily="34" charset="0"/>
                <a:cs typeface="Arial" pitchFamily="34" charset="0"/>
              </a:rPr>
              <a:t>excelență</a:t>
            </a:r>
            <a:r>
              <a:rPr lang="en-US" sz="2400" b="1" u="sng" dirty="0">
                <a:latin typeface="Arial" pitchFamily="34" charset="0"/>
                <a:cs typeface="Arial" pitchFamily="34" charset="0"/>
              </a:rPr>
              <a:t> </a:t>
            </a:r>
            <a:endParaRPr lang="en-US" sz="2400" u="sng" dirty="0">
              <a:latin typeface="Arial" pitchFamily="34" charset="0"/>
              <a:cs typeface="Arial" pitchFamily="34" charset="0"/>
            </a:endParaRPr>
          </a:p>
          <a:p>
            <a:pPr marL="0" indent="0" algn="just">
              <a:buNone/>
            </a:pPr>
            <a:r>
              <a:rPr lang="en-US" sz="2400" dirty="0" err="1">
                <a:latin typeface="Arial" pitchFamily="34" charset="0"/>
                <a:cs typeface="Arial" pitchFamily="34" charset="0"/>
              </a:rPr>
              <a:t>Obținerea</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menținerea</a:t>
            </a:r>
            <a:r>
              <a:rPr lang="en-US" sz="2400" dirty="0">
                <a:latin typeface="Arial" pitchFamily="34" charset="0"/>
                <a:cs typeface="Arial" pitchFamily="34" charset="0"/>
              </a:rPr>
              <a:t> </a:t>
            </a:r>
            <a:r>
              <a:rPr lang="en-US" sz="2400" dirty="0" err="1">
                <a:latin typeface="Arial" pitchFamily="34" charset="0"/>
                <a:cs typeface="Arial" pitchFamily="34" charset="0"/>
              </a:rPr>
              <a:t>acestei</a:t>
            </a:r>
            <a:r>
              <a:rPr lang="en-US" sz="2400" dirty="0">
                <a:latin typeface="Arial" pitchFamily="34" charset="0"/>
                <a:cs typeface="Arial" pitchFamily="34" charset="0"/>
              </a:rPr>
              <a:t> </a:t>
            </a:r>
            <a:r>
              <a:rPr lang="en-US" sz="2400" dirty="0" err="1">
                <a:latin typeface="Arial" pitchFamily="34" charset="0"/>
                <a:cs typeface="Arial" pitchFamily="34" charset="0"/>
              </a:rPr>
              <a:t>certificări</a:t>
            </a:r>
            <a:r>
              <a:rPr lang="en-US" sz="2400" dirty="0">
                <a:latin typeface="Arial" pitchFamily="34" charset="0"/>
                <a:cs typeface="Arial" pitchFamily="34" charset="0"/>
              </a:rPr>
              <a:t> de </a:t>
            </a:r>
            <a:r>
              <a:rPr lang="en-US" sz="2400" dirty="0" err="1">
                <a:latin typeface="Arial" pitchFamily="34" charset="0"/>
                <a:cs typeface="Arial" pitchFamily="34" charset="0"/>
              </a:rPr>
              <a:t>excelență</a:t>
            </a:r>
            <a:r>
              <a:rPr lang="en-US" sz="2400" dirty="0">
                <a:latin typeface="Arial" pitchFamily="34" charset="0"/>
                <a:cs typeface="Arial" pitchFamily="34" charset="0"/>
              </a:rPr>
              <a:t> la </a:t>
            </a:r>
            <a:r>
              <a:rPr lang="en-US" sz="2400" dirty="0" err="1">
                <a:latin typeface="Arial" pitchFamily="34" charset="0"/>
                <a:cs typeface="Arial" pitchFamily="34" charset="0"/>
              </a:rPr>
              <a:t>nivel</a:t>
            </a:r>
            <a:r>
              <a:rPr lang="en-US" sz="2400" dirty="0">
                <a:latin typeface="Arial" pitchFamily="34" charset="0"/>
                <a:cs typeface="Arial" pitchFamily="34" charset="0"/>
              </a:rPr>
              <a:t> </a:t>
            </a:r>
            <a:r>
              <a:rPr lang="en-US" sz="2400" dirty="0" err="1">
                <a:latin typeface="Arial" pitchFamily="34" charset="0"/>
                <a:cs typeface="Arial" pitchFamily="34" charset="0"/>
              </a:rPr>
              <a:t>Europea</a:t>
            </a:r>
            <a:r>
              <a:rPr lang="ro-RO" sz="2400" dirty="0">
                <a:latin typeface="Arial" pitchFamily="34" charset="0"/>
                <a:cs typeface="Arial" pitchFamily="34" charset="0"/>
              </a:rPr>
              <a:t>n</a:t>
            </a:r>
            <a:r>
              <a:rPr lang="en-US" sz="2400" dirty="0">
                <a:latin typeface="Arial" pitchFamily="34" charset="0"/>
                <a:cs typeface="Arial" pitchFamily="34" charset="0"/>
              </a:rPr>
              <a:t> le </a:t>
            </a:r>
            <a:r>
              <a:rPr lang="en-US" sz="2400" dirty="0" err="1">
                <a:latin typeface="Arial" pitchFamily="34" charset="0"/>
                <a:cs typeface="Arial" pitchFamily="34" charset="0"/>
              </a:rPr>
              <a:t>va</a:t>
            </a:r>
            <a:r>
              <a:rPr lang="en-US" sz="2400" dirty="0">
                <a:latin typeface="Arial" pitchFamily="34" charset="0"/>
                <a:cs typeface="Arial" pitchFamily="34" charset="0"/>
              </a:rPr>
              <a:t> da </a:t>
            </a:r>
            <a:r>
              <a:rPr lang="en-US" sz="2400" dirty="0" err="1">
                <a:latin typeface="Arial" pitchFamily="34" charset="0"/>
                <a:cs typeface="Arial" pitchFamily="34" charset="0"/>
              </a:rPr>
              <a:t>siguranța</a:t>
            </a:r>
            <a:r>
              <a:rPr lang="en-US" sz="2400" dirty="0">
                <a:latin typeface="Arial" pitchFamily="34" charset="0"/>
                <a:cs typeface="Arial" pitchFamily="34" charset="0"/>
              </a:rPr>
              <a:t> </a:t>
            </a:r>
            <a:r>
              <a:rPr lang="en-US" sz="2400" dirty="0" err="1">
                <a:latin typeface="Arial" pitchFamily="34" charset="0"/>
                <a:cs typeface="Arial" pitchFamily="34" charset="0"/>
              </a:rPr>
              <a:t>cercetătorilor</a:t>
            </a:r>
            <a:r>
              <a:rPr lang="en-US" sz="2400" dirty="0">
                <a:latin typeface="Arial" pitchFamily="34" charset="0"/>
                <a:cs typeface="Arial" pitchFamily="34" charset="0"/>
              </a:rPr>
              <a:t> </a:t>
            </a:r>
            <a:r>
              <a:rPr lang="en-US" sz="2400" dirty="0" err="1">
                <a:latin typeface="Arial" pitchFamily="34" charset="0"/>
                <a:cs typeface="Arial" pitchFamily="34" charset="0"/>
              </a:rPr>
              <a:t>că</a:t>
            </a:r>
            <a:r>
              <a:rPr lang="en-US" sz="2400" dirty="0">
                <a:latin typeface="Arial" pitchFamily="34" charset="0"/>
                <a:cs typeface="Arial" pitchFamily="34" charset="0"/>
              </a:rPr>
              <a:t> o </a:t>
            </a:r>
            <a:r>
              <a:rPr lang="en-US" sz="2400" dirty="0" err="1">
                <a:latin typeface="Arial" pitchFamily="34" charset="0"/>
                <a:cs typeface="Arial" pitchFamily="34" charset="0"/>
              </a:rPr>
              <a:t>instituție</a:t>
            </a:r>
            <a:r>
              <a:rPr lang="en-US" sz="2400" dirty="0">
                <a:latin typeface="Arial" pitchFamily="34" charset="0"/>
                <a:cs typeface="Arial" pitchFamily="34" charset="0"/>
              </a:rPr>
              <a:t> se </a:t>
            </a:r>
            <a:r>
              <a:rPr lang="en-US" sz="2400" dirty="0" err="1">
                <a:latin typeface="Arial" pitchFamily="34" charset="0"/>
                <a:cs typeface="Arial" pitchFamily="34" charset="0"/>
              </a:rPr>
              <a:t>angajează</a:t>
            </a:r>
            <a:r>
              <a:rPr lang="en-US" sz="2400" dirty="0">
                <a:latin typeface="Arial" pitchFamily="34" charset="0"/>
                <a:cs typeface="Arial" pitchFamily="34" charset="0"/>
              </a:rPr>
              <a:t> </a:t>
            </a:r>
            <a:r>
              <a:rPr lang="en-US" sz="2400" dirty="0" err="1">
                <a:latin typeface="Arial" pitchFamily="34" charset="0"/>
                <a:cs typeface="Arial" pitchFamily="34" charset="0"/>
              </a:rPr>
              <a:t>să</a:t>
            </a:r>
            <a:r>
              <a:rPr lang="en-US" sz="2400" dirty="0">
                <a:latin typeface="Arial" pitchFamily="34" charset="0"/>
                <a:cs typeface="Arial" pitchFamily="34" charset="0"/>
              </a:rPr>
              <a:t> </a:t>
            </a:r>
            <a:r>
              <a:rPr lang="en-US" sz="2400" dirty="0" err="1">
                <a:latin typeface="Arial" pitchFamily="34" charset="0"/>
                <a:cs typeface="Arial" pitchFamily="34" charset="0"/>
              </a:rPr>
              <a:t>susțină</a:t>
            </a:r>
            <a:r>
              <a:rPr lang="en-US" sz="2400" dirty="0">
                <a:latin typeface="Arial" pitchFamily="34" charset="0"/>
                <a:cs typeface="Arial" pitchFamily="34" charset="0"/>
              </a:rPr>
              <a:t> </a:t>
            </a:r>
            <a:r>
              <a:rPr lang="en-US" sz="2400" dirty="0" err="1">
                <a:latin typeface="Arial" pitchFamily="34" charset="0"/>
                <a:cs typeface="Arial" pitchFamily="34" charset="0"/>
              </a:rPr>
              <a:t>cariera</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le </a:t>
            </a:r>
            <a:r>
              <a:rPr lang="en-US" sz="2400" dirty="0" err="1">
                <a:latin typeface="Arial" pitchFamily="34" charset="0"/>
                <a:cs typeface="Arial" pitchFamily="34" charset="0"/>
              </a:rPr>
              <a:t>poate</a:t>
            </a:r>
            <a:r>
              <a:rPr lang="en-US" sz="2400" dirty="0">
                <a:latin typeface="Arial" pitchFamily="34" charset="0"/>
                <a:cs typeface="Arial" pitchFamily="34" charset="0"/>
              </a:rPr>
              <a:t> </a:t>
            </a:r>
            <a:r>
              <a:rPr lang="en-US" sz="2400" dirty="0" err="1">
                <a:latin typeface="Arial" pitchFamily="34" charset="0"/>
                <a:cs typeface="Arial" pitchFamily="34" charset="0"/>
              </a:rPr>
              <a:t>oferi</a:t>
            </a:r>
            <a:r>
              <a:rPr lang="en-US" sz="2400" dirty="0">
                <a:latin typeface="Arial" pitchFamily="34" charset="0"/>
                <a:cs typeface="Arial" pitchFamily="34" charset="0"/>
              </a:rPr>
              <a:t> </a:t>
            </a:r>
            <a:r>
              <a:rPr lang="en-US" sz="2400" dirty="0" err="1">
                <a:latin typeface="Arial" pitchFamily="34" charset="0"/>
                <a:cs typeface="Arial" pitchFamily="34" charset="0"/>
              </a:rPr>
              <a:t>încredere</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trecerea</a:t>
            </a:r>
            <a:r>
              <a:rPr lang="en-US" sz="2400" dirty="0">
                <a:latin typeface="Arial" pitchFamily="34" charset="0"/>
                <a:cs typeface="Arial" pitchFamily="34" charset="0"/>
              </a:rPr>
              <a:t> la o </a:t>
            </a:r>
            <a:r>
              <a:rPr lang="en-US" sz="2400" dirty="0" err="1">
                <a:latin typeface="Arial" pitchFamily="34" charset="0"/>
                <a:cs typeface="Arial" pitchFamily="34" charset="0"/>
              </a:rPr>
              <a:t>nouă</a:t>
            </a:r>
            <a:r>
              <a:rPr lang="en-US" sz="2400" dirty="0">
                <a:latin typeface="Arial" pitchFamily="34" charset="0"/>
                <a:cs typeface="Arial" pitchFamily="34" charset="0"/>
              </a:rPr>
              <a:t> </a:t>
            </a:r>
            <a:r>
              <a:rPr lang="en-US" sz="2400" dirty="0" err="1">
                <a:latin typeface="Arial" pitchFamily="34" charset="0"/>
                <a:cs typeface="Arial" pitchFamily="34" charset="0"/>
              </a:rPr>
              <a:t>instituție</a:t>
            </a:r>
            <a:r>
              <a:rPr lang="en-US" sz="2400" dirty="0">
                <a:latin typeface="Arial" pitchFamily="34" charset="0"/>
                <a:cs typeface="Arial" pitchFamily="34" charset="0"/>
              </a:rPr>
              <a:t>, </a:t>
            </a:r>
            <a:r>
              <a:rPr lang="en-US" sz="2400" dirty="0" err="1">
                <a:latin typeface="Arial" pitchFamily="34" charset="0"/>
                <a:cs typeface="Arial" pitchFamily="34" charset="0"/>
              </a:rPr>
              <a:t>poate</a:t>
            </a:r>
            <a:r>
              <a:rPr lang="en-US" sz="2400" dirty="0">
                <a:latin typeface="Arial" pitchFamily="34" charset="0"/>
                <a:cs typeface="Arial" pitchFamily="34" charset="0"/>
              </a:rPr>
              <a:t> </a:t>
            </a:r>
            <a:r>
              <a:rPr lang="en-US" sz="2400" dirty="0" err="1">
                <a:latin typeface="Arial" pitchFamily="34" charset="0"/>
                <a:cs typeface="Arial" pitchFamily="34" charset="0"/>
              </a:rPr>
              <a:t>venind</a:t>
            </a:r>
            <a:r>
              <a:rPr lang="en-US" sz="2400" dirty="0">
                <a:latin typeface="Arial" pitchFamily="34" charset="0"/>
                <a:cs typeface="Arial" pitchFamily="34" charset="0"/>
              </a:rPr>
              <a:t> </a:t>
            </a:r>
            <a:r>
              <a:rPr lang="en-US" sz="2400" dirty="0" err="1">
                <a:latin typeface="Arial" pitchFamily="34" charset="0"/>
                <a:cs typeface="Arial" pitchFamily="34" charset="0"/>
              </a:rPr>
              <a:t>dintr</a:t>
            </a:r>
            <a:r>
              <a:rPr lang="en-US" sz="2400" dirty="0">
                <a:latin typeface="Arial" pitchFamily="34" charset="0"/>
                <a:cs typeface="Arial" pitchFamily="34" charset="0"/>
              </a:rPr>
              <a:t>-o </a:t>
            </a:r>
            <a:r>
              <a:rPr lang="en-US" sz="2400" dirty="0" err="1">
                <a:latin typeface="Arial" pitchFamily="34" charset="0"/>
                <a:cs typeface="Arial" pitchFamily="34" charset="0"/>
              </a:rPr>
              <a:t>altă</a:t>
            </a:r>
            <a:r>
              <a:rPr lang="en-US" sz="2400" dirty="0">
                <a:latin typeface="Arial" pitchFamily="34" charset="0"/>
                <a:cs typeface="Arial" pitchFamily="34" charset="0"/>
              </a:rPr>
              <a:t> </a:t>
            </a:r>
            <a:r>
              <a:rPr lang="en-US" sz="2400" dirty="0" err="1">
                <a:latin typeface="Arial" pitchFamily="34" charset="0"/>
                <a:cs typeface="Arial" pitchFamily="34" charset="0"/>
              </a:rPr>
              <a:t>țară</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context European </a:t>
            </a:r>
            <a:r>
              <a:rPr lang="en-US" sz="2400" dirty="0" err="1">
                <a:latin typeface="Arial" pitchFamily="34" charset="0"/>
                <a:cs typeface="Arial" pitchFamily="34" charset="0"/>
              </a:rPr>
              <a:t>semnificația</a:t>
            </a:r>
            <a:r>
              <a:rPr lang="en-US" sz="2400" dirty="0">
                <a:latin typeface="Arial" pitchFamily="34" charset="0"/>
                <a:cs typeface="Arial" pitchFamily="34" charset="0"/>
              </a:rPr>
              <a:t> </a:t>
            </a:r>
            <a:r>
              <a:rPr lang="en-US" sz="2400" dirty="0" err="1">
                <a:latin typeface="Arial" pitchFamily="34" charset="0"/>
                <a:cs typeface="Arial" pitchFamily="34" charset="0"/>
              </a:rPr>
              <a:t>principală</a:t>
            </a:r>
            <a:r>
              <a:rPr lang="en-US" sz="2400" dirty="0">
                <a:latin typeface="Arial" pitchFamily="34" charset="0"/>
                <a:cs typeface="Arial" pitchFamily="34" charset="0"/>
              </a:rPr>
              <a:t> a </a:t>
            </a:r>
            <a:r>
              <a:rPr lang="en-US" sz="2400" dirty="0" err="1">
                <a:latin typeface="Arial" pitchFamily="34" charset="0"/>
                <a:cs typeface="Arial" pitchFamily="34" charset="0"/>
              </a:rPr>
              <a:t>acestei</a:t>
            </a:r>
            <a:r>
              <a:rPr lang="en-US" sz="2400" dirty="0">
                <a:latin typeface="Arial" pitchFamily="34" charset="0"/>
                <a:cs typeface="Arial" pitchFamily="34" charset="0"/>
              </a:rPr>
              <a:t> </a:t>
            </a:r>
            <a:r>
              <a:rPr lang="en-US" sz="2400" dirty="0" err="1">
                <a:latin typeface="Arial" pitchFamily="34" charset="0"/>
                <a:cs typeface="Arial" pitchFamily="34" charset="0"/>
              </a:rPr>
              <a:t>inițiative</a:t>
            </a:r>
            <a:r>
              <a:rPr lang="en-US" sz="2400" dirty="0">
                <a:latin typeface="Arial" pitchFamily="34" charset="0"/>
                <a:cs typeface="Arial" pitchFamily="34" charset="0"/>
              </a:rPr>
              <a:t> </a:t>
            </a:r>
            <a:r>
              <a:rPr lang="en-US" sz="2400" dirty="0" err="1">
                <a:latin typeface="Arial" pitchFamily="34" charset="0"/>
                <a:cs typeface="Arial" pitchFamily="34" charset="0"/>
              </a:rPr>
              <a:t>este</a:t>
            </a:r>
            <a:r>
              <a:rPr lang="en-US" sz="2400" dirty="0">
                <a:latin typeface="Arial" pitchFamily="34" charset="0"/>
                <a:cs typeface="Arial" pitchFamily="34" charset="0"/>
              </a:rPr>
              <a:t> de a se </a:t>
            </a:r>
            <a:r>
              <a:rPr lang="en-US" sz="2400" dirty="0" err="1">
                <a:latin typeface="Arial" pitchFamily="34" charset="0"/>
                <a:cs typeface="Arial" pitchFamily="34" charset="0"/>
              </a:rPr>
              <a:t>asigura</a:t>
            </a:r>
            <a:r>
              <a:rPr lang="en-US" sz="2400" dirty="0">
                <a:latin typeface="Arial" pitchFamily="34" charset="0"/>
                <a:cs typeface="Arial" pitchFamily="34" charset="0"/>
              </a:rPr>
              <a:t> </a:t>
            </a:r>
            <a:r>
              <a:rPr lang="en-US" sz="2400" dirty="0" err="1">
                <a:latin typeface="Arial" pitchFamily="34" charset="0"/>
                <a:cs typeface="Arial" pitchFamily="34" charset="0"/>
              </a:rPr>
              <a:t>că</a:t>
            </a:r>
            <a:r>
              <a:rPr lang="en-US" sz="2400" dirty="0">
                <a:latin typeface="Arial" pitchFamily="34" charset="0"/>
                <a:cs typeface="Arial" pitchFamily="34" charset="0"/>
              </a:rPr>
              <a:t> Europa </a:t>
            </a:r>
            <a:r>
              <a:rPr lang="en-US" sz="2400" dirty="0" err="1">
                <a:latin typeface="Arial" pitchFamily="34" charset="0"/>
                <a:cs typeface="Arial" pitchFamily="34" charset="0"/>
              </a:rPr>
              <a:t>este</a:t>
            </a:r>
            <a:r>
              <a:rPr lang="en-US" sz="2400" dirty="0">
                <a:latin typeface="Arial" pitchFamily="34" charset="0"/>
                <a:cs typeface="Arial" pitchFamily="34" charset="0"/>
              </a:rPr>
              <a:t> un </a:t>
            </a:r>
            <a:r>
              <a:rPr lang="en-US" sz="2400" dirty="0" err="1">
                <a:latin typeface="Arial" pitchFamily="34" charset="0"/>
                <a:cs typeface="Arial" pitchFamily="34" charset="0"/>
              </a:rPr>
              <a:t>loc</a:t>
            </a:r>
            <a:r>
              <a:rPr lang="en-US" sz="2400" dirty="0">
                <a:latin typeface="Arial" pitchFamily="34" charset="0"/>
                <a:cs typeface="Arial" pitchFamily="34" charset="0"/>
              </a:rPr>
              <a:t> </a:t>
            </a:r>
            <a:r>
              <a:rPr lang="en-US" sz="2400" dirty="0" err="1">
                <a:latin typeface="Arial" pitchFamily="34" charset="0"/>
                <a:cs typeface="Arial" pitchFamily="34" charset="0"/>
              </a:rPr>
              <a:t>atractiv</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cercetătorii</a:t>
            </a:r>
            <a:r>
              <a:rPr lang="en-US" sz="2400" dirty="0">
                <a:latin typeface="Arial" pitchFamily="34" charset="0"/>
                <a:cs typeface="Arial" pitchFamily="34" charset="0"/>
              </a:rPr>
              <a:t> din </a:t>
            </a:r>
            <a:r>
              <a:rPr lang="en-US" sz="2400" dirty="0" err="1">
                <a:latin typeface="Arial" pitchFamily="34" charset="0"/>
                <a:cs typeface="Arial" pitchFamily="34" charset="0"/>
              </a:rPr>
              <a:t>întreaga</a:t>
            </a:r>
            <a:r>
              <a:rPr lang="en-US" sz="2400" dirty="0">
                <a:latin typeface="Arial" pitchFamily="34" charset="0"/>
                <a:cs typeface="Arial" pitchFamily="34" charset="0"/>
              </a:rPr>
              <a:t> </a:t>
            </a:r>
            <a:r>
              <a:rPr lang="en-US" sz="2400" dirty="0" err="1">
                <a:latin typeface="Arial" pitchFamily="34" charset="0"/>
                <a:cs typeface="Arial" pitchFamily="34" charset="0"/>
              </a:rPr>
              <a:t>lume</a:t>
            </a:r>
            <a:r>
              <a:rPr lang="en-US" sz="2400" dirty="0">
                <a:latin typeface="Arial" pitchFamily="34" charset="0"/>
                <a:cs typeface="Arial" pitchFamily="34" charset="0"/>
              </a:rPr>
              <a:t>.</a:t>
            </a:r>
            <a:endParaRPr lang="ro-RO" sz="2400" dirty="0">
              <a:latin typeface="Arial" pitchFamily="34" charset="0"/>
              <a:cs typeface="Arial" pitchFamily="34" charset="0"/>
            </a:endParaRPr>
          </a:p>
          <a:p>
            <a:pPr marL="0" indent="0" algn="just">
              <a:buNone/>
            </a:pPr>
            <a:endParaRPr lang="en-US" sz="2400" dirty="0">
              <a:latin typeface="Arial" pitchFamily="34" charset="0"/>
              <a:cs typeface="Arial" pitchFamily="34" charset="0"/>
            </a:endParaRPr>
          </a:p>
          <a:p>
            <a:pPr marL="0" indent="0" algn="just">
              <a:buNone/>
            </a:pPr>
            <a:r>
              <a:rPr lang="en-US" sz="2400" dirty="0" err="1">
                <a:latin typeface="Arial" pitchFamily="34" charset="0"/>
                <a:cs typeface="Arial" pitchFamily="34" charset="0"/>
              </a:rPr>
              <a:t>Există</a:t>
            </a:r>
            <a:r>
              <a:rPr lang="en-US" sz="2400" dirty="0">
                <a:latin typeface="Arial" pitchFamily="34" charset="0"/>
                <a:cs typeface="Arial" pitchFamily="34" charset="0"/>
              </a:rPr>
              <a:t> o </a:t>
            </a:r>
            <a:r>
              <a:rPr lang="en-US" sz="2400" dirty="0" err="1">
                <a:latin typeface="Arial" pitchFamily="34" charset="0"/>
                <a:cs typeface="Arial" pitchFamily="34" charset="0"/>
              </a:rPr>
              <a:t>serie</a:t>
            </a:r>
            <a:r>
              <a:rPr lang="en-US" sz="2400" dirty="0">
                <a:latin typeface="Arial" pitchFamily="34" charset="0"/>
                <a:cs typeface="Arial" pitchFamily="34" charset="0"/>
              </a:rPr>
              <a:t> de </a:t>
            </a:r>
            <a:r>
              <a:rPr lang="en-US" sz="2400" dirty="0" err="1">
                <a:latin typeface="Arial" pitchFamily="34" charset="0"/>
                <a:cs typeface="Arial" pitchFamily="34" charset="0"/>
              </a:rPr>
              <a:t>beneficii</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organizațiile</a:t>
            </a:r>
            <a:r>
              <a:rPr lang="en-US" sz="2400" dirty="0">
                <a:latin typeface="Arial" pitchFamily="34" charset="0"/>
                <a:cs typeface="Arial" pitchFamily="34" charset="0"/>
              </a:rPr>
              <a:t> care au Diploma de </a:t>
            </a:r>
            <a:r>
              <a:rPr lang="en-US" sz="2400" dirty="0" err="1">
                <a:latin typeface="Arial" pitchFamily="34" charset="0"/>
                <a:cs typeface="Arial" pitchFamily="34" charset="0"/>
              </a:rPr>
              <a:t>excelență</a:t>
            </a:r>
            <a:r>
              <a:rPr lang="en-US" sz="2400" dirty="0">
                <a:latin typeface="Arial" pitchFamily="34" charset="0"/>
                <a:cs typeface="Arial" pitchFamily="34" charset="0"/>
              </a:rPr>
              <a:t>. De </a:t>
            </a:r>
            <a:r>
              <a:rPr lang="en-US" sz="2400" dirty="0" err="1">
                <a:latin typeface="Arial" pitchFamily="34" charset="0"/>
                <a:cs typeface="Arial" pitchFamily="34" charset="0"/>
              </a:rPr>
              <a:t>exemplu</a:t>
            </a:r>
            <a:r>
              <a:rPr lang="en-US" sz="2400" dirty="0">
                <a:latin typeface="Arial" pitchFamily="34" charset="0"/>
                <a:cs typeface="Arial" pitchFamily="34" charset="0"/>
              </a:rPr>
              <a:t>, logo-</a:t>
            </a:r>
            <a:r>
              <a:rPr lang="en-US" sz="2400" dirty="0" err="1">
                <a:latin typeface="Arial" pitchFamily="34" charset="0"/>
                <a:cs typeface="Arial" pitchFamily="34" charset="0"/>
              </a:rPr>
              <a:t>ul</a:t>
            </a:r>
            <a:r>
              <a:rPr lang="en-US" sz="2400" dirty="0">
                <a:latin typeface="Arial" pitchFamily="34" charset="0"/>
                <a:cs typeface="Arial" pitchFamily="34" charset="0"/>
              </a:rPr>
              <a:t> </a:t>
            </a:r>
            <a:r>
              <a:rPr lang="en-US" sz="2400" dirty="0" err="1">
                <a:latin typeface="Arial" pitchFamily="34" charset="0"/>
                <a:cs typeface="Arial" pitchFamily="34" charset="0"/>
              </a:rPr>
              <a:t>poate</a:t>
            </a:r>
            <a:r>
              <a:rPr lang="en-US" sz="2400" dirty="0">
                <a:latin typeface="Arial" pitchFamily="34" charset="0"/>
                <a:cs typeface="Arial" pitchFamily="34" charset="0"/>
              </a:rPr>
              <a:t> </a:t>
            </a:r>
            <a:r>
              <a:rPr lang="en-US" sz="2400" dirty="0" err="1">
                <a:latin typeface="Arial" pitchFamily="34" charset="0"/>
                <a:cs typeface="Arial" pitchFamily="34" charset="0"/>
              </a:rPr>
              <a:t>adăuga</a:t>
            </a:r>
            <a:r>
              <a:rPr lang="en-US" sz="2400" dirty="0">
                <a:latin typeface="Arial" pitchFamily="34" charset="0"/>
                <a:cs typeface="Arial" pitchFamily="34" charset="0"/>
              </a:rPr>
              <a:t> </a:t>
            </a:r>
            <a:r>
              <a:rPr lang="en-US" sz="2400" dirty="0" err="1">
                <a:latin typeface="Arial" pitchFamily="34" charset="0"/>
                <a:cs typeface="Arial" pitchFamily="34" charset="0"/>
              </a:rPr>
              <a:t>valoare</a:t>
            </a:r>
            <a:r>
              <a:rPr lang="en-US" sz="2400" dirty="0">
                <a:latin typeface="Arial" pitchFamily="34" charset="0"/>
                <a:cs typeface="Arial" pitchFamily="34" charset="0"/>
              </a:rPr>
              <a:t> </a:t>
            </a:r>
            <a:r>
              <a:rPr lang="en-US" sz="2400" dirty="0" err="1">
                <a:latin typeface="Arial" pitchFamily="34" charset="0"/>
                <a:cs typeface="Arial" pitchFamily="34" charset="0"/>
              </a:rPr>
              <a:t>aplicațiilor</a:t>
            </a:r>
            <a:r>
              <a:rPr lang="en-US" sz="2400" dirty="0">
                <a:latin typeface="Arial" pitchFamily="34" charset="0"/>
                <a:cs typeface="Arial" pitchFamily="34" charset="0"/>
              </a:rPr>
              <a:t> de </a:t>
            </a:r>
            <a:r>
              <a:rPr lang="en-US" sz="2400" dirty="0" err="1">
                <a:latin typeface="Arial" pitchFamily="34" charset="0"/>
                <a:cs typeface="Arial" pitchFamily="34" charset="0"/>
              </a:rPr>
              <a:t>finanțare</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 </a:t>
            </a:r>
            <a:r>
              <a:rPr lang="en-US" sz="2400" dirty="0" err="1">
                <a:latin typeface="Arial" pitchFamily="34" charset="0"/>
                <a:cs typeface="Arial" pitchFamily="34" charset="0"/>
              </a:rPr>
              <a:t>demonstra</a:t>
            </a:r>
            <a:r>
              <a:rPr lang="en-US" sz="2400" dirty="0">
                <a:latin typeface="Arial" pitchFamily="34" charset="0"/>
                <a:cs typeface="Arial" pitchFamily="34" charset="0"/>
              </a:rPr>
              <a:t> </a:t>
            </a:r>
            <a:r>
              <a:rPr lang="en-US" sz="2400" dirty="0" err="1">
                <a:latin typeface="Arial" pitchFamily="34" charset="0"/>
                <a:cs typeface="Arial" pitchFamily="34" charset="0"/>
              </a:rPr>
              <a:t>angajamentul</a:t>
            </a:r>
            <a:r>
              <a:rPr lang="en-US" sz="2400" dirty="0">
                <a:latin typeface="Arial" pitchFamily="34" charset="0"/>
                <a:cs typeface="Arial" pitchFamily="34" charset="0"/>
              </a:rPr>
              <a:t> </a:t>
            </a:r>
            <a:r>
              <a:rPr lang="en-US" sz="2400" dirty="0" err="1">
                <a:latin typeface="Arial" pitchFamily="34" charset="0"/>
                <a:cs typeface="Arial" pitchFamily="34" charset="0"/>
              </a:rPr>
              <a:t>față</a:t>
            </a:r>
            <a:r>
              <a:rPr lang="en-US" sz="2400" dirty="0">
                <a:latin typeface="Arial" pitchFamily="34" charset="0"/>
                <a:cs typeface="Arial" pitchFamily="34" charset="0"/>
              </a:rPr>
              <a:t> de </a:t>
            </a:r>
            <a:r>
              <a:rPr lang="en-US" sz="2400" dirty="0" err="1">
                <a:latin typeface="Arial" pitchFamily="34" charset="0"/>
                <a:cs typeface="Arial" pitchFamily="34" charset="0"/>
              </a:rPr>
              <a:t>asigurarea</a:t>
            </a:r>
            <a:r>
              <a:rPr lang="en-US" sz="2400" dirty="0">
                <a:latin typeface="Arial" pitchFamily="34" charset="0"/>
                <a:cs typeface="Arial" pitchFamily="34" charset="0"/>
              </a:rPr>
              <a:t> de </a:t>
            </a:r>
            <a:r>
              <a:rPr lang="en-US" sz="2400" dirty="0" err="1">
                <a:latin typeface="Arial" pitchFamily="34" charset="0"/>
                <a:cs typeface="Arial" pitchFamily="34" charset="0"/>
              </a:rPr>
              <a:t>condiții</a:t>
            </a:r>
            <a:r>
              <a:rPr lang="en-US" sz="2400" dirty="0">
                <a:latin typeface="Arial" pitchFamily="34" charset="0"/>
                <a:cs typeface="Arial" pitchFamily="34" charset="0"/>
              </a:rPr>
              <a:t> </a:t>
            </a:r>
            <a:r>
              <a:rPr lang="en-US" sz="2400" dirty="0" err="1">
                <a:latin typeface="Arial" pitchFamily="34" charset="0"/>
                <a:cs typeface="Arial" pitchFamily="34" charset="0"/>
              </a:rPr>
              <a:t>bune</a:t>
            </a:r>
            <a:r>
              <a:rPr lang="en-US" sz="2400" dirty="0">
                <a:latin typeface="Arial" pitchFamily="34" charset="0"/>
                <a:cs typeface="Arial" pitchFamily="34" charset="0"/>
              </a:rPr>
              <a:t> de </a:t>
            </a:r>
            <a:r>
              <a:rPr lang="en-US" sz="2400" dirty="0" err="1">
                <a:latin typeface="Arial" pitchFamily="34" charset="0"/>
                <a:cs typeface="Arial" pitchFamily="34" charset="0"/>
              </a:rPr>
              <a:t>muncă</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de </a:t>
            </a:r>
            <a:r>
              <a:rPr lang="en-US" sz="2400" dirty="0" err="1">
                <a:latin typeface="Arial" pitchFamily="34" charset="0"/>
                <a:cs typeface="Arial" pitchFamily="34" charset="0"/>
              </a:rPr>
              <a:t>dezvoltare</a:t>
            </a:r>
            <a:r>
              <a:rPr lang="en-US" sz="2400" dirty="0">
                <a:latin typeface="Arial" pitchFamily="34" charset="0"/>
                <a:cs typeface="Arial" pitchFamily="34" charset="0"/>
              </a:rPr>
              <a:t> a </a:t>
            </a:r>
            <a:r>
              <a:rPr lang="en-US" sz="2400" dirty="0" err="1">
                <a:latin typeface="Arial" pitchFamily="34" charset="0"/>
                <a:cs typeface="Arial" pitchFamily="34" charset="0"/>
              </a:rPr>
              <a:t>carierei</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cercetători</a:t>
            </a:r>
            <a:r>
              <a:rPr lang="en-US" sz="2400" dirty="0">
                <a:latin typeface="Arial" pitchFamily="34" charset="0"/>
                <a:cs typeface="Arial" pitchFamily="34" charset="0"/>
              </a:rPr>
              <a:t>. </a:t>
            </a:r>
            <a:r>
              <a:rPr lang="en-US" sz="2400" dirty="0" err="1">
                <a:latin typeface="Arial" pitchFamily="34" charset="0"/>
                <a:cs typeface="Arial" pitchFamily="34" charset="0"/>
              </a:rPr>
              <a:t>Acesta</a:t>
            </a:r>
            <a:r>
              <a:rPr lang="en-US" sz="2400" dirty="0">
                <a:latin typeface="Arial" pitchFamily="34" charset="0"/>
                <a:cs typeface="Arial" pitchFamily="34" charset="0"/>
              </a:rPr>
              <a:t> </a:t>
            </a:r>
            <a:r>
              <a:rPr lang="en-US" sz="2400" dirty="0" err="1">
                <a:latin typeface="Arial" pitchFamily="34" charset="0"/>
                <a:cs typeface="Arial" pitchFamily="34" charset="0"/>
              </a:rPr>
              <a:t>poate</a:t>
            </a:r>
            <a:r>
              <a:rPr lang="en-US" sz="2400" dirty="0">
                <a:latin typeface="Arial" pitchFamily="34" charset="0"/>
                <a:cs typeface="Arial" pitchFamily="34" charset="0"/>
              </a:rPr>
              <a:t> fi, de </a:t>
            </a:r>
            <a:r>
              <a:rPr lang="en-US" sz="2400" dirty="0" err="1">
                <a:latin typeface="Arial" pitchFamily="34" charset="0"/>
                <a:cs typeface="Arial" pitchFamily="34" charset="0"/>
              </a:rPr>
              <a:t>asemenea</a:t>
            </a:r>
            <a:r>
              <a:rPr lang="en-US" sz="2400" dirty="0">
                <a:latin typeface="Arial" pitchFamily="34" charset="0"/>
                <a:cs typeface="Arial" pitchFamily="34" charset="0"/>
              </a:rPr>
              <a:t>, </a:t>
            </a:r>
            <a:r>
              <a:rPr lang="en-US" sz="2400" dirty="0" err="1">
                <a:latin typeface="Arial" pitchFamily="34" charset="0"/>
                <a:cs typeface="Arial" pitchFamily="34" charset="0"/>
              </a:rPr>
              <a:t>utilizat</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 </a:t>
            </a:r>
            <a:r>
              <a:rPr lang="en-US" sz="2400" dirty="0" err="1">
                <a:latin typeface="Arial" pitchFamily="34" charset="0"/>
                <a:cs typeface="Arial" pitchFamily="34" charset="0"/>
              </a:rPr>
              <a:t>promova</a:t>
            </a:r>
            <a:r>
              <a:rPr lang="en-US" sz="2400" dirty="0">
                <a:latin typeface="Arial" pitchFamily="34" charset="0"/>
                <a:cs typeface="Arial" pitchFamily="34" charset="0"/>
              </a:rPr>
              <a:t> </a:t>
            </a:r>
            <a:r>
              <a:rPr lang="en-US" sz="2400" dirty="0" err="1">
                <a:latin typeface="Arial" pitchFamily="34" charset="0"/>
                <a:cs typeface="Arial" pitchFamily="34" charset="0"/>
              </a:rPr>
              <a:t>acest</a:t>
            </a:r>
            <a:r>
              <a:rPr lang="en-US" sz="2400" dirty="0">
                <a:latin typeface="Arial" pitchFamily="34" charset="0"/>
                <a:cs typeface="Arial" pitchFamily="34" charset="0"/>
              </a:rPr>
              <a:t> </a:t>
            </a:r>
            <a:r>
              <a:rPr lang="en-US" sz="2400" dirty="0" err="1">
                <a:latin typeface="Arial" pitchFamily="34" charset="0"/>
                <a:cs typeface="Arial" pitchFamily="34" charset="0"/>
              </a:rPr>
              <a:t>angajament</a:t>
            </a:r>
            <a:r>
              <a:rPr lang="en-US" sz="2400" dirty="0">
                <a:latin typeface="Arial" pitchFamily="34" charset="0"/>
                <a:cs typeface="Arial" pitchFamily="34" charset="0"/>
              </a:rPr>
              <a:t> </a:t>
            </a:r>
            <a:r>
              <a:rPr lang="en-US" sz="2400" dirty="0" err="1">
                <a:latin typeface="Arial" pitchFamily="34" charset="0"/>
                <a:cs typeface="Arial" pitchFamily="34" charset="0"/>
              </a:rPr>
              <a:t>față</a:t>
            </a:r>
            <a:r>
              <a:rPr lang="en-US" sz="2400" dirty="0">
                <a:latin typeface="Arial" pitchFamily="34" charset="0"/>
                <a:cs typeface="Arial" pitchFamily="34" charset="0"/>
              </a:rPr>
              <a:t> de </a:t>
            </a:r>
            <a:r>
              <a:rPr lang="en-US" sz="2400" dirty="0" err="1">
                <a:latin typeface="Arial" pitchFamily="34" charset="0"/>
                <a:cs typeface="Arial" pitchFamily="34" charset="0"/>
              </a:rPr>
              <a:t>cercetătorii</a:t>
            </a:r>
            <a:r>
              <a:rPr lang="en-US" sz="2400" dirty="0">
                <a:latin typeface="Arial" pitchFamily="34" charset="0"/>
                <a:cs typeface="Arial" pitchFamily="34" charset="0"/>
              </a:rPr>
              <a:t> care </a:t>
            </a:r>
            <a:r>
              <a:rPr lang="en-US" sz="2400" dirty="0" err="1">
                <a:latin typeface="Arial" pitchFamily="34" charset="0"/>
                <a:cs typeface="Arial" pitchFamily="34" charset="0"/>
              </a:rPr>
              <a:t>ar</a:t>
            </a:r>
            <a:r>
              <a:rPr lang="en-US" sz="2400" dirty="0">
                <a:latin typeface="Arial" pitchFamily="34" charset="0"/>
                <a:cs typeface="Arial" pitchFamily="34" charset="0"/>
              </a:rPr>
              <a:t> </a:t>
            </a:r>
            <a:r>
              <a:rPr lang="en-US" sz="2400" dirty="0" err="1">
                <a:latin typeface="Arial" pitchFamily="34" charset="0"/>
                <a:cs typeface="Arial" pitchFamily="34" charset="0"/>
              </a:rPr>
              <a:t>putea</a:t>
            </a:r>
            <a:r>
              <a:rPr lang="en-US" sz="2400" dirty="0">
                <a:latin typeface="Arial" pitchFamily="34" charset="0"/>
                <a:cs typeface="Arial" pitchFamily="34" charset="0"/>
              </a:rPr>
              <a:t> fi </a:t>
            </a:r>
            <a:r>
              <a:rPr lang="en-US" sz="2400" dirty="0" err="1">
                <a:latin typeface="Arial" pitchFamily="34" charset="0"/>
                <a:cs typeface="Arial" pitchFamily="34" charset="0"/>
              </a:rPr>
              <a:t>avuți</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vedere</a:t>
            </a:r>
            <a:r>
              <a:rPr lang="en-US" sz="2400" dirty="0">
                <a:latin typeface="Arial" pitchFamily="34" charset="0"/>
                <a:cs typeface="Arial" pitchFamily="34" charset="0"/>
              </a:rPr>
              <a:t> </a:t>
            </a:r>
            <a:r>
              <a:rPr lang="en-US" sz="2400" dirty="0" err="1">
                <a:latin typeface="Arial" pitchFamily="34" charset="0"/>
                <a:cs typeface="Arial" pitchFamily="34" charset="0"/>
              </a:rPr>
              <a:t>să</a:t>
            </a:r>
            <a:r>
              <a:rPr lang="en-US" sz="2400" dirty="0">
                <a:latin typeface="Arial" pitchFamily="34" charset="0"/>
                <a:cs typeface="Arial" pitchFamily="34" charset="0"/>
              </a:rPr>
              <a:t> fie </a:t>
            </a:r>
            <a:r>
              <a:rPr lang="en-US" sz="2400" dirty="0" err="1">
                <a:latin typeface="Arial" pitchFamily="34" charset="0"/>
                <a:cs typeface="Arial" pitchFamily="34" charset="0"/>
              </a:rPr>
              <a:t>atrași</a:t>
            </a:r>
            <a:r>
              <a:rPr lang="en-US" sz="2400" dirty="0">
                <a:latin typeface="Arial" pitchFamily="34" charset="0"/>
                <a:cs typeface="Arial" pitchFamily="34" charset="0"/>
              </a:rPr>
              <a:t> la </a:t>
            </a:r>
            <a:r>
              <a:rPr lang="en-US" sz="2400" dirty="0" err="1">
                <a:latin typeface="Arial" pitchFamily="34" charset="0"/>
                <a:cs typeface="Arial" pitchFamily="34" charset="0"/>
              </a:rPr>
              <a:t>instituția</a:t>
            </a:r>
            <a:r>
              <a:rPr lang="en-US" sz="2400" dirty="0">
                <a:latin typeface="Arial" pitchFamily="34" charset="0"/>
                <a:cs typeface="Arial" pitchFamily="34" charset="0"/>
              </a:rPr>
              <a:t> </a:t>
            </a:r>
            <a:r>
              <a:rPr lang="en-US" sz="2400" dirty="0" err="1">
                <a:latin typeface="Arial" pitchFamily="34" charset="0"/>
                <a:cs typeface="Arial" pitchFamily="34" charset="0"/>
              </a:rPr>
              <a:t>vizată</a:t>
            </a:r>
            <a:r>
              <a:rPr lang="en-US" sz="2400" dirty="0">
                <a:latin typeface="Arial" pitchFamily="34" charset="0"/>
                <a:cs typeface="Arial" pitchFamily="34" charset="0"/>
              </a:rPr>
              <a:t>. </a:t>
            </a:r>
            <a:r>
              <a:rPr lang="en-US" sz="2400" dirty="0" err="1">
                <a:latin typeface="Arial" pitchFamily="34" charset="0"/>
                <a:cs typeface="Arial" pitchFamily="34" charset="0"/>
              </a:rPr>
              <a:t>Dacă</a:t>
            </a:r>
            <a:r>
              <a:rPr lang="en-US" sz="2400" dirty="0">
                <a:latin typeface="Arial" pitchFamily="34" charset="0"/>
                <a:cs typeface="Arial" pitchFamily="34" charset="0"/>
              </a:rPr>
              <a:t> se face </a:t>
            </a:r>
            <a:r>
              <a:rPr lang="en-US" sz="2400" dirty="0" err="1">
                <a:latin typeface="Arial" pitchFamily="34" charset="0"/>
                <a:cs typeface="Arial" pitchFamily="34" charset="0"/>
              </a:rPr>
              <a:t>publicitate</a:t>
            </a:r>
            <a:r>
              <a:rPr lang="en-US" sz="2400" dirty="0">
                <a:latin typeface="Arial" pitchFamily="34" charset="0"/>
                <a:cs typeface="Arial" pitchFamily="34" charset="0"/>
              </a:rPr>
              <a:t> </a:t>
            </a:r>
            <a:r>
              <a:rPr lang="en-US" sz="2400" dirty="0" err="1">
                <a:latin typeface="Arial" pitchFamily="34" charset="0"/>
                <a:cs typeface="Arial" pitchFamily="34" charset="0"/>
              </a:rPr>
              <a:t>pe</a:t>
            </a:r>
            <a:r>
              <a:rPr lang="en-US" sz="2400" dirty="0">
                <a:latin typeface="Arial" pitchFamily="34" charset="0"/>
                <a:cs typeface="Arial" pitchFamily="34" charset="0"/>
              </a:rPr>
              <a:t> </a:t>
            </a:r>
            <a:r>
              <a:rPr lang="en-US" sz="2400" dirty="0" err="1">
                <a:latin typeface="Arial" pitchFamily="34" charset="0"/>
                <a:cs typeface="Arial" pitchFamily="34" charset="0"/>
              </a:rPr>
              <a:t>locuri</a:t>
            </a:r>
            <a:r>
              <a:rPr lang="en-US" sz="2400" dirty="0">
                <a:latin typeface="Arial" pitchFamily="34" charset="0"/>
                <a:cs typeface="Arial" pitchFamily="34" charset="0"/>
              </a:rPr>
              <a:t> de </a:t>
            </a:r>
            <a:r>
              <a:rPr lang="en-US" sz="2400" dirty="0" err="1">
                <a:latin typeface="Arial" pitchFamily="34" charset="0"/>
                <a:cs typeface="Arial" pitchFamily="34" charset="0"/>
              </a:rPr>
              <a:t>muncă</a:t>
            </a:r>
            <a:r>
              <a:rPr lang="en-US" sz="2400" dirty="0">
                <a:latin typeface="Arial" pitchFamily="34" charset="0"/>
                <a:cs typeface="Arial" pitchFamily="34" charset="0"/>
              </a:rPr>
              <a:t> EURAXESS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instituția</a:t>
            </a:r>
            <a:r>
              <a:rPr lang="en-US" sz="2400" dirty="0">
                <a:latin typeface="Arial" pitchFamily="34" charset="0"/>
                <a:cs typeface="Arial" pitchFamily="34" charset="0"/>
              </a:rPr>
              <a:t> </a:t>
            </a:r>
            <a:r>
              <a:rPr lang="en-US" sz="2400" dirty="0" err="1">
                <a:latin typeface="Arial" pitchFamily="34" charset="0"/>
                <a:cs typeface="Arial" pitchFamily="34" charset="0"/>
              </a:rPr>
              <a:t>deține</a:t>
            </a:r>
            <a:r>
              <a:rPr lang="en-US" sz="2400" dirty="0">
                <a:latin typeface="Arial" pitchFamily="34" charset="0"/>
                <a:cs typeface="Arial" pitchFamily="34" charset="0"/>
              </a:rPr>
              <a:t> </a:t>
            </a:r>
            <a:r>
              <a:rPr lang="en-US" sz="2400" dirty="0" err="1">
                <a:latin typeface="Arial" pitchFamily="34" charset="0"/>
                <a:cs typeface="Arial" pitchFamily="34" charset="0"/>
              </a:rPr>
              <a:t>premiul</a:t>
            </a:r>
            <a:r>
              <a:rPr lang="en-US" sz="2400" dirty="0">
                <a:latin typeface="Arial" pitchFamily="34" charset="0"/>
                <a:cs typeface="Arial" pitchFamily="34" charset="0"/>
              </a:rPr>
              <a:t> HR Excellence in Research, logo-</a:t>
            </a:r>
            <a:r>
              <a:rPr lang="en-US" sz="2400" dirty="0" err="1">
                <a:latin typeface="Arial" pitchFamily="34" charset="0"/>
                <a:cs typeface="Arial" pitchFamily="34" charset="0"/>
              </a:rPr>
              <a:t>ul</a:t>
            </a:r>
            <a:r>
              <a:rPr lang="en-US" sz="2400" dirty="0">
                <a:latin typeface="Arial" pitchFamily="34" charset="0"/>
                <a:cs typeface="Arial" pitchFamily="34" charset="0"/>
              </a:rPr>
              <a:t> </a:t>
            </a:r>
            <a:r>
              <a:rPr lang="en-US" sz="2400" dirty="0" err="1">
                <a:latin typeface="Arial" pitchFamily="34" charset="0"/>
                <a:cs typeface="Arial" pitchFamily="34" charset="0"/>
              </a:rPr>
              <a:t>este</a:t>
            </a:r>
            <a:r>
              <a:rPr lang="en-US" sz="2400" dirty="0">
                <a:latin typeface="Arial" pitchFamily="34" charset="0"/>
                <a:cs typeface="Arial" pitchFamily="34" charset="0"/>
              </a:rPr>
              <a:t> </a:t>
            </a:r>
            <a:r>
              <a:rPr lang="en-US" sz="2400" dirty="0" err="1">
                <a:latin typeface="Arial" pitchFamily="34" charset="0"/>
                <a:cs typeface="Arial" pitchFamily="34" charset="0"/>
              </a:rPr>
              <a:t>profilat</a:t>
            </a:r>
            <a:r>
              <a:rPr lang="en-US" sz="2400" dirty="0">
                <a:latin typeface="Arial" pitchFamily="34" charset="0"/>
                <a:cs typeface="Arial" pitchFamily="34" charset="0"/>
              </a:rPr>
              <a:t> automat </a:t>
            </a:r>
            <a:r>
              <a:rPr lang="en-US" sz="2400" dirty="0" err="1">
                <a:latin typeface="Arial" pitchFamily="34" charset="0"/>
                <a:cs typeface="Arial" pitchFamily="34" charset="0"/>
              </a:rPr>
              <a:t>lângă</a:t>
            </a:r>
            <a:r>
              <a:rPr lang="en-US" sz="2400" dirty="0">
                <a:latin typeface="Arial" pitchFamily="34" charset="0"/>
                <a:cs typeface="Arial" pitchFamily="34" charset="0"/>
              </a:rPr>
              <a:t> </a:t>
            </a:r>
            <a:r>
              <a:rPr lang="en-US" sz="2400" dirty="0" err="1">
                <a:latin typeface="Arial" pitchFamily="34" charset="0"/>
                <a:cs typeface="Arial" pitchFamily="34" charset="0"/>
              </a:rPr>
              <a:t>anunțul</a:t>
            </a:r>
            <a:r>
              <a:rPr lang="en-US" sz="2400" dirty="0">
                <a:latin typeface="Arial" pitchFamily="34" charset="0"/>
                <a:cs typeface="Arial" pitchFamily="34" charset="0"/>
              </a:rPr>
              <a:t> de </a:t>
            </a:r>
            <a:r>
              <a:rPr lang="en-US" sz="2400" dirty="0" err="1">
                <a:latin typeface="Arial" pitchFamily="34" charset="0"/>
                <a:cs typeface="Arial" pitchFamily="34" charset="0"/>
              </a:rPr>
              <a:t>locuri</a:t>
            </a:r>
            <a:r>
              <a:rPr lang="en-US" sz="2400" dirty="0">
                <a:latin typeface="Arial" pitchFamily="34" charset="0"/>
                <a:cs typeface="Arial" pitchFamily="34" charset="0"/>
              </a:rPr>
              <a:t> de </a:t>
            </a:r>
            <a:r>
              <a:rPr lang="en-US" sz="2400" dirty="0" err="1">
                <a:latin typeface="Arial" pitchFamily="34" charset="0"/>
                <a:cs typeface="Arial" pitchFamily="34" charset="0"/>
              </a:rPr>
              <a:t>muncă</a:t>
            </a:r>
            <a:r>
              <a:rPr lang="en-US" sz="2400" dirty="0">
                <a:latin typeface="Arial" pitchFamily="34" charset="0"/>
                <a:cs typeface="Arial" pitchFamily="34" charset="0"/>
              </a:rPr>
              <a:t>.</a:t>
            </a:r>
          </a:p>
          <a:p>
            <a:pPr marL="0" indent="0">
              <a:buNone/>
            </a:pPr>
            <a:endParaRPr lang="en-US" dirty="0"/>
          </a:p>
        </p:txBody>
      </p:sp>
    </p:spTree>
    <p:extLst>
      <p:ext uri="{BB962C8B-B14F-4D97-AF65-F5344CB8AC3E}">
        <p14:creationId xmlns:p14="http://schemas.microsoft.com/office/powerpoint/2010/main" val="2576094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771" y="413658"/>
            <a:ext cx="10276115" cy="2242456"/>
          </a:xfrm>
          <a:solidFill>
            <a:schemeClr val="accent2">
              <a:lumMod val="20000"/>
              <a:lumOff val="80000"/>
            </a:schemeClr>
          </a:solidFill>
        </p:spPr>
        <p:txBody>
          <a:bodyPr>
            <a:noAutofit/>
          </a:bodyPr>
          <a:lstStyle/>
          <a:p>
            <a:pPr algn="ctr"/>
            <a:r>
              <a:rPr lang="ro-RO" sz="3200" b="1" dirty="0">
                <a:latin typeface="Arial" pitchFamily="34" charset="0"/>
                <a:cs typeface="Arial" pitchFamily="34" charset="0"/>
              </a:rPr>
              <a:t>3.3.3 Abordarea strategică privind implementarea obiectivului strategic 3 al domeniului tematic cheie  resurse umane în CDI - un  domeniu al schimbării.</a:t>
            </a:r>
            <a:endParaRPr lang="en-US" sz="32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2AB98F6D-5A76-4B55-9065-3BF1C39888E0}"/>
              </a:ext>
            </a:extLst>
          </p:cNvPr>
          <p:cNvSpPr>
            <a:spLocks noGrp="1"/>
          </p:cNvSpPr>
          <p:nvPr>
            <p:ph sz="half" idx="2"/>
          </p:nvPr>
        </p:nvSpPr>
        <p:spPr>
          <a:xfrm>
            <a:off x="1273633" y="3562774"/>
            <a:ext cx="11179629" cy="5910042"/>
          </a:xfrm>
        </p:spPr>
        <p:txBody>
          <a:bodyPr>
            <a:normAutofit/>
          </a:bodyPr>
          <a:lstStyle/>
          <a:p>
            <a:pPr marL="0" indent="0" algn="just">
              <a:buNone/>
            </a:pPr>
            <a:r>
              <a:rPr lang="en-US" sz="2400" b="1" dirty="0">
                <a:latin typeface="Arial" pitchFamily="34" charset="0"/>
                <a:cs typeface="Arial" pitchFamily="34" charset="0"/>
              </a:rPr>
              <a:t>Alte </a:t>
            </a:r>
            <a:r>
              <a:rPr lang="en-US" sz="2400" b="1" dirty="0" err="1">
                <a:latin typeface="Arial" pitchFamily="34" charset="0"/>
                <a:cs typeface="Arial" pitchFamily="34" charset="0"/>
              </a:rPr>
              <a:t>beneficii</a:t>
            </a:r>
            <a:r>
              <a:rPr lang="en-US" sz="2400" b="1" dirty="0">
                <a:latin typeface="Arial" pitchFamily="34" charset="0"/>
                <a:cs typeface="Arial" pitchFamily="34" charset="0"/>
              </a:rPr>
              <a:t> </a:t>
            </a:r>
            <a:r>
              <a:rPr lang="en-US" sz="2400" b="1" dirty="0" err="1">
                <a:latin typeface="Arial" pitchFamily="34" charset="0"/>
                <a:cs typeface="Arial" pitchFamily="34" charset="0"/>
              </a:rPr>
              <a:t>identificate</a:t>
            </a:r>
            <a:r>
              <a:rPr lang="en-US" sz="2400" b="1" dirty="0">
                <a:latin typeface="Arial" pitchFamily="34" charset="0"/>
                <a:cs typeface="Arial" pitchFamily="34" charset="0"/>
              </a:rPr>
              <a:t>:</a:t>
            </a:r>
            <a:endParaRPr lang="ro-RO" sz="2400" b="1" dirty="0">
              <a:latin typeface="Arial" pitchFamily="34" charset="0"/>
              <a:cs typeface="Arial" pitchFamily="34" charset="0"/>
            </a:endParaRPr>
          </a:p>
          <a:p>
            <a:pPr marL="0" indent="0" algn="just">
              <a:buNone/>
            </a:pPr>
            <a:endParaRPr lang="en-US" sz="2400" b="1" dirty="0">
              <a:latin typeface="Arial" pitchFamily="34" charset="0"/>
              <a:cs typeface="Arial" pitchFamily="34" charset="0"/>
            </a:endParaRPr>
          </a:p>
          <a:p>
            <a:pPr lvl="0" algn="just">
              <a:buFont typeface="Arial" pitchFamily="34" charset="0"/>
              <a:buChar char="•"/>
            </a:pPr>
            <a:r>
              <a:rPr lang="ro-RO" sz="2400" dirty="0">
                <a:latin typeface="Arial" pitchFamily="34" charset="0"/>
                <a:cs typeface="Arial" pitchFamily="34" charset="0"/>
              </a:rPr>
              <a:t>Creșterea statutului dezvoltării cercetătorilor: incluzând percepția că aceasta a marcat instituția ca fiind „una dintre cele mai bune”;</a:t>
            </a:r>
          </a:p>
          <a:p>
            <a:pPr lvl="0" algn="just">
              <a:buFont typeface="Arial" pitchFamily="34" charset="0"/>
              <a:buChar char="•"/>
            </a:pPr>
            <a:r>
              <a:rPr lang="ro-RO" sz="2400" dirty="0">
                <a:latin typeface="Arial" pitchFamily="34" charset="0"/>
                <a:cs typeface="Arial" pitchFamily="34" charset="0"/>
              </a:rPr>
              <a:t>Atragerea de finanțare: diploma  a fost percepută ca fiind utilă, în special pentru finanțarea europeană;</a:t>
            </a:r>
          </a:p>
          <a:p>
            <a:pPr lvl="0" algn="just">
              <a:buFont typeface="Arial" pitchFamily="34" charset="0"/>
              <a:buChar char="•"/>
            </a:pPr>
            <a:r>
              <a:rPr lang="ro-RO" sz="2400" dirty="0">
                <a:latin typeface="Arial" pitchFamily="34" charset="0"/>
                <a:cs typeface="Arial" pitchFamily="34" charset="0"/>
              </a:rPr>
              <a:t>Oportunități pentru a împărtăși practica cu alți titulari și organizații care lucrează în vederea obținerii Diplomei/premiului.</a:t>
            </a:r>
            <a:endParaRPr lang="en-US" sz="2400" dirty="0">
              <a:latin typeface="Arial" pitchFamily="34" charset="0"/>
              <a:cs typeface="Arial" pitchFamily="34" charset="0"/>
            </a:endParaRPr>
          </a:p>
          <a:p>
            <a:pPr marL="0" indent="0">
              <a:buNone/>
            </a:pPr>
            <a:r>
              <a:rPr lang="ro-RO" dirty="0"/>
              <a:t>							</a:t>
            </a:r>
            <a:endParaRPr lang="en-US" dirty="0"/>
          </a:p>
        </p:txBody>
      </p:sp>
      <p:sp>
        <p:nvSpPr>
          <p:cNvPr id="5" name="Pentagon 5">
            <a:extLst>
              <a:ext uri="{FF2B5EF4-FFF2-40B4-BE49-F238E27FC236}">
                <a16:creationId xmlns:a16="http://schemas.microsoft.com/office/drawing/2014/main" xmlns="" id="{CA4589C7-43A8-47D0-B3D3-DA16186F166C}"/>
              </a:ext>
            </a:extLst>
          </p:cNvPr>
          <p:cNvSpPr/>
          <p:nvPr/>
        </p:nvSpPr>
        <p:spPr>
          <a:xfrm>
            <a:off x="9880601" y="8585201"/>
            <a:ext cx="2997200" cy="939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374" tIns="45685" rIns="91374" bIns="45685" rtlCol="0" anchor="ctr"/>
          <a:lstStyle/>
          <a:p>
            <a:pPr defTabSz="1044722" hangingPunct="1">
              <a:lnSpc>
                <a:spcPct val="90000"/>
              </a:lnSpc>
              <a:spcBef>
                <a:spcPts val="1000"/>
              </a:spcBef>
            </a:pPr>
            <a:r>
              <a:rPr lang="ro-RO" sz="2000" b="1" i="1" kern="1200" dirty="0">
                <a:solidFill>
                  <a:srgbClr val="FFFF00"/>
                </a:solidFill>
                <a:latin typeface="Arial" pitchFamily="34" charset="0"/>
                <a:cs typeface="Arial" pitchFamily="34" charset="0"/>
              </a:rPr>
              <a:t>Performanță în cercetare!</a:t>
            </a:r>
            <a:endParaRPr lang="en-GB" sz="2000" b="1" i="1" kern="1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911642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828" y="163285"/>
            <a:ext cx="10025743" cy="2503714"/>
          </a:xfrm>
          <a:solidFill>
            <a:schemeClr val="accent2">
              <a:lumMod val="20000"/>
              <a:lumOff val="80000"/>
            </a:schemeClr>
          </a:solidFill>
        </p:spPr>
        <p:txBody>
          <a:bodyPr>
            <a:noAutofit/>
          </a:bodyPr>
          <a:lstStyle/>
          <a:p>
            <a:pPr algn="ctr"/>
            <a:r>
              <a:rPr lang="ro-RO" sz="3200" b="1" dirty="0">
                <a:latin typeface="Arial" pitchFamily="34" charset="0"/>
                <a:cs typeface="Arial" pitchFamily="34" charset="0"/>
              </a:rPr>
              <a:t>3.3.3 Abordarea strategică privind implementarea obiectivului strategic 3 al domeniului tematic cheie  resurse umane în CDI - un  domeniu al schimbării</a:t>
            </a:r>
            <a:endParaRPr lang="en-US" sz="32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2AB98F6D-5A76-4B55-9065-3BF1C39888E0}"/>
              </a:ext>
            </a:extLst>
          </p:cNvPr>
          <p:cNvSpPr>
            <a:spLocks noGrp="1"/>
          </p:cNvSpPr>
          <p:nvPr>
            <p:ph sz="half" idx="2"/>
          </p:nvPr>
        </p:nvSpPr>
        <p:spPr>
          <a:xfrm>
            <a:off x="413657" y="2931241"/>
            <a:ext cx="12017830" cy="6378544"/>
          </a:xfrm>
        </p:spPr>
        <p:txBody>
          <a:bodyPr>
            <a:normAutofit/>
          </a:bodyPr>
          <a:lstStyle/>
          <a:p>
            <a:pPr algn="just"/>
            <a:endParaRPr lang="ro-RO" sz="2400" b="1" dirty="0">
              <a:latin typeface="Arial" pitchFamily="34" charset="0"/>
              <a:cs typeface="Arial" pitchFamily="34" charset="0"/>
            </a:endParaRPr>
          </a:p>
          <a:p>
            <a:pPr algn="just"/>
            <a:r>
              <a:rPr lang="en-US" sz="2400" b="1" dirty="0">
                <a:latin typeface="Arial" pitchFamily="34" charset="0"/>
                <a:cs typeface="Arial" pitchFamily="34" charset="0"/>
              </a:rPr>
              <a:t>HRS4R </a:t>
            </a:r>
            <a:r>
              <a:rPr lang="en-US" sz="2400" b="1" dirty="0" err="1">
                <a:latin typeface="Arial" pitchFamily="34" charset="0"/>
                <a:cs typeface="Arial" pitchFamily="34" charset="0"/>
              </a:rPr>
              <a:t>oferă</a:t>
            </a:r>
            <a:r>
              <a:rPr lang="en-US" sz="2400" b="1" dirty="0">
                <a:latin typeface="Arial" pitchFamily="34" charset="0"/>
                <a:cs typeface="Arial" pitchFamily="34" charset="0"/>
              </a:rPr>
              <a:t> un </a:t>
            </a:r>
            <a:r>
              <a:rPr lang="en-US" sz="2400" b="1" dirty="0" err="1">
                <a:latin typeface="Arial" pitchFamily="34" charset="0"/>
                <a:cs typeface="Arial" pitchFamily="34" charset="0"/>
              </a:rPr>
              <a:t>cadru</a:t>
            </a:r>
            <a:r>
              <a:rPr lang="en-US" sz="2400" b="1" dirty="0">
                <a:latin typeface="Arial" pitchFamily="34" charset="0"/>
                <a:cs typeface="Arial" pitchFamily="34" charset="0"/>
              </a:rPr>
              <a:t> </a:t>
            </a:r>
            <a:r>
              <a:rPr lang="en-US" sz="2400" b="1" dirty="0" err="1">
                <a:latin typeface="Arial" pitchFamily="34" charset="0"/>
                <a:cs typeface="Arial" pitchFamily="34" charset="0"/>
              </a:rPr>
              <a:t>pentru</a:t>
            </a:r>
            <a:r>
              <a:rPr lang="en-US" sz="2400" b="1" dirty="0">
                <a:latin typeface="Arial" pitchFamily="34" charset="0"/>
                <a:cs typeface="Arial" pitchFamily="34" charset="0"/>
              </a:rPr>
              <a:t> </a:t>
            </a:r>
            <a:r>
              <a:rPr lang="en-US" sz="2400" b="1" dirty="0" err="1">
                <a:latin typeface="Arial" pitchFamily="34" charset="0"/>
                <a:cs typeface="Arial" pitchFamily="34" charset="0"/>
              </a:rPr>
              <a:t>punerea</a:t>
            </a:r>
            <a:r>
              <a:rPr lang="en-US" sz="2400" b="1" dirty="0">
                <a:latin typeface="Arial" pitchFamily="34" charset="0"/>
                <a:cs typeface="Arial" pitchFamily="34" charset="0"/>
              </a:rPr>
              <a:t> </a:t>
            </a:r>
            <a:r>
              <a:rPr lang="en-US" sz="2400" b="1" dirty="0" err="1">
                <a:latin typeface="Arial" pitchFamily="34" charset="0"/>
                <a:cs typeface="Arial" pitchFamily="34" charset="0"/>
              </a:rPr>
              <a:t>în</a:t>
            </a:r>
            <a:r>
              <a:rPr lang="en-US" sz="2400" b="1" dirty="0">
                <a:latin typeface="Arial" pitchFamily="34" charset="0"/>
                <a:cs typeface="Arial" pitchFamily="34" charset="0"/>
              </a:rPr>
              <a:t> </a:t>
            </a:r>
            <a:r>
              <a:rPr lang="en-US" sz="2400" b="1" dirty="0" err="1">
                <a:latin typeface="Arial" pitchFamily="34" charset="0"/>
                <a:cs typeface="Arial" pitchFamily="34" charset="0"/>
              </a:rPr>
              <a:t>aplicare</a:t>
            </a:r>
            <a:r>
              <a:rPr lang="en-US" sz="2400" b="1" dirty="0">
                <a:latin typeface="Arial" pitchFamily="34" charset="0"/>
                <a:cs typeface="Arial" pitchFamily="34" charset="0"/>
              </a:rPr>
              <a:t> a </a:t>
            </a:r>
            <a:r>
              <a:rPr lang="en-US" sz="2400" b="1" dirty="0" err="1">
                <a:latin typeface="Arial" pitchFamily="34" charset="0"/>
                <a:cs typeface="Arial" pitchFamily="34" charset="0"/>
              </a:rPr>
              <a:t>Cartei</a:t>
            </a:r>
            <a:r>
              <a:rPr lang="en-US" sz="2400" b="1" dirty="0">
                <a:latin typeface="Arial" pitchFamily="34" charset="0"/>
                <a:cs typeface="Arial" pitchFamily="34" charset="0"/>
              </a:rPr>
              <a:t> </a:t>
            </a:r>
            <a:r>
              <a:rPr lang="en-US" sz="2400" b="1" dirty="0" err="1">
                <a:latin typeface="Arial" pitchFamily="34" charset="0"/>
                <a:cs typeface="Arial" pitchFamily="34" charset="0"/>
              </a:rPr>
              <a:t>și</a:t>
            </a:r>
            <a:r>
              <a:rPr lang="en-US" sz="2400" b="1" dirty="0">
                <a:latin typeface="Arial" pitchFamily="34" charset="0"/>
                <a:cs typeface="Arial" pitchFamily="34" charset="0"/>
              </a:rPr>
              <a:t> a </a:t>
            </a:r>
            <a:r>
              <a:rPr lang="en-US" sz="2400" b="1" dirty="0" err="1">
                <a:latin typeface="Arial" pitchFamily="34" charset="0"/>
                <a:cs typeface="Arial" pitchFamily="34" charset="0"/>
              </a:rPr>
              <a:t>Codului</a:t>
            </a:r>
            <a:r>
              <a:rPr lang="en-US" sz="2400" b="1" dirty="0">
                <a:latin typeface="Arial" pitchFamily="34" charset="0"/>
                <a:cs typeface="Arial" pitchFamily="34" charset="0"/>
              </a:rPr>
              <a:t>, </a:t>
            </a:r>
            <a:r>
              <a:rPr lang="en-US" sz="2400" b="1" dirty="0" err="1">
                <a:latin typeface="Arial" pitchFamily="34" charset="0"/>
                <a:cs typeface="Arial" pitchFamily="34" charset="0"/>
              </a:rPr>
              <a:t>încorporând</a:t>
            </a:r>
            <a:r>
              <a:rPr lang="en-US" sz="2400" b="1" dirty="0">
                <a:latin typeface="Arial" pitchFamily="34" charset="0"/>
                <a:cs typeface="Arial" pitchFamily="34" charset="0"/>
              </a:rPr>
              <a:t> </a:t>
            </a:r>
            <a:r>
              <a:rPr lang="en-US" sz="2400" b="1" dirty="0" err="1">
                <a:latin typeface="Arial" pitchFamily="34" charset="0"/>
                <a:cs typeface="Arial" pitchFamily="34" charset="0"/>
              </a:rPr>
              <a:t>principiile</a:t>
            </a:r>
            <a:r>
              <a:rPr lang="en-US" sz="2400" b="1" dirty="0">
                <a:latin typeface="Arial" pitchFamily="34" charset="0"/>
                <a:cs typeface="Arial" pitchFamily="34" charset="0"/>
              </a:rPr>
              <a:t> </a:t>
            </a:r>
            <a:r>
              <a:rPr lang="en-US" sz="2400" b="1" dirty="0" err="1">
                <a:latin typeface="Arial" pitchFamily="34" charset="0"/>
                <a:cs typeface="Arial" pitchFamily="34" charset="0"/>
              </a:rPr>
              <a:t>în</a:t>
            </a:r>
            <a:r>
              <a:rPr lang="en-US" sz="2400" b="1" dirty="0">
                <a:latin typeface="Arial" pitchFamily="34" charset="0"/>
                <a:cs typeface="Arial" pitchFamily="34" charset="0"/>
              </a:rPr>
              <a:t> </a:t>
            </a:r>
            <a:r>
              <a:rPr lang="en-US" sz="2400" b="1" dirty="0" err="1">
                <a:latin typeface="Arial" pitchFamily="34" charset="0"/>
                <a:cs typeface="Arial" pitchFamily="34" charset="0"/>
              </a:rPr>
              <a:t>cadrul</a:t>
            </a:r>
            <a:r>
              <a:rPr lang="en-US" sz="2400" b="1" dirty="0">
                <a:latin typeface="Arial" pitchFamily="34" charset="0"/>
                <a:cs typeface="Arial" pitchFamily="34" charset="0"/>
              </a:rPr>
              <a:t> </a:t>
            </a:r>
            <a:r>
              <a:rPr lang="en-US" sz="2400" b="1" dirty="0" err="1">
                <a:latin typeface="Arial" pitchFamily="34" charset="0"/>
                <a:cs typeface="Arial" pitchFamily="34" charset="0"/>
              </a:rPr>
              <a:t>organizațiilor</a:t>
            </a:r>
            <a:r>
              <a:rPr lang="en-US" sz="2400" b="1" dirty="0">
                <a:latin typeface="Arial" pitchFamily="34" charset="0"/>
                <a:cs typeface="Arial" pitchFamily="34" charset="0"/>
              </a:rPr>
              <a:t>, </a:t>
            </a:r>
            <a:r>
              <a:rPr lang="en-US" sz="2400" b="1" dirty="0" err="1">
                <a:latin typeface="Arial" pitchFamily="34" charset="0"/>
                <a:cs typeface="Arial" pitchFamily="34" charset="0"/>
              </a:rPr>
              <a:t>și</a:t>
            </a:r>
            <a:r>
              <a:rPr lang="en-US" sz="2400" b="1" dirty="0">
                <a:latin typeface="Arial" pitchFamily="34" charset="0"/>
                <a:cs typeface="Arial" pitchFamily="34" charset="0"/>
              </a:rPr>
              <a:t> </a:t>
            </a:r>
            <a:r>
              <a:rPr lang="en-US" sz="2400" b="1" dirty="0" err="1">
                <a:latin typeface="Arial" pitchFamily="34" charset="0"/>
                <a:cs typeface="Arial" pitchFamily="34" charset="0"/>
              </a:rPr>
              <a:t>facilitează</a:t>
            </a:r>
            <a:r>
              <a:rPr lang="en-US" sz="2400" b="1" dirty="0">
                <a:latin typeface="Arial" pitchFamily="34" charset="0"/>
                <a:cs typeface="Arial" pitchFamily="34" charset="0"/>
              </a:rPr>
              <a:t> </a:t>
            </a:r>
            <a:r>
              <a:rPr lang="en-US" sz="2400" b="1" dirty="0" err="1">
                <a:latin typeface="Arial" pitchFamily="34" charset="0"/>
                <a:cs typeface="Arial" pitchFamily="34" charset="0"/>
              </a:rPr>
              <a:t>îmbunătățirea</a:t>
            </a:r>
            <a:r>
              <a:rPr lang="en-US" sz="2400" b="1" dirty="0">
                <a:latin typeface="Arial" pitchFamily="34" charset="0"/>
                <a:cs typeface="Arial" pitchFamily="34" charset="0"/>
              </a:rPr>
              <a:t> </a:t>
            </a:r>
            <a:r>
              <a:rPr lang="en-US" sz="2400" b="1" dirty="0" err="1">
                <a:latin typeface="Arial" pitchFamily="34" charset="0"/>
                <a:cs typeface="Arial" pitchFamily="34" charset="0"/>
              </a:rPr>
              <a:t>continuă</a:t>
            </a:r>
            <a:r>
              <a:rPr lang="en-US" sz="2400" b="1" dirty="0">
                <a:latin typeface="Arial" pitchFamily="34" charset="0"/>
                <a:cs typeface="Arial" pitchFamily="34" charset="0"/>
              </a:rPr>
              <a:t> a </a:t>
            </a:r>
            <a:r>
              <a:rPr lang="en-US" sz="2400" b="1" dirty="0" err="1">
                <a:latin typeface="Arial" pitchFamily="34" charset="0"/>
                <a:cs typeface="Arial" pitchFamily="34" charset="0"/>
              </a:rPr>
              <a:t>sprijinului</a:t>
            </a:r>
            <a:r>
              <a:rPr lang="en-US" sz="2400" b="1" dirty="0">
                <a:latin typeface="Arial" pitchFamily="34" charset="0"/>
                <a:cs typeface="Arial" pitchFamily="34" charset="0"/>
              </a:rPr>
              <a:t> </a:t>
            </a:r>
            <a:r>
              <a:rPr lang="en-US" sz="2400" b="1" dirty="0" err="1">
                <a:latin typeface="Arial" pitchFamily="34" charset="0"/>
                <a:cs typeface="Arial" pitchFamily="34" charset="0"/>
              </a:rPr>
              <a:t>acordat</a:t>
            </a:r>
            <a:r>
              <a:rPr lang="en-US" sz="2400" b="1" dirty="0">
                <a:latin typeface="Arial" pitchFamily="34" charset="0"/>
                <a:cs typeface="Arial" pitchFamily="34" charset="0"/>
              </a:rPr>
              <a:t> </a:t>
            </a:r>
            <a:r>
              <a:rPr lang="en-US" sz="2400" b="1" dirty="0" err="1">
                <a:latin typeface="Arial" pitchFamily="34" charset="0"/>
                <a:cs typeface="Arial" pitchFamily="34" charset="0"/>
              </a:rPr>
              <a:t>cercetătorilor</a:t>
            </a:r>
            <a:r>
              <a:rPr lang="en-US" sz="2400" b="1" dirty="0">
                <a:latin typeface="Arial" pitchFamily="34" charset="0"/>
                <a:cs typeface="Arial" pitchFamily="34" charset="0"/>
              </a:rPr>
              <a:t>. </a:t>
            </a:r>
            <a:r>
              <a:rPr lang="en-US" sz="2400" b="1" dirty="0" err="1">
                <a:latin typeface="Arial" pitchFamily="34" charset="0"/>
                <a:cs typeface="Arial" pitchFamily="34" charset="0"/>
              </a:rPr>
              <a:t>Comisia</a:t>
            </a:r>
            <a:r>
              <a:rPr lang="en-US" sz="2400" b="1" dirty="0">
                <a:latin typeface="Arial" pitchFamily="34" charset="0"/>
                <a:cs typeface="Arial" pitchFamily="34" charset="0"/>
              </a:rPr>
              <a:t> </a:t>
            </a:r>
            <a:r>
              <a:rPr lang="en-US" sz="2400" b="1" dirty="0" err="1">
                <a:latin typeface="Arial" pitchFamily="34" charset="0"/>
                <a:cs typeface="Arial" pitchFamily="34" charset="0"/>
              </a:rPr>
              <a:t>Europeană</a:t>
            </a:r>
            <a:r>
              <a:rPr lang="en-US" sz="2400" b="1" dirty="0">
                <a:latin typeface="Arial" pitchFamily="34" charset="0"/>
                <a:cs typeface="Arial" pitchFamily="34" charset="0"/>
              </a:rPr>
              <a:t> </a:t>
            </a:r>
            <a:r>
              <a:rPr lang="en-US" sz="2400" b="1" dirty="0" err="1">
                <a:latin typeface="Arial" pitchFamily="34" charset="0"/>
                <a:cs typeface="Arial" pitchFamily="34" charset="0"/>
              </a:rPr>
              <a:t>prevede</a:t>
            </a:r>
            <a:r>
              <a:rPr lang="en-US" sz="2400" b="1" dirty="0">
                <a:latin typeface="Arial" pitchFamily="34" charset="0"/>
                <a:cs typeface="Arial" pitchFamily="34" charset="0"/>
              </a:rPr>
              <a:t> </a:t>
            </a:r>
            <a:r>
              <a:rPr lang="en-US" sz="2400" b="1" dirty="0" err="1">
                <a:latin typeface="Arial" pitchFamily="34" charset="0"/>
                <a:cs typeface="Arial" pitchFamily="34" charset="0"/>
              </a:rPr>
              <a:t>următoarele</a:t>
            </a:r>
            <a:r>
              <a:rPr lang="en-US" sz="2400" b="1" dirty="0">
                <a:latin typeface="Arial" pitchFamily="34" charset="0"/>
                <a:cs typeface="Arial" pitchFamily="34" charset="0"/>
              </a:rPr>
              <a:t> </a:t>
            </a:r>
            <a:r>
              <a:rPr lang="en-US" sz="2400" b="1" dirty="0" err="1">
                <a:latin typeface="Arial" pitchFamily="34" charset="0"/>
                <a:cs typeface="Arial" pitchFamily="34" charset="0"/>
              </a:rPr>
              <a:t>avantaje</a:t>
            </a:r>
            <a:r>
              <a:rPr lang="en-US" sz="2400" b="1" dirty="0">
                <a:latin typeface="Arial" pitchFamily="34" charset="0"/>
                <a:cs typeface="Arial" pitchFamily="34" charset="0"/>
              </a:rPr>
              <a:t>:</a:t>
            </a:r>
            <a:endParaRPr lang="ro-RO" sz="2400" b="1" dirty="0">
              <a:latin typeface="Arial" pitchFamily="34" charset="0"/>
              <a:cs typeface="Arial" pitchFamily="34" charset="0"/>
            </a:endParaRPr>
          </a:p>
          <a:p>
            <a:pPr algn="just">
              <a:buFont typeface="Courier New" pitchFamily="49" charset="0"/>
              <a:buChar char="o"/>
            </a:pPr>
            <a:r>
              <a:rPr lang="en-US" sz="2400" dirty="0" err="1">
                <a:latin typeface="Arial" pitchFamily="34" charset="0"/>
                <a:cs typeface="Arial" pitchFamily="34" charset="0"/>
              </a:rPr>
              <a:t>Instituția</a:t>
            </a:r>
            <a:r>
              <a:rPr lang="en-US" sz="2400" dirty="0">
                <a:latin typeface="Arial" pitchFamily="34" charset="0"/>
                <a:cs typeface="Arial" pitchFamily="34" charset="0"/>
              </a:rPr>
              <a:t> </a:t>
            </a:r>
            <a:r>
              <a:rPr lang="en-US" sz="2400" dirty="0" err="1">
                <a:latin typeface="Arial" pitchFamily="34" charset="0"/>
                <a:cs typeface="Arial" pitchFamily="34" charset="0"/>
              </a:rPr>
              <a:t>reprezintă</a:t>
            </a:r>
            <a:r>
              <a:rPr lang="en-US" sz="2400" dirty="0">
                <a:latin typeface="Arial" pitchFamily="34" charset="0"/>
                <a:cs typeface="Arial" pitchFamily="34" charset="0"/>
              </a:rPr>
              <a:t> un </a:t>
            </a:r>
            <a:r>
              <a:rPr lang="en-US" sz="2400" dirty="0" err="1">
                <a:latin typeface="Arial" pitchFamily="34" charset="0"/>
                <a:cs typeface="Arial" pitchFamily="34" charset="0"/>
              </a:rPr>
              <a:t>mediu</a:t>
            </a:r>
            <a:r>
              <a:rPr lang="en-US" sz="2400" dirty="0">
                <a:latin typeface="Arial" pitchFamily="34" charset="0"/>
                <a:cs typeface="Arial" pitchFamily="34" charset="0"/>
              </a:rPr>
              <a:t> </a:t>
            </a:r>
            <a:r>
              <a:rPr lang="en-US" sz="2400" dirty="0" err="1">
                <a:latin typeface="Arial" pitchFamily="34" charset="0"/>
                <a:cs typeface="Arial" pitchFamily="34" charset="0"/>
              </a:rPr>
              <a:t>stimulativ</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favorabil</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cercetători</a:t>
            </a:r>
            <a:r>
              <a:rPr lang="ro-RO" sz="2400" dirty="0">
                <a:latin typeface="Arial" pitchFamily="34" charset="0"/>
                <a:cs typeface="Arial" pitchFamily="34" charset="0"/>
              </a:rPr>
              <a:t>;</a:t>
            </a:r>
          </a:p>
          <a:p>
            <a:pPr algn="just">
              <a:buFont typeface="Courier New" pitchFamily="49" charset="0"/>
              <a:buChar char="o"/>
            </a:pPr>
            <a:r>
              <a:rPr lang="en-US" sz="2400" dirty="0" err="1">
                <a:latin typeface="Arial" pitchFamily="34" charset="0"/>
                <a:cs typeface="Arial" pitchFamily="34" charset="0"/>
              </a:rPr>
              <a:t>Instituția</a:t>
            </a:r>
            <a:r>
              <a:rPr lang="en-US" sz="2400" dirty="0">
                <a:latin typeface="Arial" pitchFamily="34" charset="0"/>
                <a:cs typeface="Arial" pitchFamily="34" charset="0"/>
              </a:rPr>
              <a:t> </a:t>
            </a:r>
            <a:r>
              <a:rPr lang="en-US" sz="2400" dirty="0" err="1">
                <a:latin typeface="Arial" pitchFamily="34" charset="0"/>
                <a:cs typeface="Arial" pitchFamily="34" charset="0"/>
              </a:rPr>
              <a:t>sprijină</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mod </a:t>
            </a:r>
            <a:r>
              <a:rPr lang="en-US" sz="2400" dirty="0" err="1">
                <a:latin typeface="Arial" pitchFamily="34" charset="0"/>
                <a:cs typeface="Arial" pitchFamily="34" charset="0"/>
              </a:rPr>
              <a:t>activ</a:t>
            </a:r>
            <a:r>
              <a:rPr lang="en-US" sz="2400" dirty="0">
                <a:latin typeface="Arial" pitchFamily="34" charset="0"/>
                <a:cs typeface="Arial" pitchFamily="34" charset="0"/>
              </a:rPr>
              <a:t> o </a:t>
            </a:r>
            <a:r>
              <a:rPr lang="en-US" sz="2400" dirty="0" err="1">
                <a:latin typeface="Arial" pitchFamily="34" charset="0"/>
                <a:cs typeface="Arial" pitchFamily="34" charset="0"/>
              </a:rPr>
              <a:t>schimbare</a:t>
            </a:r>
            <a:r>
              <a:rPr lang="en-US" sz="2400" dirty="0">
                <a:latin typeface="Arial" pitchFamily="34" charset="0"/>
                <a:cs typeface="Arial" pitchFamily="34" charset="0"/>
              </a:rPr>
              <a:t> a </a:t>
            </a:r>
            <a:r>
              <a:rPr lang="en-US" sz="2400" dirty="0" err="1">
                <a:latin typeface="Arial" pitchFamily="34" charset="0"/>
                <a:cs typeface="Arial" pitchFamily="34" charset="0"/>
              </a:rPr>
              <a:t>culturii</a:t>
            </a:r>
            <a:r>
              <a:rPr lang="en-US" sz="2400" dirty="0">
                <a:latin typeface="Arial" pitchFamily="34" charset="0"/>
                <a:cs typeface="Arial" pitchFamily="34" charset="0"/>
              </a:rPr>
              <a:t> </a:t>
            </a:r>
            <a:r>
              <a:rPr lang="en-US" sz="2400" dirty="0" err="1">
                <a:latin typeface="Arial" pitchFamily="34" charset="0"/>
                <a:cs typeface="Arial" pitchFamily="34" charset="0"/>
              </a:rPr>
              <a:t>muncii</a:t>
            </a:r>
            <a:r>
              <a:rPr lang="ro-RO" sz="2400" dirty="0">
                <a:latin typeface="Arial" pitchFamily="34" charset="0"/>
                <a:cs typeface="Arial" pitchFamily="34" charset="0"/>
              </a:rPr>
              <a:t>;</a:t>
            </a:r>
          </a:p>
          <a:p>
            <a:pPr algn="just">
              <a:buFont typeface="Courier New" pitchFamily="49" charset="0"/>
              <a:buChar char="o"/>
            </a:pPr>
            <a:r>
              <a:rPr lang="en-US" sz="2400" dirty="0" err="1">
                <a:latin typeface="Arial" pitchFamily="34" charset="0"/>
                <a:cs typeface="Arial" pitchFamily="34" charset="0"/>
              </a:rPr>
              <a:t>Instituția</a:t>
            </a:r>
            <a:r>
              <a:rPr lang="en-US" sz="2400" dirty="0">
                <a:latin typeface="Arial" pitchFamily="34" charset="0"/>
                <a:cs typeface="Arial" pitchFamily="34" charset="0"/>
              </a:rPr>
              <a:t> </a:t>
            </a:r>
            <a:r>
              <a:rPr lang="en-US" sz="2400" dirty="0" err="1">
                <a:latin typeface="Arial" pitchFamily="34" charset="0"/>
                <a:cs typeface="Arial" pitchFamily="34" charset="0"/>
              </a:rPr>
              <a:t>își</a:t>
            </a:r>
            <a:r>
              <a:rPr lang="en-US" sz="2400" dirty="0">
                <a:latin typeface="Arial" pitchFamily="34" charset="0"/>
                <a:cs typeface="Arial" pitchFamily="34" charset="0"/>
              </a:rPr>
              <a:t> </a:t>
            </a:r>
            <a:r>
              <a:rPr lang="en-US" sz="2400" dirty="0" err="1">
                <a:latin typeface="Arial" pitchFamily="34" charset="0"/>
                <a:cs typeface="Arial" pitchFamily="34" charset="0"/>
              </a:rPr>
              <a:t>îngrijește</a:t>
            </a:r>
            <a:r>
              <a:rPr lang="en-US" sz="2400" dirty="0">
                <a:latin typeface="Arial" pitchFamily="34" charset="0"/>
                <a:cs typeface="Arial" pitchFamily="34" charset="0"/>
              </a:rPr>
              <a:t> </a:t>
            </a:r>
            <a:r>
              <a:rPr lang="en-US" sz="2400" dirty="0" err="1">
                <a:latin typeface="Arial" pitchFamily="34" charset="0"/>
                <a:cs typeface="Arial" pitchFamily="34" charset="0"/>
              </a:rPr>
              <a:t>personalul</a:t>
            </a:r>
            <a:r>
              <a:rPr lang="ro-RO" sz="2400" dirty="0">
                <a:latin typeface="Arial" pitchFamily="34" charset="0"/>
                <a:cs typeface="Arial" pitchFamily="34" charset="0"/>
              </a:rPr>
              <a:t>;</a:t>
            </a:r>
          </a:p>
          <a:p>
            <a:pPr algn="just">
              <a:buFont typeface="Courier New" pitchFamily="49" charset="0"/>
              <a:buChar char="o"/>
            </a:pPr>
            <a:r>
              <a:rPr lang="en-US" sz="2400" dirty="0" err="1">
                <a:latin typeface="Arial" pitchFamily="34" charset="0"/>
                <a:cs typeface="Arial" pitchFamily="34" charset="0"/>
              </a:rPr>
              <a:t>Instituția</a:t>
            </a:r>
            <a:r>
              <a:rPr lang="en-US" sz="2400" dirty="0">
                <a:latin typeface="Arial" pitchFamily="34" charset="0"/>
                <a:cs typeface="Arial" pitchFamily="34" charset="0"/>
              </a:rPr>
              <a:t> </a:t>
            </a:r>
            <a:r>
              <a:rPr lang="en-US" sz="2400" dirty="0" err="1">
                <a:latin typeface="Arial" pitchFamily="34" charset="0"/>
                <a:cs typeface="Arial" pitchFamily="34" charset="0"/>
              </a:rPr>
              <a:t>beneficiază</a:t>
            </a:r>
            <a:r>
              <a:rPr lang="en-US" sz="2400" dirty="0">
                <a:latin typeface="Arial" pitchFamily="34" charset="0"/>
                <a:cs typeface="Arial" pitchFamily="34" charset="0"/>
              </a:rPr>
              <a:t> de </a:t>
            </a:r>
            <a:r>
              <a:rPr lang="en-US" sz="2400" dirty="0" err="1">
                <a:latin typeface="Arial" pitchFamily="34" charset="0"/>
                <a:cs typeface="Arial" pitchFamily="34" charset="0"/>
              </a:rPr>
              <a:t>vizibilitate</a:t>
            </a:r>
            <a:r>
              <a:rPr lang="en-US" sz="2400" dirty="0">
                <a:latin typeface="Arial" pitchFamily="34" charset="0"/>
                <a:cs typeface="Arial" pitchFamily="34" charset="0"/>
              </a:rPr>
              <a:t> </a:t>
            </a:r>
            <a:r>
              <a:rPr lang="en-US" sz="2400" dirty="0" err="1">
                <a:latin typeface="Arial" pitchFamily="34" charset="0"/>
                <a:cs typeface="Arial" pitchFamily="34" charset="0"/>
              </a:rPr>
              <a:t>internațională</a:t>
            </a:r>
            <a:r>
              <a:rPr lang="ro-RO" sz="2400" dirty="0">
                <a:latin typeface="Arial" pitchFamily="34" charset="0"/>
                <a:cs typeface="Arial" pitchFamily="34" charset="0"/>
              </a:rPr>
              <a:t>;</a:t>
            </a:r>
          </a:p>
          <a:p>
            <a:pPr algn="just">
              <a:buFont typeface="Courier New" pitchFamily="49" charset="0"/>
              <a:buChar char="o"/>
            </a:pPr>
            <a:r>
              <a:rPr lang="en-US" sz="2400" dirty="0" err="1">
                <a:latin typeface="Arial" pitchFamily="34" charset="0"/>
                <a:cs typeface="Arial" pitchFamily="34" charset="0"/>
              </a:rPr>
              <a:t>Instituția</a:t>
            </a:r>
            <a:r>
              <a:rPr lang="en-US" sz="2400" dirty="0">
                <a:latin typeface="Arial" pitchFamily="34" charset="0"/>
                <a:cs typeface="Arial" pitchFamily="34" charset="0"/>
              </a:rPr>
              <a:t> se </a:t>
            </a:r>
            <a:r>
              <a:rPr lang="en-US" sz="2400" dirty="0" err="1">
                <a:latin typeface="Arial" pitchFamily="34" charset="0"/>
                <a:cs typeface="Arial" pitchFamily="34" charset="0"/>
              </a:rPr>
              <a:t>alătură</a:t>
            </a:r>
            <a:r>
              <a:rPr lang="en-US" sz="2400" dirty="0">
                <a:latin typeface="Arial" pitchFamily="34" charset="0"/>
                <a:cs typeface="Arial" pitchFamily="34" charset="0"/>
              </a:rPr>
              <a:t> </a:t>
            </a:r>
            <a:r>
              <a:rPr lang="en-US" sz="2400" dirty="0" err="1">
                <a:latin typeface="Arial" pitchFamily="34" charset="0"/>
                <a:cs typeface="Arial" pitchFamily="34" charset="0"/>
              </a:rPr>
              <a:t>unei</a:t>
            </a:r>
            <a:r>
              <a:rPr lang="en-US" sz="2400" dirty="0">
                <a:latin typeface="Arial" pitchFamily="34" charset="0"/>
                <a:cs typeface="Arial" pitchFamily="34" charset="0"/>
              </a:rPr>
              <a:t> </a:t>
            </a:r>
            <a:r>
              <a:rPr lang="en-US" sz="2400" dirty="0" err="1">
                <a:latin typeface="Arial" pitchFamily="34" charset="0"/>
                <a:cs typeface="Arial" pitchFamily="34" charset="0"/>
              </a:rPr>
              <a:t>rețele</a:t>
            </a:r>
            <a:r>
              <a:rPr lang="en-US" sz="2400" dirty="0">
                <a:latin typeface="Arial" pitchFamily="34" charset="0"/>
                <a:cs typeface="Arial" pitchFamily="34" charset="0"/>
              </a:rPr>
              <a:t> pan-</a:t>
            </a:r>
            <a:r>
              <a:rPr lang="en-US" sz="2400" dirty="0" err="1">
                <a:latin typeface="Arial" pitchFamily="34" charset="0"/>
                <a:cs typeface="Arial" pitchFamily="34" charset="0"/>
              </a:rPr>
              <a:t>europene</a:t>
            </a:r>
            <a:r>
              <a:rPr lang="en-US" sz="2400" dirty="0">
                <a:latin typeface="Arial" pitchFamily="34" charset="0"/>
                <a:cs typeface="Arial" pitchFamily="34" charset="0"/>
              </a:rPr>
              <a:t> de </a:t>
            </a:r>
            <a:r>
              <a:rPr lang="en-US" sz="2400" dirty="0" err="1">
                <a:latin typeface="Arial" pitchFamily="34" charset="0"/>
                <a:cs typeface="Arial" pitchFamily="34" charset="0"/>
              </a:rPr>
              <a:t>cercetători</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organizații</a:t>
            </a:r>
            <a:r>
              <a:rPr lang="en-US" sz="2400" dirty="0">
                <a:latin typeface="Arial" pitchFamily="34" charset="0"/>
                <a:cs typeface="Arial" pitchFamily="34" charset="0"/>
              </a:rPr>
              <a:t> de </a:t>
            </a:r>
            <a:r>
              <a:rPr lang="en-US" sz="2400" dirty="0" err="1">
                <a:latin typeface="Arial" pitchFamily="34" charset="0"/>
                <a:cs typeface="Arial" pitchFamily="34" charset="0"/>
              </a:rPr>
              <a:t>cercetare</a:t>
            </a:r>
            <a:r>
              <a:rPr lang="ro-RO" sz="2400" dirty="0">
                <a:latin typeface="Arial" pitchFamily="34" charset="0"/>
                <a:cs typeface="Arial" pitchFamily="34" charset="0"/>
              </a:rPr>
              <a:t>;</a:t>
            </a:r>
          </a:p>
          <a:p>
            <a:pPr algn="just">
              <a:buFont typeface="Courier New" pitchFamily="49" charset="0"/>
              <a:buChar char="o"/>
            </a:pPr>
            <a:r>
              <a:rPr lang="en-US" sz="2400" dirty="0" err="1">
                <a:latin typeface="Arial" pitchFamily="34" charset="0"/>
                <a:cs typeface="Arial" pitchFamily="34" charset="0"/>
              </a:rPr>
              <a:t>Beneficiarii</a:t>
            </a:r>
            <a:r>
              <a:rPr lang="en-US" sz="2400" dirty="0">
                <a:latin typeface="Arial" pitchFamily="34" charset="0"/>
                <a:cs typeface="Arial" pitchFamily="34" charset="0"/>
              </a:rPr>
              <a:t> </a:t>
            </a:r>
            <a:r>
              <a:rPr lang="en-US" sz="2400" dirty="0" err="1">
                <a:latin typeface="Arial" pitchFamily="34" charset="0"/>
                <a:cs typeface="Arial" pitchFamily="34" charset="0"/>
              </a:rPr>
              <a:t>proiectelor</a:t>
            </a:r>
            <a:r>
              <a:rPr lang="en-US" sz="2400" dirty="0">
                <a:latin typeface="Arial" pitchFamily="34" charset="0"/>
                <a:cs typeface="Arial" pitchFamily="34" charset="0"/>
              </a:rPr>
              <a:t> </a:t>
            </a:r>
            <a:r>
              <a:rPr lang="en-US" sz="2400" dirty="0" err="1">
                <a:latin typeface="Arial" pitchFamily="34" charset="0"/>
                <a:cs typeface="Arial" pitchFamily="34" charset="0"/>
              </a:rPr>
              <a:t>Orizont</a:t>
            </a:r>
            <a:r>
              <a:rPr lang="en-US" sz="2400" dirty="0">
                <a:latin typeface="Arial" pitchFamily="34" charset="0"/>
                <a:cs typeface="Arial" pitchFamily="34" charset="0"/>
              </a:rPr>
              <a:t> 2020 pot </a:t>
            </a:r>
            <a:r>
              <a:rPr lang="en-US" sz="2400" dirty="0" err="1">
                <a:latin typeface="Arial" pitchFamily="34" charset="0"/>
                <a:cs typeface="Arial" pitchFamily="34" charset="0"/>
              </a:rPr>
              <a:t>demonstra</a:t>
            </a:r>
            <a:r>
              <a:rPr lang="en-US" sz="2400" dirty="0">
                <a:latin typeface="Arial" pitchFamily="34" charset="0"/>
                <a:cs typeface="Arial" pitchFamily="34" charset="0"/>
              </a:rPr>
              <a:t> cu </a:t>
            </a:r>
            <a:r>
              <a:rPr lang="en-US" sz="2400" dirty="0" err="1">
                <a:latin typeface="Arial" pitchFamily="34" charset="0"/>
                <a:cs typeface="Arial" pitchFamily="34" charset="0"/>
              </a:rPr>
              <a:t>ușurință</a:t>
            </a:r>
            <a:r>
              <a:rPr lang="en-US" sz="2400" dirty="0">
                <a:latin typeface="Arial" pitchFamily="34" charset="0"/>
                <a:cs typeface="Arial" pitchFamily="34" charset="0"/>
              </a:rPr>
              <a:t> </a:t>
            </a:r>
            <a:r>
              <a:rPr lang="en-US" sz="2400" dirty="0" err="1">
                <a:latin typeface="Arial" pitchFamily="34" charset="0"/>
                <a:cs typeface="Arial" pitchFamily="34" charset="0"/>
              </a:rPr>
              <a:t>că</a:t>
            </a:r>
            <a:r>
              <a:rPr lang="en-US" sz="2400" dirty="0">
                <a:latin typeface="Arial" pitchFamily="34" charset="0"/>
                <a:cs typeface="Arial" pitchFamily="34" charset="0"/>
              </a:rPr>
              <a:t> </a:t>
            </a:r>
            <a:r>
              <a:rPr lang="en-US" sz="2400" dirty="0" err="1">
                <a:latin typeface="Arial" pitchFamily="34" charset="0"/>
                <a:cs typeface="Arial" pitchFamily="34" charset="0"/>
              </a:rPr>
              <a:t>respectă</a:t>
            </a:r>
            <a:r>
              <a:rPr lang="en-US" sz="2400" dirty="0">
                <a:latin typeface="Arial" pitchFamily="34" charset="0"/>
                <a:cs typeface="Arial" pitchFamily="34" charset="0"/>
              </a:rPr>
              <a:t> </a:t>
            </a:r>
            <a:r>
              <a:rPr lang="en-US" sz="2400" dirty="0" err="1">
                <a:latin typeface="Arial" pitchFamily="34" charset="0"/>
                <a:cs typeface="Arial" pitchFamily="34" charset="0"/>
              </a:rPr>
              <a:t>prevederile</a:t>
            </a:r>
            <a:r>
              <a:rPr lang="en-US" sz="2400" dirty="0">
                <a:latin typeface="Arial" pitchFamily="34" charset="0"/>
                <a:cs typeface="Arial" pitchFamily="34" charset="0"/>
              </a:rPr>
              <a:t> </a:t>
            </a:r>
            <a:r>
              <a:rPr lang="en-US" sz="2400" dirty="0" err="1">
                <a:latin typeface="Arial" pitchFamily="34" charset="0"/>
                <a:cs typeface="Arial" pitchFamily="34" charset="0"/>
              </a:rPr>
              <a:t>articolului</a:t>
            </a:r>
            <a:r>
              <a:rPr lang="en-US" sz="2400" dirty="0">
                <a:latin typeface="Arial" pitchFamily="34" charset="0"/>
                <a:cs typeface="Arial" pitchFamily="34" charset="0"/>
              </a:rPr>
              <a:t> 32 din </a:t>
            </a:r>
            <a:r>
              <a:rPr lang="en-US" sz="2400" dirty="0" err="1">
                <a:latin typeface="Arial" pitchFamily="34" charset="0"/>
                <a:cs typeface="Arial" pitchFamily="34" charset="0"/>
              </a:rPr>
              <a:t>Modelul</a:t>
            </a:r>
            <a:r>
              <a:rPr lang="en-US" sz="2400" dirty="0">
                <a:latin typeface="Arial" pitchFamily="34" charset="0"/>
                <a:cs typeface="Arial" pitchFamily="34" charset="0"/>
              </a:rPr>
              <a:t> </a:t>
            </a:r>
            <a:r>
              <a:rPr lang="en-US" sz="2400" dirty="0" err="1">
                <a:latin typeface="Arial" pitchFamily="34" charset="0"/>
                <a:cs typeface="Arial" pitchFamily="34" charset="0"/>
              </a:rPr>
              <a:t>acordului</a:t>
            </a:r>
            <a:r>
              <a:rPr lang="en-US" sz="2400" dirty="0">
                <a:latin typeface="Arial" pitchFamily="34" charset="0"/>
                <a:cs typeface="Arial" pitchFamily="34" charset="0"/>
              </a:rPr>
              <a:t> de </a:t>
            </a:r>
            <a:r>
              <a:rPr lang="en-US" sz="2400" dirty="0" err="1">
                <a:latin typeface="Arial" pitchFamily="34" charset="0"/>
                <a:cs typeface="Arial" pitchFamily="34" charset="0"/>
              </a:rPr>
              <a:t>finanțare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pun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aplicare</a:t>
            </a:r>
            <a:r>
              <a:rPr lang="en-US" sz="2400" dirty="0">
                <a:latin typeface="Arial" pitchFamily="34" charset="0"/>
                <a:cs typeface="Arial" pitchFamily="34" charset="0"/>
              </a:rPr>
              <a:t> </a:t>
            </a:r>
            <a:r>
              <a:rPr lang="en-US" sz="2400" dirty="0" err="1">
                <a:latin typeface="Arial" pitchFamily="34" charset="0"/>
                <a:cs typeface="Arial" pitchFamily="34" charset="0"/>
              </a:rPr>
              <a:t>principiile</a:t>
            </a:r>
            <a:r>
              <a:rPr lang="en-US" sz="2400" dirty="0">
                <a:latin typeface="Arial" pitchFamily="34" charset="0"/>
                <a:cs typeface="Arial" pitchFamily="34" charset="0"/>
              </a:rPr>
              <a:t> </a:t>
            </a:r>
            <a:r>
              <a:rPr lang="en-US" sz="2400" dirty="0" err="1">
                <a:latin typeface="Arial" pitchFamily="34" charset="0"/>
                <a:cs typeface="Arial" pitchFamily="34" charset="0"/>
              </a:rPr>
              <a:t>stabilite</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Cartă</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Cod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practicile</a:t>
            </a:r>
            <a:r>
              <a:rPr lang="en-US" sz="2400" dirty="0">
                <a:latin typeface="Arial" pitchFamily="34" charset="0"/>
                <a:cs typeface="Arial" pitchFamily="34" charset="0"/>
              </a:rPr>
              <a:t> </a:t>
            </a:r>
            <a:r>
              <a:rPr lang="en-US" sz="2400" dirty="0" err="1">
                <a:latin typeface="Arial" pitchFamily="34" charset="0"/>
                <a:cs typeface="Arial" pitchFamily="34" charset="0"/>
              </a:rPr>
              <a:t>lor</a:t>
            </a:r>
            <a:r>
              <a:rPr lang="en-US" sz="2400" dirty="0">
                <a:latin typeface="Arial" pitchFamily="34" charset="0"/>
                <a:cs typeface="Arial" pitchFamily="34" charset="0"/>
              </a:rPr>
              <a:t> de </a:t>
            </a:r>
            <a:r>
              <a:rPr lang="en-US" sz="2400" dirty="0" err="1">
                <a:latin typeface="Arial" pitchFamily="34" charset="0"/>
                <a:cs typeface="Arial" pitchFamily="34" charset="0"/>
              </a:rPr>
              <a:t>recrutare</a:t>
            </a:r>
            <a:r>
              <a:rPr lang="en-US" sz="2400" dirty="0">
                <a:latin typeface="Arial" pitchFamily="34" charset="0"/>
                <a:cs typeface="Arial" pitchFamily="34" charset="0"/>
              </a:rPr>
              <a:t>.</a:t>
            </a:r>
          </a:p>
        </p:txBody>
      </p:sp>
    </p:spTree>
    <p:extLst>
      <p:ext uri="{BB962C8B-B14F-4D97-AF65-F5344CB8AC3E}">
        <p14:creationId xmlns:p14="http://schemas.microsoft.com/office/powerpoint/2010/main" val="227481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86" y="432561"/>
            <a:ext cx="10167257" cy="1885245"/>
          </a:xfrm>
          <a:solidFill>
            <a:schemeClr val="accent2">
              <a:lumMod val="20000"/>
              <a:lumOff val="80000"/>
            </a:schemeClr>
          </a:solidFill>
        </p:spPr>
        <p:txBody>
          <a:bodyPr>
            <a:noAutofit/>
          </a:bodyPr>
          <a:lstStyle/>
          <a:p>
            <a:pPr algn="ctr"/>
            <a:r>
              <a:rPr lang="ro-RO" sz="2700" b="1" cap="all" dirty="0">
                <a:latin typeface="Arial" pitchFamily="34" charset="0"/>
                <a:cs typeface="Arial" pitchFamily="34" charset="0"/>
              </a:rPr>
              <a:t> </a:t>
            </a:r>
            <a:r>
              <a:rPr lang="ro-RO" sz="2700" b="1" dirty="0">
                <a:latin typeface="Arial" pitchFamily="34" charset="0"/>
                <a:cs typeface="Arial" pitchFamily="34" charset="0"/>
              </a:rPr>
              <a:t>Stadiul actual al resursei umane de CDI în România </a:t>
            </a:r>
            <a:r>
              <a:rPr lang="ro-RO" sz="2700" b="1" cap="all" dirty="0">
                <a:latin typeface="Arial" pitchFamily="34" charset="0"/>
                <a:cs typeface="Arial" pitchFamily="34" charset="0"/>
              </a:rPr>
              <a:t/>
            </a:r>
            <a:br>
              <a:rPr lang="ro-RO" sz="2700" b="1" cap="all" dirty="0">
                <a:latin typeface="Arial" pitchFamily="34" charset="0"/>
                <a:cs typeface="Arial" pitchFamily="34" charset="0"/>
              </a:rPr>
            </a:br>
            <a:r>
              <a:rPr lang="ro-RO" sz="2700" b="1" dirty="0">
                <a:latin typeface="Arial" pitchFamily="34" charset="0"/>
                <a:cs typeface="Arial" pitchFamily="34" charset="0"/>
              </a:rPr>
              <a:t> Date statistice privind resursa umană de cercetare care activează în instituțiile din sistemul de CDI din România </a:t>
            </a:r>
            <a:endParaRPr lang="en-US" sz="2700" b="1" dirty="0">
              <a:latin typeface="Arial" pitchFamily="34" charset="0"/>
              <a:cs typeface="Arial" pitchFamily="34" charset="0"/>
            </a:endParaRPr>
          </a:p>
        </p:txBody>
      </p:sp>
      <p:pic>
        <p:nvPicPr>
          <p:cNvPr id="4" name="Content Placeholder 3">
            <a:extLst>
              <a:ext uri="{FF2B5EF4-FFF2-40B4-BE49-F238E27FC236}">
                <a16:creationId xmlns:a16="http://schemas.microsoft.com/office/drawing/2014/main" xmlns="" id="{87D4BEEE-2302-4874-81D2-A72F2BDD0A94}"/>
              </a:ext>
            </a:extLst>
          </p:cNvPr>
          <p:cNvPicPr>
            <a:picLocks noGrp="1"/>
          </p:cNvPicPr>
          <p:nvPr>
            <p:ph idx="1"/>
          </p:nvPr>
        </p:nvPicPr>
        <p:blipFill rotWithShape="1">
          <a:blip r:embed="rId2"/>
          <a:srcRect l="20994" t="27180" r="26282" b="45897"/>
          <a:stretch/>
        </p:blipFill>
        <p:spPr bwMode="auto">
          <a:xfrm>
            <a:off x="1" y="3405152"/>
            <a:ext cx="7398801" cy="2898985"/>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xmlns="" id="{56EF4268-B021-4922-9172-9345D003B5D6}"/>
              </a:ext>
            </a:extLst>
          </p:cNvPr>
          <p:cNvSpPr txBox="1"/>
          <p:nvPr/>
        </p:nvSpPr>
        <p:spPr>
          <a:xfrm>
            <a:off x="184794" y="6285022"/>
            <a:ext cx="7447654" cy="1649169"/>
          </a:xfrm>
          <a:prstGeom prst="rect">
            <a:avLst/>
          </a:prstGeom>
          <a:noFill/>
        </p:spPr>
        <p:txBody>
          <a:bodyPr wrap="square" lIns="109142" tIns="54573" rIns="109142" bIns="54573" rtlCol="0">
            <a:spAutoFit/>
          </a:bodyPr>
          <a:lstStyle/>
          <a:p>
            <a:pPr defTabSz="1091428" hangingPunct="1"/>
            <a:r>
              <a:rPr lang="en-US" sz="2000" kern="1200" dirty="0" err="1">
                <a:solidFill>
                  <a:prstClr val="black"/>
                </a:solidFill>
                <a:latin typeface="Arial" pitchFamily="34" charset="0"/>
                <a:ea typeface="+mn-ea"/>
                <a:cs typeface="Arial" pitchFamily="34" charset="0"/>
              </a:rPr>
              <a:t>Figura</a:t>
            </a:r>
            <a:r>
              <a:rPr lang="en-US" sz="2000" kern="1200" dirty="0">
                <a:solidFill>
                  <a:prstClr val="black"/>
                </a:solidFill>
                <a:latin typeface="Arial" pitchFamily="34" charset="0"/>
                <a:ea typeface="+mn-ea"/>
                <a:cs typeface="Arial" pitchFamily="34" charset="0"/>
              </a:rPr>
              <a:t> </a:t>
            </a:r>
            <a:r>
              <a:rPr lang="ro-RO" sz="2000" kern="1200" dirty="0">
                <a:solidFill>
                  <a:prstClr val="black"/>
                </a:solidFill>
                <a:latin typeface="Arial" pitchFamily="34" charset="0"/>
                <a:ea typeface="+mn-ea"/>
                <a:cs typeface="Arial" pitchFamily="34" charset="0"/>
              </a:rPr>
              <a:t>III -</a:t>
            </a:r>
            <a:r>
              <a:rPr lang="en-US" sz="2000" kern="1200" dirty="0">
                <a:solidFill>
                  <a:prstClr val="black"/>
                </a:solidFill>
                <a:latin typeface="Arial" pitchFamily="34" charset="0"/>
                <a:ea typeface="+mn-ea"/>
                <a:cs typeface="Arial" pitchFamily="34" charset="0"/>
              </a:rPr>
              <a:t>1Date </a:t>
            </a:r>
            <a:r>
              <a:rPr lang="en-US" sz="2000" kern="1200" dirty="0" err="1">
                <a:solidFill>
                  <a:prstClr val="black"/>
                </a:solidFill>
                <a:latin typeface="Arial" pitchFamily="34" charset="0"/>
                <a:ea typeface="+mn-ea"/>
                <a:cs typeface="Arial" pitchFamily="34" charset="0"/>
              </a:rPr>
              <a:t>statistice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privind</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distribuția</a:t>
            </a:r>
            <a:r>
              <a:rPr lang="en-US" sz="2000" kern="1200" dirty="0">
                <a:solidFill>
                  <a:prstClr val="black"/>
                </a:solidFill>
                <a:latin typeface="Arial" pitchFamily="34" charset="0"/>
                <a:ea typeface="+mn-ea"/>
                <a:cs typeface="Arial" pitchFamily="34" charset="0"/>
              </a:rPr>
              <a:t> HRST </a:t>
            </a:r>
            <a:r>
              <a:rPr lang="en-US" sz="2000" kern="1200" dirty="0" err="1">
                <a:solidFill>
                  <a:prstClr val="black"/>
                </a:solidFill>
                <a:latin typeface="Arial" pitchFamily="34" charset="0"/>
                <a:ea typeface="+mn-ea"/>
                <a:cs typeface="Arial" pitchFamily="34" charset="0"/>
              </a:rPr>
              <a:t>în</a:t>
            </a:r>
            <a:r>
              <a:rPr lang="en-US" sz="2000" kern="1200" dirty="0">
                <a:solidFill>
                  <a:prstClr val="black"/>
                </a:solidFill>
                <a:latin typeface="Arial" pitchFamily="34" charset="0"/>
                <a:ea typeface="+mn-ea"/>
                <a:cs typeface="Arial" pitchFamily="34" charset="0"/>
              </a:rPr>
              <a:t> UE. </a:t>
            </a:r>
            <a:r>
              <a:rPr lang="en-US" sz="2000" kern="1200" dirty="0" err="1">
                <a:solidFill>
                  <a:prstClr val="black"/>
                </a:solidFill>
                <a:latin typeface="Arial" pitchFamily="34" charset="0"/>
                <a:ea typeface="+mn-ea"/>
                <a:cs typeface="Arial" pitchFamily="34" charset="0"/>
              </a:rPr>
              <a:t>Persoanele</a:t>
            </a:r>
            <a:r>
              <a:rPr lang="en-US" sz="2000" kern="1200" dirty="0">
                <a:solidFill>
                  <a:prstClr val="black"/>
                </a:solidFill>
                <a:latin typeface="Arial" pitchFamily="34" charset="0"/>
                <a:ea typeface="+mn-ea"/>
                <a:cs typeface="Arial" pitchFamily="34" charset="0"/>
              </a:rPr>
              <a:t> cu </a:t>
            </a:r>
            <a:r>
              <a:rPr lang="en-US" sz="2000" kern="1200" dirty="0" err="1">
                <a:solidFill>
                  <a:prstClr val="black"/>
                </a:solidFill>
                <a:latin typeface="Arial" pitchFamily="34" charset="0"/>
                <a:ea typeface="+mn-ea"/>
                <a:cs typeface="Arial" pitchFamily="34" charset="0"/>
              </a:rPr>
              <a:t>educație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terțiară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angajate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în</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activități</a:t>
            </a:r>
            <a:r>
              <a:rPr lang="en-US" sz="2000" kern="1200" dirty="0">
                <a:solidFill>
                  <a:prstClr val="black"/>
                </a:solidFill>
                <a:latin typeface="Arial" pitchFamily="34" charset="0"/>
                <a:ea typeface="+mn-ea"/>
                <a:cs typeface="Arial" pitchFamily="34" charset="0"/>
              </a:rPr>
              <a:t> de </a:t>
            </a:r>
            <a:r>
              <a:rPr lang="en-US" sz="2000" kern="1200" dirty="0" err="1">
                <a:solidFill>
                  <a:prstClr val="black"/>
                </a:solidFill>
                <a:latin typeface="Arial" pitchFamily="34" charset="0"/>
                <a:ea typeface="+mn-ea"/>
                <a:cs typeface="Arial" pitchFamily="34" charset="0"/>
              </a:rPr>
              <a:t>știință</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și</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tehnologie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în</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anul</a:t>
            </a:r>
            <a:r>
              <a:rPr lang="en-US" sz="2000" kern="1200" dirty="0">
                <a:solidFill>
                  <a:prstClr val="black"/>
                </a:solidFill>
                <a:latin typeface="Arial" pitchFamily="34" charset="0"/>
                <a:ea typeface="+mn-ea"/>
                <a:cs typeface="Arial" pitchFamily="34" charset="0"/>
              </a:rPr>
              <a:t> 2016 (</a:t>
            </a:r>
            <a:r>
              <a:rPr lang="en-US" sz="2000" kern="1200" dirty="0" err="1">
                <a:solidFill>
                  <a:prstClr val="black"/>
                </a:solidFill>
                <a:latin typeface="Arial" pitchFamily="34" charset="0"/>
                <a:ea typeface="+mn-ea"/>
                <a:cs typeface="Arial" pitchFamily="34" charset="0"/>
              </a:rPr>
              <a:t>raportat</a:t>
            </a:r>
            <a:r>
              <a:rPr lang="en-US" sz="2000" kern="1200" dirty="0">
                <a:solidFill>
                  <a:prstClr val="black"/>
                </a:solidFill>
                <a:latin typeface="Arial" pitchFamily="34" charset="0"/>
                <a:ea typeface="+mn-ea"/>
                <a:cs typeface="Arial" pitchFamily="34" charset="0"/>
              </a:rPr>
              <a:t> la </a:t>
            </a:r>
            <a:r>
              <a:rPr lang="en-US" sz="2000" kern="1200" dirty="0" err="1">
                <a:solidFill>
                  <a:prstClr val="black"/>
                </a:solidFill>
                <a:latin typeface="Arial" pitchFamily="34" charset="0"/>
                <a:ea typeface="+mn-ea"/>
                <a:cs typeface="Arial" pitchFamily="34" charset="0"/>
              </a:rPr>
              <a:t>totalul</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populației</a:t>
            </a:r>
            <a:r>
              <a:rPr lang="en-US" sz="2000" kern="1200" dirty="0">
                <a:solidFill>
                  <a:prstClr val="black"/>
                </a:solidFill>
                <a:latin typeface="Arial" pitchFamily="34" charset="0"/>
                <a:ea typeface="+mn-ea"/>
                <a:cs typeface="Arial" pitchFamily="34" charset="0"/>
              </a:rPr>
              <a:t> active cu </a:t>
            </a:r>
            <a:r>
              <a:rPr lang="en-US" sz="2000" kern="1200" dirty="0" err="1">
                <a:solidFill>
                  <a:prstClr val="black"/>
                </a:solidFill>
                <a:latin typeface="Arial" pitchFamily="34" charset="0"/>
                <a:ea typeface="+mn-ea"/>
                <a:cs typeface="Arial" pitchFamily="34" charset="0"/>
              </a:rPr>
              <a:t>vârste</a:t>
            </a:r>
            <a:r>
              <a:rPr lang="en-US" sz="2000" kern="1200" dirty="0">
                <a:solidFill>
                  <a:prstClr val="black"/>
                </a:solidFill>
                <a:latin typeface="Arial" pitchFamily="34" charset="0"/>
                <a:ea typeface="+mn-ea"/>
                <a:cs typeface="Arial" pitchFamily="34" charset="0"/>
              </a:rPr>
              <a:t> </a:t>
            </a:r>
            <a:r>
              <a:rPr lang="en-US" sz="2000" kern="1200" dirty="0" err="1">
                <a:solidFill>
                  <a:prstClr val="black"/>
                </a:solidFill>
                <a:latin typeface="Arial" pitchFamily="34" charset="0"/>
                <a:ea typeface="+mn-ea"/>
                <a:cs typeface="Arial" pitchFamily="34" charset="0"/>
              </a:rPr>
              <a:t>între</a:t>
            </a:r>
            <a:r>
              <a:rPr lang="en-US" sz="2000" kern="1200" dirty="0">
                <a:solidFill>
                  <a:prstClr val="black"/>
                </a:solidFill>
                <a:latin typeface="Arial" pitchFamily="34" charset="0"/>
                <a:ea typeface="+mn-ea"/>
                <a:cs typeface="Arial" pitchFamily="34" charset="0"/>
              </a:rPr>
              <a:t> 15-74 </a:t>
            </a:r>
            <a:r>
              <a:rPr lang="en-US" sz="2000" kern="1200" dirty="0" err="1">
                <a:solidFill>
                  <a:prstClr val="black"/>
                </a:solidFill>
                <a:latin typeface="Arial" pitchFamily="34" charset="0"/>
                <a:ea typeface="+mn-ea"/>
                <a:cs typeface="Arial" pitchFamily="34" charset="0"/>
              </a:rPr>
              <a:t>ani</a:t>
            </a:r>
            <a:r>
              <a:rPr lang="en-US" sz="2000" kern="1200" dirty="0">
                <a:solidFill>
                  <a:prstClr val="black"/>
                </a:solidFill>
                <a:latin typeface="Arial" pitchFamily="34" charset="0"/>
                <a:ea typeface="+mn-ea"/>
                <a:cs typeface="Arial" pitchFamily="34" charset="0"/>
              </a:rPr>
              <a:t>).</a:t>
            </a:r>
            <a:endParaRPr lang="ro-RO" sz="2000" kern="1200" dirty="0">
              <a:solidFill>
                <a:prstClr val="black"/>
              </a:solidFill>
              <a:latin typeface="Arial" pitchFamily="34" charset="0"/>
              <a:ea typeface="+mn-ea"/>
              <a:cs typeface="Arial" pitchFamily="34" charset="0"/>
            </a:endParaRPr>
          </a:p>
          <a:p>
            <a:pPr defTabSz="1091428" hangingPunct="1"/>
            <a:r>
              <a:rPr lang="fi-FI" sz="2000" i="1" kern="1200" dirty="0">
                <a:solidFill>
                  <a:prstClr val="black"/>
                </a:solidFill>
                <a:latin typeface="Arial" pitchFamily="34" charset="0"/>
                <a:ea typeface="+mn-ea"/>
                <a:cs typeface="Arial" pitchFamily="34" charset="0"/>
              </a:rPr>
              <a:t>Sursa: </a:t>
            </a:r>
            <a:r>
              <a:rPr lang="fi-FI" sz="2000" i="1" kern="1200" dirty="0" err="1">
                <a:solidFill>
                  <a:prstClr val="black"/>
                </a:solidFill>
                <a:latin typeface="Arial" pitchFamily="34" charset="0"/>
                <a:ea typeface="+mn-ea"/>
                <a:cs typeface="Arial" pitchFamily="34" charset="0"/>
              </a:rPr>
              <a:t>Eurostat</a:t>
            </a:r>
            <a:endParaRPr lang="en-US" sz="2000" kern="1200" dirty="0">
              <a:solidFill>
                <a:prstClr val="black"/>
              </a:solidFill>
              <a:latin typeface="Arial" pitchFamily="34" charset="0"/>
              <a:ea typeface="+mn-ea"/>
              <a:cs typeface="Arial" pitchFamily="34" charset="0"/>
            </a:endParaRPr>
          </a:p>
        </p:txBody>
      </p:sp>
      <p:pic>
        <p:nvPicPr>
          <p:cNvPr id="6" name="Picture 5">
            <a:extLst>
              <a:ext uri="{FF2B5EF4-FFF2-40B4-BE49-F238E27FC236}">
                <a16:creationId xmlns:a16="http://schemas.microsoft.com/office/drawing/2014/main" xmlns="" id="{C996778B-3049-4584-BD3A-3644737A80C6}"/>
              </a:ext>
            </a:extLst>
          </p:cNvPr>
          <p:cNvPicPr/>
          <p:nvPr/>
        </p:nvPicPr>
        <p:blipFill>
          <a:blip r:embed="rId3">
            <a:extLst>
              <a:ext uri="{28A0092B-C50C-407E-A947-70E740481C1C}">
                <a14:useLocalDpi xmlns:a14="http://schemas.microsoft.com/office/drawing/2010/main" val="0"/>
              </a:ext>
            </a:extLst>
          </a:blip>
          <a:stretch>
            <a:fillRect/>
          </a:stretch>
        </p:blipFill>
        <p:spPr>
          <a:xfrm>
            <a:off x="7398802" y="2396720"/>
            <a:ext cx="5322679" cy="2898987"/>
          </a:xfrm>
          <a:prstGeom prst="rect">
            <a:avLst/>
          </a:prstGeom>
        </p:spPr>
      </p:pic>
      <p:sp>
        <p:nvSpPr>
          <p:cNvPr id="7" name="TextBox 6">
            <a:extLst>
              <a:ext uri="{FF2B5EF4-FFF2-40B4-BE49-F238E27FC236}">
                <a16:creationId xmlns:a16="http://schemas.microsoft.com/office/drawing/2014/main" xmlns="" id="{C31EE9F7-D367-4B21-9C5B-74460B90554C}"/>
              </a:ext>
            </a:extLst>
          </p:cNvPr>
          <p:cNvSpPr txBox="1"/>
          <p:nvPr/>
        </p:nvSpPr>
        <p:spPr>
          <a:xfrm>
            <a:off x="7614859" y="5137086"/>
            <a:ext cx="5106622" cy="1341318"/>
          </a:xfrm>
          <a:prstGeom prst="rect">
            <a:avLst/>
          </a:prstGeom>
          <a:noFill/>
        </p:spPr>
        <p:txBody>
          <a:bodyPr wrap="square" lIns="109142" tIns="54573" rIns="109142" bIns="54573" rtlCol="0">
            <a:spAutoFit/>
          </a:bodyPr>
          <a:lstStyle/>
          <a:p>
            <a:pPr defTabSz="1091428" hangingPunct="1"/>
            <a:r>
              <a:rPr lang="ro-RO" sz="2000" kern="1200" dirty="0">
                <a:solidFill>
                  <a:prstClr val="black"/>
                </a:solidFill>
                <a:latin typeface="Arial" pitchFamily="34" charset="0"/>
                <a:ea typeface="+mn-ea"/>
                <a:cs typeface="Arial" pitchFamily="34" charset="0"/>
              </a:rPr>
              <a:t>Figura III - 2 Salariații din activitatea de cercetare-dezvoltare, după nivelul de pregătire</a:t>
            </a:r>
            <a:r>
              <a:rPr lang="en-GB" sz="2000" kern="1200" dirty="0">
                <a:solidFill>
                  <a:prstClr val="black"/>
                </a:solidFill>
                <a:latin typeface="Arial" pitchFamily="34" charset="0"/>
                <a:ea typeface="+mn-ea"/>
                <a:cs typeface="Arial" pitchFamily="34" charset="0"/>
              </a:rPr>
              <a:t> (</a:t>
            </a:r>
            <a:r>
              <a:rPr lang="ro-RO" sz="2000" kern="1200" dirty="0">
                <a:solidFill>
                  <a:prstClr val="black"/>
                </a:solidFill>
                <a:latin typeface="Arial" pitchFamily="34" charset="0"/>
                <a:ea typeface="+mn-ea"/>
                <a:cs typeface="Arial" pitchFamily="34" charset="0"/>
              </a:rPr>
              <a:t>2016</a:t>
            </a:r>
            <a:r>
              <a:rPr lang="en-GB" sz="2000" kern="1200" dirty="0">
                <a:solidFill>
                  <a:prstClr val="black"/>
                </a:solidFill>
                <a:latin typeface="Arial" pitchFamily="34" charset="0"/>
                <a:ea typeface="+mn-ea"/>
                <a:cs typeface="Arial" pitchFamily="34" charset="0"/>
              </a:rPr>
              <a:t>)</a:t>
            </a:r>
            <a:r>
              <a:rPr lang="ro-RO" sz="2000" kern="1200" dirty="0">
                <a:solidFill>
                  <a:prstClr val="black"/>
                </a:solidFill>
                <a:latin typeface="Arial" pitchFamily="34" charset="0"/>
                <a:ea typeface="+mn-ea"/>
                <a:cs typeface="Arial" pitchFamily="34" charset="0"/>
              </a:rPr>
              <a:t>.</a:t>
            </a:r>
          </a:p>
          <a:p>
            <a:pPr defTabSz="1091428" hangingPunct="1"/>
            <a:r>
              <a:rPr lang="en-US" sz="2000" i="1" kern="1200" dirty="0" err="1">
                <a:solidFill>
                  <a:prstClr val="black"/>
                </a:solidFill>
                <a:latin typeface="Arial" pitchFamily="34" charset="0"/>
                <a:ea typeface="+mn-ea"/>
                <a:cs typeface="Arial" pitchFamily="34" charset="0"/>
              </a:rPr>
              <a:t>Sursa</a:t>
            </a:r>
            <a:r>
              <a:rPr lang="en-US" sz="2000" i="1" kern="1200" dirty="0">
                <a:solidFill>
                  <a:prstClr val="black"/>
                </a:solidFill>
                <a:latin typeface="Arial" pitchFamily="34" charset="0"/>
                <a:ea typeface="+mn-ea"/>
                <a:cs typeface="Arial" pitchFamily="34" charset="0"/>
              </a:rPr>
              <a:t>: </a:t>
            </a:r>
            <a:r>
              <a:rPr lang="en-US" sz="2000" i="1" kern="1200" dirty="0" err="1">
                <a:solidFill>
                  <a:prstClr val="black"/>
                </a:solidFill>
                <a:latin typeface="Arial" pitchFamily="34" charset="0"/>
                <a:ea typeface="+mn-ea"/>
                <a:cs typeface="Arial" pitchFamily="34" charset="0"/>
              </a:rPr>
              <a:t>Institutul</a:t>
            </a:r>
            <a:r>
              <a:rPr lang="en-US" sz="2000" i="1" kern="1200" dirty="0">
                <a:solidFill>
                  <a:prstClr val="black"/>
                </a:solidFill>
                <a:latin typeface="Arial" pitchFamily="34" charset="0"/>
                <a:ea typeface="+mn-ea"/>
                <a:cs typeface="Arial" pitchFamily="34" charset="0"/>
              </a:rPr>
              <a:t> </a:t>
            </a:r>
            <a:r>
              <a:rPr lang="en-US" sz="2000" i="1" kern="1200" dirty="0" err="1">
                <a:solidFill>
                  <a:prstClr val="black"/>
                </a:solidFill>
                <a:latin typeface="Arial" pitchFamily="34" charset="0"/>
                <a:ea typeface="+mn-ea"/>
                <a:cs typeface="Arial" pitchFamily="34" charset="0"/>
              </a:rPr>
              <a:t>Național</a:t>
            </a:r>
            <a:r>
              <a:rPr lang="en-US" sz="2000" i="1" kern="1200" dirty="0">
                <a:solidFill>
                  <a:prstClr val="black"/>
                </a:solidFill>
                <a:latin typeface="Arial" pitchFamily="34" charset="0"/>
                <a:ea typeface="+mn-ea"/>
                <a:cs typeface="Arial" pitchFamily="34" charset="0"/>
              </a:rPr>
              <a:t> de </a:t>
            </a:r>
            <a:r>
              <a:rPr lang="en-US" sz="2000" i="1" kern="1200" dirty="0" err="1">
                <a:solidFill>
                  <a:prstClr val="black"/>
                </a:solidFill>
                <a:latin typeface="Arial" pitchFamily="34" charset="0"/>
                <a:ea typeface="+mn-ea"/>
                <a:cs typeface="Arial" pitchFamily="34" charset="0"/>
              </a:rPr>
              <a:t>Statistică</a:t>
            </a:r>
            <a:r>
              <a:rPr lang="en-US" sz="2000" i="1" kern="1200" dirty="0">
                <a:solidFill>
                  <a:prstClr val="black"/>
                </a:solidFill>
                <a:latin typeface="Arial" pitchFamily="34" charset="0"/>
                <a:ea typeface="+mn-ea"/>
                <a:cs typeface="Arial" pitchFamily="34" charset="0"/>
              </a:rPr>
              <a:t> (INS)</a:t>
            </a:r>
            <a:endParaRPr lang="en-US" sz="2000" kern="1200" dirty="0">
              <a:solidFill>
                <a:prstClr val="black"/>
              </a:solidFill>
              <a:latin typeface="Arial" pitchFamily="34" charset="0"/>
              <a:ea typeface="+mn-ea"/>
              <a:cs typeface="Arial" pitchFamily="34" charset="0"/>
            </a:endParaRPr>
          </a:p>
        </p:txBody>
      </p:sp>
      <p:pic>
        <p:nvPicPr>
          <p:cNvPr id="8" name="Picture 7">
            <a:extLst>
              <a:ext uri="{FF2B5EF4-FFF2-40B4-BE49-F238E27FC236}">
                <a16:creationId xmlns:a16="http://schemas.microsoft.com/office/drawing/2014/main" xmlns="" id="{A2BB82BA-3B2B-41E7-B4B3-62E262156F4D}"/>
              </a:ext>
            </a:extLst>
          </p:cNvPr>
          <p:cNvPicPr/>
          <p:nvPr/>
        </p:nvPicPr>
        <p:blipFill>
          <a:blip r:embed="rId4">
            <a:extLst>
              <a:ext uri="{28A0092B-C50C-407E-A947-70E740481C1C}">
                <a14:useLocalDpi xmlns:a14="http://schemas.microsoft.com/office/drawing/2010/main" val="0"/>
              </a:ext>
            </a:extLst>
          </a:blip>
          <a:stretch>
            <a:fillRect/>
          </a:stretch>
        </p:blipFill>
        <p:spPr>
          <a:xfrm>
            <a:off x="7650037" y="6724346"/>
            <a:ext cx="5036265" cy="2149837"/>
          </a:xfrm>
          <a:prstGeom prst="rect">
            <a:avLst/>
          </a:prstGeom>
        </p:spPr>
      </p:pic>
      <p:sp>
        <p:nvSpPr>
          <p:cNvPr id="9" name="TextBox 8">
            <a:extLst>
              <a:ext uri="{FF2B5EF4-FFF2-40B4-BE49-F238E27FC236}">
                <a16:creationId xmlns:a16="http://schemas.microsoft.com/office/drawing/2014/main" xmlns="" id="{9C6892F5-C528-4E8A-814B-B035A9EC90EA}"/>
              </a:ext>
            </a:extLst>
          </p:cNvPr>
          <p:cNvSpPr txBox="1"/>
          <p:nvPr/>
        </p:nvSpPr>
        <p:spPr>
          <a:xfrm>
            <a:off x="7685219" y="8874190"/>
            <a:ext cx="5036265" cy="725765"/>
          </a:xfrm>
          <a:prstGeom prst="rect">
            <a:avLst/>
          </a:prstGeom>
          <a:noFill/>
        </p:spPr>
        <p:txBody>
          <a:bodyPr wrap="square" lIns="109142" tIns="54573" rIns="109142" bIns="54573" rtlCol="0">
            <a:spAutoFit/>
          </a:bodyPr>
          <a:lstStyle/>
          <a:p>
            <a:pPr defTabSz="1091428" hangingPunct="1"/>
            <a:r>
              <a:rPr lang="ro-RO" sz="2000" kern="1200" dirty="0">
                <a:solidFill>
                  <a:prstClr val="black"/>
                </a:solidFill>
                <a:latin typeface="Arial" pitchFamily="34" charset="0"/>
                <a:ea typeface="+mn-ea"/>
                <a:cs typeface="Arial" pitchFamily="34" charset="0"/>
              </a:rPr>
              <a:t>Figura III-3 Salariații din activitatea de cercetare-dezvoltare, pe ocupații</a:t>
            </a:r>
            <a:r>
              <a:rPr lang="en-GB" sz="2000" kern="1200" dirty="0">
                <a:solidFill>
                  <a:prstClr val="black"/>
                </a:solidFill>
                <a:latin typeface="Arial" pitchFamily="34" charset="0"/>
                <a:ea typeface="+mn-ea"/>
                <a:cs typeface="Arial" pitchFamily="34" charset="0"/>
              </a:rPr>
              <a:t> (</a:t>
            </a:r>
            <a:r>
              <a:rPr lang="ro-RO" sz="2000" kern="1200" dirty="0">
                <a:solidFill>
                  <a:prstClr val="black"/>
                </a:solidFill>
                <a:latin typeface="Arial" pitchFamily="34" charset="0"/>
                <a:ea typeface="+mn-ea"/>
                <a:cs typeface="Arial" pitchFamily="34" charset="0"/>
              </a:rPr>
              <a:t>2016</a:t>
            </a:r>
            <a:r>
              <a:rPr lang="en-GB" sz="2000" kern="1200" dirty="0">
                <a:solidFill>
                  <a:prstClr val="black"/>
                </a:solidFill>
                <a:latin typeface="Arial" pitchFamily="34" charset="0"/>
                <a:ea typeface="+mn-ea"/>
                <a:cs typeface="Arial" pitchFamily="34" charset="0"/>
              </a:rPr>
              <a:t>)</a:t>
            </a:r>
            <a:r>
              <a:rPr lang="ro-RO" sz="2000" kern="1200" dirty="0">
                <a:solidFill>
                  <a:prstClr val="black"/>
                </a:solidFill>
                <a:latin typeface="Arial" pitchFamily="34" charset="0"/>
                <a:ea typeface="+mn-ea"/>
                <a:cs typeface="Arial" pitchFamily="34" charset="0"/>
              </a:rPr>
              <a:t>.</a:t>
            </a:r>
            <a:endParaRPr lang="en-US" sz="2000" kern="12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067473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2" y="280784"/>
            <a:ext cx="10210799" cy="2386216"/>
          </a:xfrm>
          <a:solidFill>
            <a:schemeClr val="accent2">
              <a:lumMod val="20000"/>
              <a:lumOff val="80000"/>
            </a:schemeClr>
          </a:solidFill>
        </p:spPr>
        <p:txBody>
          <a:bodyPr>
            <a:noAutofit/>
          </a:bodyPr>
          <a:lstStyle/>
          <a:p>
            <a:pPr algn="ctr"/>
            <a:r>
              <a:rPr lang="ro-RO" sz="3200" b="1" dirty="0">
                <a:latin typeface="Arial" pitchFamily="34" charset="0"/>
                <a:cs typeface="Arial" pitchFamily="34" charset="0"/>
              </a:rPr>
              <a:t>3.3.3 Abordarea strategică privind implementarea obiectivului strategic 3 al domeniului tematic cheie  resurse umane în CDI - un  domeniu al schimbării</a:t>
            </a:r>
            <a:endParaRPr lang="en-US" sz="32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2AB98F6D-5A76-4B55-9065-3BF1C39888E0}"/>
              </a:ext>
            </a:extLst>
          </p:cNvPr>
          <p:cNvSpPr>
            <a:spLocks noGrp="1"/>
          </p:cNvSpPr>
          <p:nvPr>
            <p:ph sz="half" idx="2"/>
          </p:nvPr>
        </p:nvSpPr>
        <p:spPr>
          <a:xfrm>
            <a:off x="370114" y="2848670"/>
            <a:ext cx="12077344" cy="6481758"/>
          </a:xfrm>
        </p:spPr>
        <p:txBody>
          <a:bodyPr>
            <a:normAutofit/>
          </a:bodyPr>
          <a:lstStyle/>
          <a:p>
            <a:pPr marL="0" indent="0" algn="just">
              <a:buNone/>
            </a:pPr>
            <a:r>
              <a:rPr lang="ro-RO" sz="2400" b="1" dirty="0">
                <a:latin typeface="Arial" pitchFamily="34" charset="0"/>
                <a:cs typeface="Arial" pitchFamily="34" charset="0"/>
              </a:rPr>
              <a:t>	</a:t>
            </a:r>
            <a:r>
              <a:rPr lang="en-US" sz="2400" b="1" dirty="0" err="1">
                <a:latin typeface="Arial" pitchFamily="34" charset="0"/>
                <a:cs typeface="Arial" pitchFamily="34" charset="0"/>
              </a:rPr>
              <a:t>Membrii</a:t>
            </a:r>
            <a:r>
              <a:rPr lang="en-US" sz="2400" b="1" dirty="0">
                <a:latin typeface="Arial" pitchFamily="34" charset="0"/>
                <a:cs typeface="Arial" pitchFamily="34" charset="0"/>
              </a:rPr>
              <a:t> care </a:t>
            </a:r>
            <a:r>
              <a:rPr lang="en-US" sz="2400" b="1" dirty="0" err="1">
                <a:latin typeface="Arial" pitchFamily="34" charset="0"/>
                <a:cs typeface="Arial" pitchFamily="34" charset="0"/>
              </a:rPr>
              <a:t>dețin</a:t>
            </a:r>
            <a:r>
              <a:rPr lang="en-US" sz="2400" b="1" dirty="0">
                <a:latin typeface="Arial" pitchFamily="34" charset="0"/>
                <a:cs typeface="Arial" pitchFamily="34" charset="0"/>
              </a:rPr>
              <a:t> o </a:t>
            </a:r>
            <a:r>
              <a:rPr lang="en-US" sz="2400" b="1" dirty="0" err="1">
                <a:latin typeface="Arial" pitchFamily="34" charset="0"/>
                <a:cs typeface="Arial" pitchFamily="34" charset="0"/>
              </a:rPr>
              <a:t>astfel</a:t>
            </a:r>
            <a:r>
              <a:rPr lang="en-US" sz="2400" b="1" dirty="0">
                <a:latin typeface="Arial" pitchFamily="34" charset="0"/>
                <a:cs typeface="Arial" pitchFamily="34" charset="0"/>
              </a:rPr>
              <a:t> de </a:t>
            </a:r>
            <a:r>
              <a:rPr lang="en-US" sz="2400" b="1" dirty="0" err="1">
                <a:latin typeface="Arial" pitchFamily="34" charset="0"/>
                <a:cs typeface="Arial" pitchFamily="34" charset="0"/>
              </a:rPr>
              <a:t>Diplomă</a:t>
            </a:r>
            <a:r>
              <a:rPr lang="en-US" sz="2400" b="1" dirty="0">
                <a:latin typeface="Arial" pitchFamily="34" charset="0"/>
                <a:cs typeface="Arial" pitchFamily="34" charset="0"/>
              </a:rPr>
              <a:t> au </a:t>
            </a:r>
            <a:r>
              <a:rPr lang="en-US" sz="2400" b="1" dirty="0" err="1">
                <a:latin typeface="Arial" pitchFamily="34" charset="0"/>
                <a:cs typeface="Arial" pitchFamily="34" charset="0"/>
              </a:rPr>
              <a:t>identificat</a:t>
            </a:r>
            <a:r>
              <a:rPr lang="en-US" sz="2400" b="1" dirty="0">
                <a:latin typeface="Arial" pitchFamily="34" charset="0"/>
                <a:cs typeface="Arial" pitchFamily="34" charset="0"/>
              </a:rPr>
              <a:t> </a:t>
            </a:r>
            <a:r>
              <a:rPr lang="en-US" sz="2400" b="1" dirty="0" err="1">
                <a:latin typeface="Arial" pitchFamily="34" charset="0"/>
                <a:cs typeface="Arial" pitchFamily="34" charset="0"/>
              </a:rPr>
              <a:t>următoarele</a:t>
            </a:r>
            <a:r>
              <a:rPr lang="en-US" sz="2400" b="1" dirty="0">
                <a:latin typeface="Arial" pitchFamily="34" charset="0"/>
                <a:cs typeface="Arial" pitchFamily="34" charset="0"/>
              </a:rPr>
              <a:t> </a:t>
            </a:r>
            <a:r>
              <a:rPr lang="en-US" sz="2400" b="1" dirty="0" err="1">
                <a:latin typeface="Arial" pitchFamily="34" charset="0"/>
                <a:cs typeface="Arial" pitchFamily="34" charset="0"/>
              </a:rPr>
              <a:t>beneficii</a:t>
            </a:r>
            <a:r>
              <a:rPr lang="en-US" sz="2400" b="1" dirty="0">
                <a:latin typeface="Arial" pitchFamily="34" charset="0"/>
                <a:cs typeface="Arial" pitchFamily="34" charset="0"/>
              </a:rPr>
              <a:t> </a:t>
            </a:r>
            <a:r>
              <a:rPr lang="en-US" sz="2400" b="1" dirty="0" err="1">
                <a:latin typeface="Arial" pitchFamily="34" charset="0"/>
                <a:cs typeface="Arial" pitchFamily="34" charset="0"/>
              </a:rPr>
              <a:t>suplimentare</a:t>
            </a:r>
            <a:r>
              <a:rPr lang="en-US" sz="2400" b="1" dirty="0">
                <a:latin typeface="Arial" pitchFamily="34" charset="0"/>
                <a:cs typeface="Arial" pitchFamily="34" charset="0"/>
              </a:rPr>
              <a:t>:</a:t>
            </a:r>
            <a:endParaRPr lang="en-US" sz="2400" dirty="0">
              <a:latin typeface="Arial" pitchFamily="34" charset="0"/>
              <a:cs typeface="Arial" pitchFamily="34" charset="0"/>
            </a:endParaRPr>
          </a:p>
          <a:p>
            <a:pPr marL="0" indent="0" algn="just">
              <a:buNone/>
            </a:pPr>
            <a:endParaRPr lang="ro-RO" sz="2400" dirty="0">
              <a:latin typeface="Arial" pitchFamily="34" charset="0"/>
              <a:cs typeface="Arial" pitchFamily="34" charset="0"/>
            </a:endParaRPr>
          </a:p>
          <a:p>
            <a:pPr algn="just">
              <a:buFont typeface="Arial" pitchFamily="34" charset="0"/>
              <a:buChar char="•"/>
            </a:pPr>
            <a:r>
              <a:rPr lang="en-US" sz="2400" dirty="0" err="1">
                <a:latin typeface="Arial" pitchFamily="34" charset="0"/>
                <a:cs typeface="Arial" pitchFamily="34" charset="0"/>
              </a:rPr>
              <a:t>Munca</a:t>
            </a:r>
            <a:r>
              <a:rPr lang="en-US" sz="2400" dirty="0">
                <a:latin typeface="Arial" pitchFamily="34" charset="0"/>
                <a:cs typeface="Arial" pitchFamily="34" charset="0"/>
              </a:rPr>
              <a:t> </a:t>
            </a:r>
            <a:r>
              <a:rPr lang="en-US" sz="2400" dirty="0" err="1">
                <a:latin typeface="Arial" pitchFamily="34" charset="0"/>
                <a:cs typeface="Arial" pitchFamily="34" charset="0"/>
              </a:rPr>
              <a:t>legată</a:t>
            </a:r>
            <a:r>
              <a:rPr lang="en-US" sz="2400" dirty="0">
                <a:latin typeface="Arial" pitchFamily="34" charset="0"/>
                <a:cs typeface="Arial" pitchFamily="34" charset="0"/>
              </a:rPr>
              <a:t> de </a:t>
            </a:r>
            <a:r>
              <a:rPr lang="en-US" sz="2400" dirty="0" err="1">
                <a:latin typeface="Arial" pitchFamily="34" charset="0"/>
                <a:cs typeface="Arial" pitchFamily="34" charset="0"/>
              </a:rPr>
              <a:t>acordarea</a:t>
            </a:r>
            <a:r>
              <a:rPr lang="en-US" sz="2400" dirty="0">
                <a:latin typeface="Arial" pitchFamily="34" charset="0"/>
                <a:cs typeface="Arial" pitchFamily="34" charset="0"/>
              </a:rPr>
              <a:t> </a:t>
            </a:r>
            <a:r>
              <a:rPr lang="en-US" sz="2400" dirty="0" err="1">
                <a:latin typeface="Arial" pitchFamily="34" charset="0"/>
                <a:cs typeface="Arial" pitchFamily="34" charset="0"/>
              </a:rPr>
              <a:t>diplomei</a:t>
            </a:r>
            <a:r>
              <a:rPr lang="en-US" sz="2400" dirty="0">
                <a:latin typeface="Arial" pitchFamily="34" charset="0"/>
                <a:cs typeface="Arial" pitchFamily="34" charset="0"/>
              </a:rPr>
              <a:t> </a:t>
            </a:r>
            <a:r>
              <a:rPr lang="en-US" sz="2400" dirty="0" err="1">
                <a:latin typeface="Arial" pitchFamily="34" charset="0"/>
                <a:cs typeface="Arial" pitchFamily="34" charset="0"/>
              </a:rPr>
              <a:t>îmbunătățește</a:t>
            </a:r>
            <a:r>
              <a:rPr lang="en-US" sz="2400" dirty="0">
                <a:latin typeface="Arial" pitchFamily="34" charset="0"/>
                <a:cs typeface="Arial" pitchFamily="34" charset="0"/>
              </a:rPr>
              <a:t> </a:t>
            </a:r>
            <a:r>
              <a:rPr lang="en-US" sz="2400" dirty="0" err="1">
                <a:latin typeface="Arial" pitchFamily="34" charset="0"/>
                <a:cs typeface="Arial" pitchFamily="34" charset="0"/>
              </a:rPr>
              <a:t>experiența</a:t>
            </a:r>
            <a:r>
              <a:rPr lang="en-US" sz="2400" dirty="0">
                <a:latin typeface="Arial" pitchFamily="34" charset="0"/>
                <a:cs typeface="Arial" pitchFamily="34" charset="0"/>
              </a:rPr>
              <a:t> </a:t>
            </a:r>
            <a:r>
              <a:rPr lang="en-US" sz="2400" dirty="0" err="1">
                <a:latin typeface="Arial" pitchFamily="34" charset="0"/>
                <a:cs typeface="Arial" pitchFamily="34" charset="0"/>
              </a:rPr>
              <a:t>generală</a:t>
            </a:r>
            <a:r>
              <a:rPr lang="en-US" sz="2400" dirty="0">
                <a:latin typeface="Arial" pitchFamily="34" charset="0"/>
                <a:cs typeface="Arial" pitchFamily="34" charset="0"/>
              </a:rPr>
              <a:t> a </a:t>
            </a:r>
            <a:r>
              <a:rPr lang="en-US" sz="2400" dirty="0" err="1">
                <a:latin typeface="Arial" pitchFamily="34" charset="0"/>
                <a:cs typeface="Arial" pitchFamily="34" charset="0"/>
              </a:rPr>
              <a:t>cercetătorilor</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sporește</a:t>
            </a:r>
            <a:r>
              <a:rPr lang="en-US" sz="2400" dirty="0">
                <a:latin typeface="Arial" pitchFamily="34" charset="0"/>
                <a:cs typeface="Arial" pitchFamily="34" charset="0"/>
              </a:rPr>
              <a:t> </a:t>
            </a:r>
            <a:r>
              <a:rPr lang="en-US" sz="2400" dirty="0" err="1">
                <a:latin typeface="Arial" pitchFamily="34" charset="0"/>
                <a:cs typeface="Arial" pitchFamily="34" charset="0"/>
              </a:rPr>
              <a:t>capacitatea</a:t>
            </a:r>
            <a:r>
              <a:rPr lang="en-US" sz="2400" dirty="0">
                <a:latin typeface="Arial" pitchFamily="34" charset="0"/>
                <a:cs typeface="Arial" pitchFamily="34" charset="0"/>
              </a:rPr>
              <a:t> de a </a:t>
            </a:r>
            <a:r>
              <a:rPr lang="en-US" sz="2400" dirty="0" err="1">
                <a:latin typeface="Arial" pitchFamily="34" charset="0"/>
                <a:cs typeface="Arial" pitchFamily="34" charset="0"/>
              </a:rPr>
              <a:t>atrage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de a </a:t>
            </a:r>
            <a:r>
              <a:rPr lang="en-US" sz="2400" dirty="0" err="1">
                <a:latin typeface="Arial" pitchFamily="34" charset="0"/>
                <a:cs typeface="Arial" pitchFamily="34" charset="0"/>
              </a:rPr>
              <a:t>reține</a:t>
            </a:r>
            <a:r>
              <a:rPr lang="en-US" sz="2400" dirty="0">
                <a:latin typeface="Arial" pitchFamily="34" charset="0"/>
                <a:cs typeface="Arial" pitchFamily="34" charset="0"/>
              </a:rPr>
              <a:t> </a:t>
            </a:r>
            <a:r>
              <a:rPr lang="en-US" sz="2400" dirty="0" err="1">
                <a:latin typeface="Arial" pitchFamily="34" charset="0"/>
                <a:cs typeface="Arial" pitchFamily="34" charset="0"/>
              </a:rPr>
              <a:t>personalul</a:t>
            </a:r>
            <a:r>
              <a:rPr lang="en-US" sz="2400" dirty="0">
                <a:latin typeface="Arial" pitchFamily="34" charset="0"/>
                <a:cs typeface="Arial" pitchFamily="34" charset="0"/>
              </a:rPr>
              <a:t> de </a:t>
            </a:r>
            <a:r>
              <a:rPr lang="en-US" sz="2400" dirty="0" err="1">
                <a:latin typeface="Arial" pitchFamily="34" charset="0"/>
                <a:cs typeface="Arial" pitchFamily="34" charset="0"/>
              </a:rPr>
              <a:t>cercetare</a:t>
            </a:r>
            <a:r>
              <a:rPr lang="en-US" sz="2400" dirty="0">
                <a:latin typeface="Arial" pitchFamily="34" charset="0"/>
                <a:cs typeface="Arial" pitchFamily="34" charset="0"/>
              </a:rPr>
              <a:t> de mare </a:t>
            </a:r>
            <a:r>
              <a:rPr lang="en-US" sz="2400" dirty="0" err="1">
                <a:latin typeface="Arial" pitchFamily="34" charset="0"/>
                <a:cs typeface="Arial" pitchFamily="34" charset="0"/>
              </a:rPr>
              <a:t>calibru</a:t>
            </a:r>
            <a:r>
              <a:rPr lang="ro-RO" sz="2400" dirty="0">
                <a:latin typeface="Arial" pitchFamily="34" charset="0"/>
                <a:cs typeface="Arial" pitchFamily="34" charset="0"/>
              </a:rPr>
              <a:t>;</a:t>
            </a:r>
            <a:endParaRPr lang="en-US" sz="2400" dirty="0">
              <a:latin typeface="Arial" pitchFamily="34" charset="0"/>
              <a:cs typeface="Arial" pitchFamily="34" charset="0"/>
            </a:endParaRPr>
          </a:p>
          <a:p>
            <a:pPr algn="just">
              <a:buFont typeface="Arial" pitchFamily="34" charset="0"/>
              <a:buChar char="•"/>
            </a:pPr>
            <a:r>
              <a:rPr lang="en-US" sz="2400" dirty="0" err="1">
                <a:latin typeface="Arial" pitchFamily="34" charset="0"/>
                <a:cs typeface="Arial" pitchFamily="34" charset="0"/>
              </a:rPr>
              <a:t>Acordarea</a:t>
            </a:r>
            <a:r>
              <a:rPr lang="en-US" sz="2400" dirty="0">
                <a:latin typeface="Arial" pitchFamily="34" charset="0"/>
                <a:cs typeface="Arial" pitchFamily="34" charset="0"/>
              </a:rPr>
              <a:t> </a:t>
            </a:r>
            <a:r>
              <a:rPr lang="en-US" sz="2400" dirty="0" err="1">
                <a:latin typeface="Arial" pitchFamily="34" charset="0"/>
                <a:cs typeface="Arial" pitchFamily="34" charset="0"/>
              </a:rPr>
              <a:t>diplomei</a:t>
            </a:r>
            <a:r>
              <a:rPr lang="en-US" sz="2400" dirty="0">
                <a:latin typeface="Arial" pitchFamily="34" charset="0"/>
                <a:cs typeface="Arial" pitchFamily="34" charset="0"/>
              </a:rPr>
              <a:t> </a:t>
            </a:r>
            <a:r>
              <a:rPr lang="en-US" sz="2400" dirty="0" err="1">
                <a:latin typeface="Arial" pitchFamily="34" charset="0"/>
                <a:cs typeface="Arial" pitchFamily="34" charset="0"/>
              </a:rPr>
              <a:t>presupune</a:t>
            </a:r>
            <a:r>
              <a:rPr lang="en-US" sz="2400" dirty="0">
                <a:latin typeface="Arial" pitchFamily="34" charset="0"/>
                <a:cs typeface="Arial" pitchFamily="34" charset="0"/>
              </a:rPr>
              <a:t> </a:t>
            </a:r>
            <a:r>
              <a:rPr lang="en-US" sz="2400" dirty="0" err="1">
                <a:latin typeface="Arial" pitchFamily="34" charset="0"/>
                <a:cs typeface="Arial" pitchFamily="34" charset="0"/>
              </a:rPr>
              <a:t>că</a:t>
            </a:r>
            <a:r>
              <a:rPr lang="en-US" sz="2400" dirty="0">
                <a:latin typeface="Arial" pitchFamily="34" charset="0"/>
                <a:cs typeface="Arial" pitchFamily="34" charset="0"/>
              </a:rPr>
              <a:t> </a:t>
            </a:r>
            <a:r>
              <a:rPr lang="en-US" sz="2400" dirty="0" err="1">
                <a:latin typeface="Arial" pitchFamily="34" charset="0"/>
                <a:cs typeface="Arial" pitchFamily="34" charset="0"/>
              </a:rPr>
              <a:t>este</a:t>
            </a:r>
            <a:r>
              <a:rPr lang="en-US" sz="2400" dirty="0">
                <a:latin typeface="Arial" pitchFamily="34" charset="0"/>
                <a:cs typeface="Arial" pitchFamily="34" charset="0"/>
              </a:rPr>
              <a:t> </a:t>
            </a:r>
            <a:r>
              <a:rPr lang="en-US" sz="2400" dirty="0" err="1">
                <a:latin typeface="Arial" pitchFamily="34" charset="0"/>
                <a:cs typeface="Arial" pitchFamily="34" charset="0"/>
              </a:rPr>
              <a:t>încurajată</a:t>
            </a:r>
            <a:r>
              <a:rPr lang="en-US" sz="2400" dirty="0">
                <a:latin typeface="Arial" pitchFamily="34" charset="0"/>
                <a:cs typeface="Arial" pitchFamily="34" charset="0"/>
              </a:rPr>
              <a:t> </a:t>
            </a:r>
            <a:r>
              <a:rPr lang="en-US" sz="2400" dirty="0" err="1">
                <a:latin typeface="Arial" pitchFamily="34" charset="0"/>
                <a:cs typeface="Arial" pitchFamily="34" charset="0"/>
              </a:rPr>
              <a:t>interacțiunea</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integrarea</a:t>
            </a:r>
            <a:r>
              <a:rPr lang="en-US" sz="2400" dirty="0">
                <a:latin typeface="Arial" pitchFamily="34" charset="0"/>
                <a:cs typeface="Arial" pitchFamily="34" charset="0"/>
              </a:rPr>
              <a:t> </a:t>
            </a:r>
            <a:r>
              <a:rPr lang="en-US" sz="2400" dirty="0" err="1">
                <a:latin typeface="Arial" pitchFamily="34" charset="0"/>
                <a:cs typeface="Arial" pitchFamily="34" charset="0"/>
              </a:rPr>
              <a:t>dintre</a:t>
            </a:r>
            <a:r>
              <a:rPr lang="en-US" sz="2400" dirty="0">
                <a:latin typeface="Arial" pitchFamily="34" charset="0"/>
                <a:cs typeface="Arial" pitchFamily="34" charset="0"/>
              </a:rPr>
              <a:t> </a:t>
            </a:r>
            <a:r>
              <a:rPr lang="en-US" sz="2400" dirty="0" err="1">
                <a:latin typeface="Arial" pitchFamily="34" charset="0"/>
                <a:cs typeface="Arial" pitchFamily="34" charset="0"/>
              </a:rPr>
              <a:t>personalul</a:t>
            </a:r>
            <a:r>
              <a:rPr lang="en-US" sz="2400" dirty="0">
                <a:latin typeface="Arial" pitchFamily="34" charset="0"/>
                <a:cs typeface="Arial" pitchFamily="34" charset="0"/>
              </a:rPr>
              <a:t> academic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administrația</a:t>
            </a:r>
            <a:r>
              <a:rPr lang="en-US" sz="2400" dirty="0">
                <a:latin typeface="Arial" pitchFamily="34" charset="0"/>
                <a:cs typeface="Arial" pitchFamily="34" charset="0"/>
              </a:rPr>
              <a:t> </a:t>
            </a:r>
            <a:r>
              <a:rPr lang="en-US" sz="2400" dirty="0" err="1">
                <a:latin typeface="Arial" pitchFamily="34" charset="0"/>
                <a:cs typeface="Arial" pitchFamily="34" charset="0"/>
              </a:rPr>
              <a:t>centrală</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departamentele</a:t>
            </a:r>
            <a:r>
              <a:rPr lang="en-US" sz="2400" dirty="0">
                <a:latin typeface="Arial" pitchFamily="34" charset="0"/>
                <a:cs typeface="Arial" pitchFamily="34" charset="0"/>
              </a:rPr>
              <a:t> </a:t>
            </a:r>
            <a:r>
              <a:rPr lang="en-US" sz="2400" dirty="0" err="1">
                <a:latin typeface="Arial" pitchFamily="34" charset="0"/>
                <a:cs typeface="Arial" pitchFamily="34" charset="0"/>
              </a:rPr>
              <a:t>descentralizate</a:t>
            </a:r>
            <a:r>
              <a:rPr lang="en-US" sz="2400" dirty="0">
                <a:latin typeface="Arial" pitchFamily="34" charset="0"/>
                <a:cs typeface="Arial" pitchFamily="34" charset="0"/>
              </a:rPr>
              <a:t>, </a:t>
            </a:r>
            <a:r>
              <a:rPr lang="en-US" sz="2400" dirty="0" err="1">
                <a:latin typeface="Arial" pitchFamily="34" charset="0"/>
                <a:cs typeface="Arial" pitchFamily="34" charset="0"/>
              </a:rPr>
              <a:t>reunindu-i</a:t>
            </a:r>
            <a:r>
              <a:rPr lang="en-US" sz="2400" dirty="0">
                <a:latin typeface="Arial" pitchFamily="34" charset="0"/>
                <a:cs typeface="Arial" pitchFamily="34" charset="0"/>
              </a:rPr>
              <a:t> </a:t>
            </a:r>
            <a:r>
              <a:rPr lang="en-US" sz="2400" dirty="0" err="1">
                <a:latin typeface="Arial" pitchFamily="34" charset="0"/>
                <a:cs typeface="Arial" pitchFamily="34" charset="0"/>
              </a:rPr>
              <a:t>pe</a:t>
            </a:r>
            <a:r>
              <a:rPr lang="en-US" sz="2400" dirty="0">
                <a:latin typeface="Arial" pitchFamily="34" charset="0"/>
                <a:cs typeface="Arial" pitchFamily="34" charset="0"/>
              </a:rPr>
              <a:t>  </a:t>
            </a:r>
            <a:r>
              <a:rPr lang="en-US" sz="2400" dirty="0" err="1">
                <a:latin typeface="Arial" pitchFamily="34" charset="0"/>
                <a:cs typeface="Arial" pitchFamily="34" charset="0"/>
              </a:rPr>
              <a:t>aceștia</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 face </a:t>
            </a:r>
            <a:r>
              <a:rPr lang="en-US" sz="2400" dirty="0" err="1">
                <a:latin typeface="Arial" pitchFamily="34" charset="0"/>
                <a:cs typeface="Arial" pitchFamily="34" charset="0"/>
              </a:rPr>
              <a:t>schimb</a:t>
            </a:r>
            <a:r>
              <a:rPr lang="en-US" sz="2400" dirty="0">
                <a:latin typeface="Arial" pitchFamily="34" charset="0"/>
                <a:cs typeface="Arial" pitchFamily="34" charset="0"/>
              </a:rPr>
              <a:t> de </a:t>
            </a:r>
            <a:r>
              <a:rPr lang="en-US" sz="2400" dirty="0" err="1">
                <a:latin typeface="Arial" pitchFamily="34" charset="0"/>
                <a:cs typeface="Arial" pitchFamily="34" charset="0"/>
              </a:rPr>
              <a:t>informații</a:t>
            </a:r>
            <a:r>
              <a:rPr lang="en-US" sz="2400" dirty="0">
                <a:latin typeface="Arial" pitchFamily="34" charset="0"/>
                <a:cs typeface="Arial" pitchFamily="34" charset="0"/>
              </a:rPr>
              <a:t> cu </a:t>
            </a:r>
            <a:r>
              <a:rPr lang="en-US" sz="2400" dirty="0" err="1">
                <a:latin typeface="Arial" pitchFamily="34" charset="0"/>
                <a:cs typeface="Arial" pitchFamily="34" charset="0"/>
              </a:rPr>
              <a:t>privire</a:t>
            </a:r>
            <a:r>
              <a:rPr lang="en-US" sz="2400" dirty="0">
                <a:latin typeface="Arial" pitchFamily="34" charset="0"/>
                <a:cs typeface="Arial" pitchFamily="34" charset="0"/>
              </a:rPr>
              <a:t> la </a:t>
            </a:r>
            <a:r>
              <a:rPr lang="en-US" sz="2400" dirty="0" err="1">
                <a:latin typeface="Arial" pitchFamily="34" charset="0"/>
                <a:cs typeface="Arial" pitchFamily="34" charset="0"/>
              </a:rPr>
              <a:t>activitățile</a:t>
            </a:r>
            <a:r>
              <a:rPr lang="en-US" sz="2400" dirty="0">
                <a:latin typeface="Arial" pitchFamily="34" charset="0"/>
                <a:cs typeface="Arial" pitchFamily="34" charset="0"/>
              </a:rPr>
              <a:t> </a:t>
            </a:r>
            <a:r>
              <a:rPr lang="en-US" sz="2400" dirty="0" err="1">
                <a:latin typeface="Arial" pitchFamily="34" charset="0"/>
                <a:cs typeface="Arial" pitchFamily="34" charset="0"/>
              </a:rPr>
              <a:t>existente</a:t>
            </a:r>
            <a:r>
              <a:rPr lang="en-US" sz="2400" dirty="0">
                <a:latin typeface="Arial" pitchFamily="34" charset="0"/>
                <a:cs typeface="Arial" pitchFamily="34" charset="0"/>
              </a:rPr>
              <a:t>. </a:t>
            </a:r>
            <a:r>
              <a:rPr lang="en-US" sz="2400" dirty="0" err="1">
                <a:latin typeface="Arial" pitchFamily="34" charset="0"/>
                <a:cs typeface="Arial" pitchFamily="34" charset="0"/>
              </a:rPr>
              <a:t>Aceștia</a:t>
            </a:r>
            <a:r>
              <a:rPr lang="en-US" sz="2400" dirty="0">
                <a:latin typeface="Arial" pitchFamily="34" charset="0"/>
                <a:cs typeface="Arial" pitchFamily="34" charset="0"/>
              </a:rPr>
              <a:t> </a:t>
            </a:r>
            <a:r>
              <a:rPr lang="en-US" sz="2400" dirty="0" err="1">
                <a:latin typeface="Arial" pitchFamily="34" charset="0"/>
                <a:cs typeface="Arial" pitchFamily="34" charset="0"/>
              </a:rPr>
              <a:t>identifică</a:t>
            </a:r>
            <a:r>
              <a:rPr lang="en-US" sz="2400" dirty="0">
                <a:latin typeface="Arial" pitchFamily="34" charset="0"/>
                <a:cs typeface="Arial" pitchFamily="34" charset="0"/>
              </a:rPr>
              <a:t> </a:t>
            </a:r>
            <a:r>
              <a:rPr lang="en-US" sz="2400" dirty="0" err="1">
                <a:latin typeface="Arial" pitchFamily="34" charset="0"/>
                <a:cs typeface="Arial" pitchFamily="34" charset="0"/>
              </a:rPr>
              <a:t>suprapuneri</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nevoi</a:t>
            </a:r>
            <a:r>
              <a:rPr lang="en-US" sz="2400" dirty="0">
                <a:latin typeface="Arial" pitchFamily="34" charset="0"/>
                <a:cs typeface="Arial" pitchFamily="34" charset="0"/>
              </a:rPr>
              <a:t> </a:t>
            </a:r>
            <a:r>
              <a:rPr lang="en-US" sz="2400" dirty="0" err="1">
                <a:latin typeface="Arial" pitchFamily="34" charset="0"/>
                <a:cs typeface="Arial" pitchFamily="34" charset="0"/>
              </a:rPr>
              <a:t>comune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optimizează</a:t>
            </a:r>
            <a:r>
              <a:rPr lang="en-US" sz="2400" dirty="0">
                <a:latin typeface="Arial" pitchFamily="34" charset="0"/>
                <a:cs typeface="Arial" pitchFamily="34" charset="0"/>
              </a:rPr>
              <a:t> </a:t>
            </a:r>
            <a:r>
              <a:rPr lang="en-US" sz="2400" dirty="0" err="1">
                <a:latin typeface="Arial" pitchFamily="34" charset="0"/>
                <a:cs typeface="Arial" pitchFamily="34" charset="0"/>
              </a:rPr>
              <a:t>fluxurile</a:t>
            </a:r>
            <a:r>
              <a:rPr lang="en-US" sz="2400" dirty="0">
                <a:latin typeface="Arial" pitchFamily="34" charset="0"/>
                <a:cs typeface="Arial" pitchFamily="34" charset="0"/>
              </a:rPr>
              <a:t> de </a:t>
            </a:r>
            <a:r>
              <a:rPr lang="en-US" sz="2400" dirty="0" err="1">
                <a:latin typeface="Arial" pitchFamily="34" charset="0"/>
                <a:cs typeface="Arial" pitchFamily="34" charset="0"/>
              </a:rPr>
              <a:t>lucru</a:t>
            </a:r>
            <a:r>
              <a:rPr lang="ro-RO" sz="2400" dirty="0">
                <a:latin typeface="Arial" pitchFamily="34" charset="0"/>
                <a:cs typeface="Arial" pitchFamily="34" charset="0"/>
              </a:rPr>
              <a:t>;</a:t>
            </a:r>
            <a:endParaRPr lang="en-US" sz="2400" dirty="0">
              <a:latin typeface="Arial" pitchFamily="34" charset="0"/>
              <a:cs typeface="Arial" pitchFamily="34" charset="0"/>
            </a:endParaRPr>
          </a:p>
          <a:p>
            <a:pPr algn="just">
              <a:buFont typeface="Arial" pitchFamily="34" charset="0"/>
              <a:buChar char="•"/>
            </a:pPr>
            <a:r>
              <a:rPr lang="en-US" sz="2400" dirty="0" err="1">
                <a:latin typeface="Arial" pitchFamily="34" charset="0"/>
                <a:cs typeface="Arial" pitchFamily="34" charset="0"/>
              </a:rPr>
              <a:t>Realizarea</a:t>
            </a:r>
            <a:r>
              <a:rPr lang="en-US" sz="2400" dirty="0">
                <a:latin typeface="Arial" pitchFamily="34" charset="0"/>
                <a:cs typeface="Arial" pitchFamily="34" charset="0"/>
              </a:rPr>
              <a:t> </a:t>
            </a:r>
            <a:r>
              <a:rPr lang="en-US" sz="2400" dirty="0" err="1">
                <a:latin typeface="Arial" pitchFamily="34" charset="0"/>
                <a:cs typeface="Arial" pitchFamily="34" charset="0"/>
              </a:rPr>
              <a:t>analizei</a:t>
            </a:r>
            <a:r>
              <a:rPr lang="en-US" sz="2400" dirty="0">
                <a:latin typeface="Arial" pitchFamily="34" charset="0"/>
                <a:cs typeface="Arial" pitchFamily="34" charset="0"/>
              </a:rPr>
              <a:t> </a:t>
            </a:r>
            <a:r>
              <a:rPr lang="en-US" sz="2400" dirty="0" err="1">
                <a:latin typeface="Arial" pitchFamily="34" charset="0"/>
                <a:cs typeface="Arial" pitchFamily="34" charset="0"/>
              </a:rPr>
              <a:t>decalajelor</a:t>
            </a:r>
            <a:r>
              <a:rPr lang="en-US" sz="2400" dirty="0">
                <a:latin typeface="Arial" pitchFamily="34" charset="0"/>
                <a:cs typeface="Arial" pitchFamily="34" charset="0"/>
              </a:rPr>
              <a:t>  </a:t>
            </a:r>
            <a:r>
              <a:rPr lang="en-US" sz="2400" dirty="0" err="1">
                <a:latin typeface="Arial" pitchFamily="34" charset="0"/>
                <a:cs typeface="Arial" pitchFamily="34" charset="0"/>
              </a:rPr>
              <a:t>inclusă</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cadrul</a:t>
            </a:r>
            <a:r>
              <a:rPr lang="en-US" sz="2400" dirty="0">
                <a:latin typeface="Arial" pitchFamily="34" charset="0"/>
                <a:cs typeface="Arial" pitchFamily="34" charset="0"/>
              </a:rPr>
              <a:t> </a:t>
            </a:r>
            <a:r>
              <a:rPr lang="en-US" sz="2400" dirty="0" err="1">
                <a:latin typeface="Arial" pitchFamily="34" charset="0"/>
                <a:cs typeface="Arial" pitchFamily="34" charset="0"/>
              </a:rPr>
              <a:t>procedurilor</a:t>
            </a:r>
            <a:r>
              <a:rPr lang="en-US" sz="2400" dirty="0">
                <a:latin typeface="Arial" pitchFamily="34" charset="0"/>
                <a:cs typeface="Arial" pitchFamily="34" charset="0"/>
              </a:rPr>
              <a:t> de </a:t>
            </a:r>
            <a:r>
              <a:rPr lang="en-US" sz="2400" dirty="0" err="1">
                <a:latin typeface="Arial" pitchFamily="34" charset="0"/>
                <a:cs typeface="Arial" pitchFamily="34" charset="0"/>
              </a:rPr>
              <a:t>acordare</a:t>
            </a:r>
            <a:r>
              <a:rPr lang="en-US" sz="2400" dirty="0">
                <a:latin typeface="Arial" pitchFamily="34" charset="0"/>
                <a:cs typeface="Arial" pitchFamily="34" charset="0"/>
              </a:rPr>
              <a:t> a </a:t>
            </a:r>
            <a:r>
              <a:rPr lang="en-US" sz="2400" dirty="0" err="1">
                <a:latin typeface="Arial" pitchFamily="34" charset="0"/>
                <a:cs typeface="Arial" pitchFamily="34" charset="0"/>
              </a:rPr>
              <a:t>Diplomei</a:t>
            </a:r>
            <a:r>
              <a:rPr lang="en-US" sz="2400" dirty="0">
                <a:latin typeface="Arial" pitchFamily="34" charset="0"/>
                <a:cs typeface="Arial" pitchFamily="34" charset="0"/>
              </a:rPr>
              <a:t> </a:t>
            </a:r>
            <a:r>
              <a:rPr lang="en-US" sz="2400" dirty="0" err="1">
                <a:latin typeface="Arial" pitchFamily="34" charset="0"/>
                <a:cs typeface="Arial" pitchFamily="34" charset="0"/>
              </a:rPr>
              <a:t>aduce</a:t>
            </a:r>
            <a:r>
              <a:rPr lang="en-US" sz="2400" dirty="0">
                <a:latin typeface="Arial" pitchFamily="34" charset="0"/>
                <a:cs typeface="Arial" pitchFamily="34" charset="0"/>
              </a:rPr>
              <a:t> </a:t>
            </a:r>
            <a:r>
              <a:rPr lang="en-US" sz="2400" dirty="0" err="1">
                <a:latin typeface="Arial" pitchFamily="34" charset="0"/>
                <a:cs typeface="Arial" pitchFamily="34" charset="0"/>
              </a:rPr>
              <a:t>personalul</a:t>
            </a:r>
            <a:r>
              <a:rPr lang="en-US" sz="2400" dirty="0">
                <a:latin typeface="Arial" pitchFamily="34" charset="0"/>
                <a:cs typeface="Arial" pitchFamily="34" charset="0"/>
              </a:rPr>
              <a:t> academic </a:t>
            </a:r>
            <a:r>
              <a:rPr lang="en-US" sz="2400" dirty="0" err="1">
                <a:latin typeface="Arial" pitchFamily="34" charset="0"/>
                <a:cs typeface="Arial" pitchFamily="34" charset="0"/>
              </a:rPr>
              <a:t>și</a:t>
            </a:r>
            <a:r>
              <a:rPr lang="en-US" sz="2400" dirty="0">
                <a:latin typeface="Arial" pitchFamily="34" charset="0"/>
                <a:cs typeface="Arial" pitchFamily="34" charset="0"/>
              </a:rPr>
              <a:t> de </a:t>
            </a:r>
            <a:r>
              <a:rPr lang="en-US" sz="2400" dirty="0" err="1">
                <a:latin typeface="Arial" pitchFamily="34" charset="0"/>
                <a:cs typeface="Arial" pitchFamily="34" charset="0"/>
              </a:rPr>
              <a:t>sprijin</a:t>
            </a:r>
            <a:r>
              <a:rPr lang="en-US" sz="2400" dirty="0">
                <a:latin typeface="Arial" pitchFamily="34" charset="0"/>
                <a:cs typeface="Arial" pitchFamily="34" charset="0"/>
              </a:rPr>
              <a:t> </a:t>
            </a:r>
            <a:r>
              <a:rPr lang="en-US" sz="2400" dirty="0" err="1">
                <a:latin typeface="Arial" pitchFamily="34" charset="0"/>
                <a:cs typeface="Arial" pitchFamily="34" charset="0"/>
              </a:rPr>
              <a:t>împreună</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 </a:t>
            </a:r>
            <a:r>
              <a:rPr lang="en-US" sz="2400" dirty="0" err="1">
                <a:latin typeface="Arial" pitchFamily="34" charset="0"/>
                <a:cs typeface="Arial" pitchFamily="34" charset="0"/>
              </a:rPr>
              <a:t>reflecta</a:t>
            </a:r>
            <a:r>
              <a:rPr lang="en-US" sz="2400" dirty="0">
                <a:latin typeface="Arial" pitchFamily="34" charset="0"/>
                <a:cs typeface="Arial" pitchFamily="34" charset="0"/>
              </a:rPr>
              <a:t> </a:t>
            </a:r>
            <a:r>
              <a:rPr lang="en-US" sz="2400" dirty="0" err="1">
                <a:latin typeface="Arial" pitchFamily="34" charset="0"/>
                <a:cs typeface="Arial" pitchFamily="34" charset="0"/>
              </a:rPr>
              <a:t>asupra</a:t>
            </a:r>
            <a:r>
              <a:rPr lang="en-US" sz="2400" dirty="0">
                <a:latin typeface="Arial" pitchFamily="34" charset="0"/>
                <a:cs typeface="Arial" pitchFamily="34" charset="0"/>
              </a:rPr>
              <a:t> </a:t>
            </a:r>
            <a:r>
              <a:rPr lang="en-US" sz="2400" dirty="0" err="1">
                <a:latin typeface="Arial" pitchFamily="34" charset="0"/>
                <a:cs typeface="Arial" pitchFamily="34" charset="0"/>
              </a:rPr>
              <a:t>punctelor</a:t>
            </a:r>
            <a:r>
              <a:rPr lang="en-US" sz="2400" dirty="0">
                <a:latin typeface="Arial" pitchFamily="34" charset="0"/>
                <a:cs typeface="Arial" pitchFamily="34" charset="0"/>
              </a:rPr>
              <a:t> forte </a:t>
            </a:r>
            <a:r>
              <a:rPr lang="en-US" sz="2400" dirty="0" err="1">
                <a:latin typeface="Arial" pitchFamily="34" charset="0"/>
                <a:cs typeface="Arial" pitchFamily="34" charset="0"/>
              </a:rPr>
              <a:t>și</a:t>
            </a:r>
            <a:r>
              <a:rPr lang="en-US" sz="2400" dirty="0">
                <a:latin typeface="Arial" pitchFamily="34" charset="0"/>
                <a:cs typeface="Arial" pitchFamily="34" charset="0"/>
              </a:rPr>
              <a:t> a </a:t>
            </a:r>
            <a:r>
              <a:rPr lang="en-US" sz="2400" dirty="0" err="1">
                <a:latin typeface="Arial" pitchFamily="34" charset="0"/>
                <a:cs typeface="Arial" pitchFamily="34" charset="0"/>
              </a:rPr>
              <a:t>punctelor</a:t>
            </a:r>
            <a:r>
              <a:rPr lang="en-US" sz="2400" dirty="0">
                <a:latin typeface="Arial" pitchFamily="34" charset="0"/>
                <a:cs typeface="Arial" pitchFamily="34" charset="0"/>
              </a:rPr>
              <a:t> </a:t>
            </a:r>
            <a:r>
              <a:rPr lang="en-US" sz="2400" dirty="0" err="1">
                <a:latin typeface="Arial" pitchFamily="34" charset="0"/>
                <a:cs typeface="Arial" pitchFamily="34" charset="0"/>
              </a:rPr>
              <a:t>slabe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ajută</a:t>
            </a:r>
            <a:r>
              <a:rPr lang="en-US" sz="2400" dirty="0">
                <a:latin typeface="Arial" pitchFamily="34" charset="0"/>
                <a:cs typeface="Arial" pitchFamily="34" charset="0"/>
              </a:rPr>
              <a:t> la </a:t>
            </a:r>
            <a:r>
              <a:rPr lang="en-US" sz="2400" dirty="0" err="1">
                <a:latin typeface="Arial" pitchFamily="34" charset="0"/>
                <a:cs typeface="Arial" pitchFamily="34" charset="0"/>
              </a:rPr>
              <a:t>identificarea</a:t>
            </a:r>
            <a:r>
              <a:rPr lang="en-US" sz="2400" dirty="0">
                <a:latin typeface="Arial" pitchFamily="34" charset="0"/>
                <a:cs typeface="Arial" pitchFamily="34" charset="0"/>
              </a:rPr>
              <a:t> </a:t>
            </a:r>
            <a:r>
              <a:rPr lang="en-US" sz="2400" dirty="0" err="1">
                <a:latin typeface="Arial" pitchFamily="34" charset="0"/>
                <a:cs typeface="Arial" pitchFamily="34" charset="0"/>
              </a:rPr>
              <a:t>preocupărilor</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oportunităților</a:t>
            </a:r>
            <a:r>
              <a:rPr lang="en-US" sz="2400" dirty="0">
                <a:latin typeface="Arial" pitchFamily="34" charset="0"/>
                <a:cs typeface="Arial" pitchFamily="34" charset="0"/>
              </a:rPr>
              <a:t> </a:t>
            </a:r>
            <a:r>
              <a:rPr lang="en-US" sz="2400" dirty="0" err="1">
                <a:latin typeface="Arial" pitchFamily="34" charset="0"/>
                <a:cs typeface="Arial" pitchFamily="34" charset="0"/>
              </a:rPr>
              <a:t>comune</a:t>
            </a:r>
            <a:r>
              <a:rPr lang="ro-RO" sz="2400" dirty="0">
                <a:latin typeface="Arial" pitchFamily="34" charset="0"/>
                <a:cs typeface="Arial" pitchFamily="34" charset="0"/>
              </a:rPr>
              <a:t>;</a:t>
            </a:r>
            <a:endParaRPr lang="en-US" sz="2400" dirty="0">
              <a:latin typeface="Arial" pitchFamily="34" charset="0"/>
              <a:cs typeface="Arial" pitchFamily="34" charset="0"/>
            </a:endParaRPr>
          </a:p>
          <a:p>
            <a:pPr algn="just">
              <a:buFont typeface="Arial" pitchFamily="34" charset="0"/>
              <a:buChar char="•"/>
            </a:pPr>
            <a:r>
              <a:rPr lang="en-US" sz="2400" dirty="0" err="1">
                <a:latin typeface="Arial" pitchFamily="34" charset="0"/>
                <a:cs typeface="Arial" pitchFamily="34" charset="0"/>
              </a:rPr>
              <a:t>Permite</a:t>
            </a:r>
            <a:r>
              <a:rPr lang="en-US" sz="2400" dirty="0">
                <a:latin typeface="Arial" pitchFamily="34" charset="0"/>
                <a:cs typeface="Arial" pitchFamily="34" charset="0"/>
              </a:rPr>
              <a:t> </a:t>
            </a:r>
            <a:r>
              <a:rPr lang="en-US" sz="2400" dirty="0" err="1">
                <a:latin typeface="Arial" pitchFamily="34" charset="0"/>
                <a:cs typeface="Arial" pitchFamily="34" charset="0"/>
              </a:rPr>
              <a:t>implicarea</a:t>
            </a:r>
            <a:r>
              <a:rPr lang="en-US" sz="2400" dirty="0">
                <a:latin typeface="Arial" pitchFamily="34" charset="0"/>
                <a:cs typeface="Arial" pitchFamily="34" charset="0"/>
              </a:rPr>
              <a:t> </a:t>
            </a:r>
            <a:r>
              <a:rPr lang="en-US" sz="2400" dirty="0" err="1">
                <a:latin typeface="Arial" pitchFamily="34" charset="0"/>
                <a:cs typeface="Arial" pitchFamily="34" charset="0"/>
              </a:rPr>
              <a:t>tuturor</a:t>
            </a:r>
            <a:r>
              <a:rPr lang="en-US" sz="2400" dirty="0">
                <a:latin typeface="Arial" pitchFamily="34" charset="0"/>
                <a:cs typeface="Arial" pitchFamily="34" charset="0"/>
              </a:rPr>
              <a:t> </a:t>
            </a:r>
            <a:r>
              <a:rPr lang="en-US" sz="2400" dirty="0" err="1">
                <a:latin typeface="Arial" pitchFamily="34" charset="0"/>
                <a:cs typeface="Arial" pitchFamily="34" charset="0"/>
              </a:rPr>
              <a:t>categoriilor</a:t>
            </a:r>
            <a:r>
              <a:rPr lang="en-US" sz="2400" dirty="0">
                <a:latin typeface="Arial" pitchFamily="34" charset="0"/>
                <a:cs typeface="Arial" pitchFamily="34" charset="0"/>
              </a:rPr>
              <a:t> de </a:t>
            </a:r>
            <a:r>
              <a:rPr lang="en-US" sz="2400" dirty="0" err="1">
                <a:latin typeface="Arial" pitchFamily="34" charset="0"/>
                <a:cs typeface="Arial" pitchFamily="34" charset="0"/>
              </a:rPr>
              <a:t>cercetători</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 </a:t>
            </a:r>
            <a:r>
              <a:rPr lang="en-US" sz="2400" dirty="0" err="1">
                <a:latin typeface="Arial" pitchFamily="34" charset="0"/>
                <a:cs typeface="Arial" pitchFamily="34" charset="0"/>
              </a:rPr>
              <a:t>defini</a:t>
            </a:r>
            <a:r>
              <a:rPr lang="en-US" sz="2400" dirty="0">
                <a:latin typeface="Arial" pitchFamily="34" charset="0"/>
                <a:cs typeface="Arial" pitchFamily="34" charset="0"/>
              </a:rPr>
              <a:t> </a:t>
            </a:r>
            <a:r>
              <a:rPr lang="en-US" sz="2400" dirty="0" err="1">
                <a:latin typeface="Arial" pitchFamily="34" charset="0"/>
                <a:cs typeface="Arial" pitchFamily="34" charset="0"/>
              </a:rPr>
              <a:t>noi</a:t>
            </a:r>
            <a:r>
              <a:rPr lang="en-US" sz="2400" dirty="0">
                <a:latin typeface="Arial" pitchFamily="34" charset="0"/>
                <a:cs typeface="Arial" pitchFamily="34" charset="0"/>
              </a:rPr>
              <a:t> </a:t>
            </a:r>
            <a:r>
              <a:rPr lang="en-US" sz="2400" dirty="0" err="1">
                <a:latin typeface="Arial" pitchFamily="34" charset="0"/>
                <a:cs typeface="Arial" pitchFamily="34" charset="0"/>
              </a:rPr>
              <a:t>activități</a:t>
            </a: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err="1">
                <a:latin typeface="Arial" pitchFamily="34" charset="0"/>
                <a:cs typeface="Arial" pitchFamily="34" charset="0"/>
              </a:rPr>
              <a:t>adaptate</a:t>
            </a:r>
            <a:r>
              <a:rPr lang="en-US" sz="2400" dirty="0">
                <a:latin typeface="Arial" pitchFamily="34" charset="0"/>
                <a:cs typeface="Arial" pitchFamily="34" charset="0"/>
              </a:rPr>
              <a:t> la </a:t>
            </a:r>
            <a:r>
              <a:rPr lang="en-US" sz="2400" dirty="0" err="1">
                <a:latin typeface="Arial" pitchFamily="34" charset="0"/>
                <a:cs typeface="Arial" pitchFamily="34" charset="0"/>
              </a:rPr>
              <a:t>diferitele</a:t>
            </a:r>
            <a:r>
              <a:rPr lang="en-US" sz="2400" dirty="0">
                <a:latin typeface="Arial" pitchFamily="34" charset="0"/>
                <a:cs typeface="Arial" pitchFamily="34" charset="0"/>
              </a:rPr>
              <a:t> </a:t>
            </a:r>
            <a:r>
              <a:rPr lang="en-US" sz="2400" dirty="0" err="1">
                <a:latin typeface="Arial" pitchFamily="34" charset="0"/>
                <a:cs typeface="Arial" pitchFamily="34" charset="0"/>
              </a:rPr>
              <a:t>etape</a:t>
            </a:r>
            <a:r>
              <a:rPr lang="en-US" sz="2400" dirty="0">
                <a:latin typeface="Arial" pitchFamily="34" charset="0"/>
                <a:cs typeface="Arial" pitchFamily="34" charset="0"/>
              </a:rPr>
              <a:t> ale </a:t>
            </a:r>
            <a:r>
              <a:rPr lang="en-US" sz="2400" dirty="0" err="1">
                <a:latin typeface="Arial" pitchFamily="34" charset="0"/>
                <a:cs typeface="Arial" pitchFamily="34" charset="0"/>
              </a:rPr>
              <a:t>carierei</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 </a:t>
            </a:r>
            <a:r>
              <a:rPr lang="en-US" sz="2400" dirty="0" err="1">
                <a:latin typeface="Arial" pitchFamily="34" charset="0"/>
                <a:cs typeface="Arial" pitchFamily="34" charset="0"/>
              </a:rPr>
              <a:t>evalua</a:t>
            </a:r>
            <a:r>
              <a:rPr lang="en-US" sz="2400" dirty="0">
                <a:latin typeface="Arial" pitchFamily="34" charset="0"/>
                <a:cs typeface="Arial" pitchFamily="34" charset="0"/>
              </a:rPr>
              <a:t> </a:t>
            </a:r>
            <a:r>
              <a:rPr lang="en-US" sz="2400" dirty="0" err="1">
                <a:latin typeface="Arial" pitchFamily="34" charset="0"/>
                <a:cs typeface="Arial" pitchFamily="34" charset="0"/>
              </a:rPr>
              <a:t>eficacitatea</a:t>
            </a:r>
            <a:r>
              <a:rPr lang="en-US" sz="2400" dirty="0">
                <a:latin typeface="Arial" pitchFamily="34" charset="0"/>
                <a:cs typeface="Arial" pitchFamily="34" charset="0"/>
              </a:rPr>
              <a:t> </a:t>
            </a:r>
            <a:r>
              <a:rPr lang="en-US" sz="2400" dirty="0" err="1">
                <a:latin typeface="Arial" pitchFamily="34" charset="0"/>
                <a:cs typeface="Arial" pitchFamily="34" charset="0"/>
              </a:rPr>
              <a:t>celor</a:t>
            </a:r>
            <a:r>
              <a:rPr lang="en-US" sz="2400" dirty="0">
                <a:latin typeface="Arial" pitchFamily="34" charset="0"/>
                <a:cs typeface="Arial" pitchFamily="34" charset="0"/>
              </a:rPr>
              <a:t> </a:t>
            </a:r>
            <a:r>
              <a:rPr lang="en-US" sz="2400" dirty="0" err="1">
                <a:latin typeface="Arial" pitchFamily="34" charset="0"/>
                <a:cs typeface="Arial" pitchFamily="34" charset="0"/>
              </a:rPr>
              <a:t>existente</a:t>
            </a:r>
            <a:r>
              <a:rPr lang="ro-RO" sz="2400" dirty="0">
                <a:latin typeface="Arial" pitchFamily="34" charset="0"/>
                <a:cs typeface="Arial"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121809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4" name="Content Placeholder 3">
            <a:extLst>
              <a:ext uri="{FF2B5EF4-FFF2-40B4-BE49-F238E27FC236}">
                <a16:creationId xmlns:a16="http://schemas.microsoft.com/office/drawing/2014/main" xmlns="" id="{2AB98F6D-5A76-4B55-9065-3BF1C39888E0}"/>
              </a:ext>
            </a:extLst>
          </p:cNvPr>
          <p:cNvSpPr>
            <a:spLocks noGrp="1"/>
          </p:cNvSpPr>
          <p:nvPr>
            <p:ph sz="half" idx="2"/>
          </p:nvPr>
        </p:nvSpPr>
        <p:spPr>
          <a:xfrm>
            <a:off x="415856" y="3406988"/>
            <a:ext cx="12170933" cy="5778942"/>
          </a:xfrm>
        </p:spPr>
        <p:txBody>
          <a:bodyPr>
            <a:noAutofit/>
          </a:bodyPr>
          <a:lstStyle/>
          <a:p>
            <a:pPr algn="just">
              <a:buFont typeface="Arial" pitchFamily="34" charset="0"/>
              <a:buChar char="•"/>
            </a:pPr>
            <a:r>
              <a:rPr lang="en-US" sz="2400" dirty="0" err="1">
                <a:latin typeface="Arial" pitchFamily="34" charset="0"/>
                <a:cs typeface="Arial" pitchFamily="34" charset="0"/>
              </a:rPr>
              <a:t>Permite</a:t>
            </a:r>
            <a:r>
              <a:rPr lang="en-US" sz="2400" dirty="0">
                <a:latin typeface="Arial" pitchFamily="34" charset="0"/>
                <a:cs typeface="Arial" pitchFamily="34" charset="0"/>
              </a:rPr>
              <a:t> </a:t>
            </a:r>
            <a:r>
              <a:rPr lang="en-US" sz="2400" dirty="0" err="1">
                <a:latin typeface="Arial" pitchFamily="34" charset="0"/>
                <a:cs typeface="Arial" pitchFamily="34" charset="0"/>
              </a:rPr>
              <a:t>participarea</a:t>
            </a:r>
            <a:r>
              <a:rPr lang="en-US" sz="2400" dirty="0">
                <a:latin typeface="Arial" pitchFamily="34" charset="0"/>
                <a:cs typeface="Arial" pitchFamily="34" charset="0"/>
              </a:rPr>
              <a:t> la o </a:t>
            </a:r>
            <a:r>
              <a:rPr lang="en-US" sz="2400" dirty="0" err="1">
                <a:latin typeface="Arial" pitchFamily="34" charset="0"/>
                <a:cs typeface="Arial" pitchFamily="34" charset="0"/>
              </a:rPr>
              <a:t>rețea</a:t>
            </a:r>
            <a:r>
              <a:rPr lang="en-US" sz="2400" dirty="0">
                <a:latin typeface="Arial" pitchFamily="34" charset="0"/>
                <a:cs typeface="Arial" pitchFamily="34" charset="0"/>
              </a:rPr>
              <a:t> </a:t>
            </a:r>
            <a:r>
              <a:rPr lang="en-US" sz="2400" dirty="0" err="1">
                <a:latin typeface="Arial" pitchFamily="34" charset="0"/>
                <a:cs typeface="Arial" pitchFamily="34" charset="0"/>
              </a:rPr>
              <a:t>internațională</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împărtășește</a:t>
            </a:r>
            <a:r>
              <a:rPr lang="en-US" sz="2400" dirty="0">
                <a:latin typeface="Arial" pitchFamily="34" charset="0"/>
                <a:cs typeface="Arial" pitchFamily="34" charset="0"/>
              </a:rPr>
              <a:t> </a:t>
            </a:r>
            <a:r>
              <a:rPr lang="en-US" sz="2400" dirty="0" err="1">
                <a:latin typeface="Arial" pitchFamily="34" charset="0"/>
                <a:cs typeface="Arial" pitchFamily="34" charset="0"/>
              </a:rPr>
              <a:t>cele</a:t>
            </a:r>
            <a:r>
              <a:rPr lang="en-US" sz="2400" dirty="0">
                <a:latin typeface="Arial" pitchFamily="34" charset="0"/>
                <a:cs typeface="Arial" pitchFamily="34" charset="0"/>
              </a:rPr>
              <a:t> </a:t>
            </a:r>
            <a:r>
              <a:rPr lang="en-US" sz="2400" dirty="0" err="1">
                <a:latin typeface="Arial" pitchFamily="34" charset="0"/>
                <a:cs typeface="Arial" pitchFamily="34" charset="0"/>
              </a:rPr>
              <a:t>mai</a:t>
            </a:r>
            <a:r>
              <a:rPr lang="en-US" sz="2400" dirty="0">
                <a:latin typeface="Arial" pitchFamily="34" charset="0"/>
                <a:cs typeface="Arial" pitchFamily="34" charset="0"/>
              </a:rPr>
              <a:t> </a:t>
            </a:r>
            <a:r>
              <a:rPr lang="en-US" sz="2400" dirty="0" err="1">
                <a:latin typeface="Arial" pitchFamily="34" charset="0"/>
                <a:cs typeface="Arial" pitchFamily="34" charset="0"/>
              </a:rPr>
              <a:t>bune</a:t>
            </a:r>
            <a:r>
              <a:rPr lang="en-US" sz="2400" dirty="0">
                <a:latin typeface="Arial" pitchFamily="34" charset="0"/>
                <a:cs typeface="Arial" pitchFamily="34" charset="0"/>
              </a:rPr>
              <a:t> </a:t>
            </a:r>
            <a:r>
              <a:rPr lang="en-US" sz="2400" dirty="0" err="1">
                <a:latin typeface="Arial" pitchFamily="34" charset="0"/>
                <a:cs typeface="Arial" pitchFamily="34" charset="0"/>
              </a:rPr>
              <a:t>practici</a:t>
            </a:r>
            <a:r>
              <a:rPr lang="en-US" sz="2400" dirty="0">
                <a:latin typeface="Arial" pitchFamily="34" charset="0"/>
                <a:cs typeface="Arial" pitchFamily="34" charset="0"/>
              </a:rPr>
              <a:t> cu </a:t>
            </a:r>
            <a:r>
              <a:rPr lang="en-US" sz="2400" dirty="0" err="1">
                <a:latin typeface="Arial" pitchFamily="34" charset="0"/>
                <a:cs typeface="Arial" pitchFamily="34" charset="0"/>
              </a:rPr>
              <a:t>universități</a:t>
            </a:r>
            <a:r>
              <a:rPr lang="en-US" sz="2400" dirty="0">
                <a:latin typeface="Arial" pitchFamily="34" charset="0"/>
                <a:cs typeface="Arial" pitchFamily="34" charset="0"/>
              </a:rPr>
              <a:t> </a:t>
            </a:r>
            <a:r>
              <a:rPr lang="en-US" sz="2400" dirty="0" err="1">
                <a:latin typeface="Arial" pitchFamily="34" charset="0"/>
                <a:cs typeface="Arial" pitchFamily="34" charset="0"/>
              </a:rPr>
              <a:t>inovatoare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ambițioase</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domenii</a:t>
            </a:r>
            <a:r>
              <a:rPr lang="en-US" sz="2400" dirty="0">
                <a:latin typeface="Arial" pitchFamily="34" charset="0"/>
                <a:cs typeface="Arial" pitchFamily="34" charset="0"/>
              </a:rPr>
              <a:t> precum </a:t>
            </a:r>
            <a:r>
              <a:rPr lang="en-US" sz="2400" dirty="0" err="1">
                <a:latin typeface="Arial" pitchFamily="34" charset="0"/>
                <a:cs typeface="Arial" pitchFamily="34" charset="0"/>
              </a:rPr>
              <a:t>dezvoltarea</a:t>
            </a:r>
            <a:r>
              <a:rPr lang="en-US" sz="2400" dirty="0">
                <a:latin typeface="Arial" pitchFamily="34" charset="0"/>
                <a:cs typeface="Arial" pitchFamily="34" charset="0"/>
              </a:rPr>
              <a:t> </a:t>
            </a:r>
            <a:r>
              <a:rPr lang="en-US" sz="2400" dirty="0" err="1">
                <a:latin typeface="Arial" pitchFamily="34" charset="0"/>
                <a:cs typeface="Arial" pitchFamily="34" charset="0"/>
              </a:rPr>
              <a:t>carierei</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monitorizarea</a:t>
            </a:r>
            <a:r>
              <a:rPr lang="en-US" sz="2400" dirty="0">
                <a:latin typeface="Arial" pitchFamily="34" charset="0"/>
                <a:cs typeface="Arial" pitchFamily="34" charset="0"/>
              </a:rPr>
              <a:t> </a:t>
            </a:r>
            <a:r>
              <a:rPr lang="en-US" sz="2400" dirty="0" err="1">
                <a:latin typeface="Arial" pitchFamily="34" charset="0"/>
                <a:cs typeface="Arial" pitchFamily="34" charset="0"/>
              </a:rPr>
              <a:t>acțiunilor</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sprijinul</a:t>
            </a:r>
            <a:r>
              <a:rPr lang="en-US" sz="2400" dirty="0">
                <a:latin typeface="Arial" pitchFamily="34" charset="0"/>
                <a:cs typeface="Arial" pitchFamily="34" charset="0"/>
              </a:rPr>
              <a:t> </a:t>
            </a:r>
            <a:r>
              <a:rPr lang="en-US" sz="2400" dirty="0" err="1">
                <a:latin typeface="Arial" pitchFamily="34" charset="0"/>
                <a:cs typeface="Arial" pitchFamily="34" charset="0"/>
              </a:rPr>
              <a:t>acesteia</a:t>
            </a:r>
            <a:r>
              <a:rPr lang="ro-RO" sz="2400" dirty="0">
                <a:latin typeface="Arial" pitchFamily="34" charset="0"/>
                <a:cs typeface="Arial" pitchFamily="34" charset="0"/>
              </a:rPr>
              <a:t>;</a:t>
            </a:r>
          </a:p>
          <a:p>
            <a:pPr algn="just">
              <a:buFont typeface="Arial" pitchFamily="34" charset="0"/>
              <a:buChar char="•"/>
            </a:pPr>
            <a:r>
              <a:rPr lang="en-US" sz="2400" dirty="0" err="1">
                <a:latin typeface="Arial" pitchFamily="34" charset="0"/>
                <a:cs typeface="Arial" pitchFamily="34" charset="0"/>
              </a:rPr>
              <a:t>Sprijină</a:t>
            </a:r>
            <a:r>
              <a:rPr lang="en-US" sz="2400" dirty="0">
                <a:latin typeface="Arial" pitchFamily="34" charset="0"/>
                <a:cs typeface="Arial" pitchFamily="34" charset="0"/>
              </a:rPr>
              <a:t> </a:t>
            </a:r>
            <a:r>
              <a:rPr lang="en-US" sz="2400" dirty="0" err="1">
                <a:latin typeface="Arial" pitchFamily="34" charset="0"/>
                <a:cs typeface="Arial" pitchFamily="34" charset="0"/>
              </a:rPr>
              <a:t>atragerea</a:t>
            </a:r>
            <a:r>
              <a:rPr lang="en-US" sz="2400" dirty="0">
                <a:latin typeface="Arial" pitchFamily="34" charset="0"/>
                <a:cs typeface="Arial" pitchFamily="34" charset="0"/>
              </a:rPr>
              <a:t> de </a:t>
            </a:r>
            <a:r>
              <a:rPr lang="en-US" sz="2400" dirty="0" err="1">
                <a:latin typeface="Arial" pitchFamily="34" charset="0"/>
                <a:cs typeface="Arial" pitchFamily="34" charset="0"/>
              </a:rPr>
              <a:t>fonduri</a:t>
            </a:r>
            <a:r>
              <a:rPr lang="en-US" sz="2400" dirty="0">
                <a:latin typeface="Arial" pitchFamily="34" charset="0"/>
                <a:cs typeface="Arial" pitchFamily="34" charset="0"/>
              </a:rPr>
              <a:t> de </a:t>
            </a:r>
            <a:r>
              <a:rPr lang="en-US" sz="2400" dirty="0" err="1">
                <a:latin typeface="Arial" pitchFamily="34" charset="0"/>
                <a:cs typeface="Arial" pitchFamily="34" charset="0"/>
              </a:rPr>
              <a:t>cercetare</a:t>
            </a:r>
            <a:r>
              <a:rPr lang="en-US" sz="2400" dirty="0">
                <a:latin typeface="Arial" pitchFamily="34" charset="0"/>
                <a:cs typeface="Arial" pitchFamily="34" charset="0"/>
              </a:rPr>
              <a:t> competitive,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anume</a:t>
            </a:r>
            <a:r>
              <a:rPr lang="en-US" sz="2400" dirty="0">
                <a:latin typeface="Arial" pitchFamily="34" charset="0"/>
                <a:cs typeface="Arial" pitchFamily="34" charset="0"/>
              </a:rPr>
              <a:t> logo-</a:t>
            </a:r>
            <a:r>
              <a:rPr lang="en-US" sz="2400" dirty="0" err="1">
                <a:latin typeface="Arial" pitchFamily="34" charset="0"/>
                <a:cs typeface="Arial" pitchFamily="34" charset="0"/>
              </a:rPr>
              <a:t>ul</a:t>
            </a:r>
            <a:r>
              <a:rPr lang="en-US" sz="2400" dirty="0">
                <a:latin typeface="Arial" pitchFamily="34" charset="0"/>
                <a:cs typeface="Arial" pitchFamily="34" charset="0"/>
              </a:rPr>
              <a:t> </a:t>
            </a:r>
            <a:r>
              <a:rPr lang="en-US" sz="2400" dirty="0" err="1">
                <a:latin typeface="Arial" pitchFamily="34" charset="0"/>
                <a:cs typeface="Arial" pitchFamily="34" charset="0"/>
              </a:rPr>
              <a:t>diplomei</a:t>
            </a:r>
            <a:r>
              <a:rPr lang="en-US" sz="2400" dirty="0">
                <a:latin typeface="Arial" pitchFamily="34" charset="0"/>
                <a:cs typeface="Arial" pitchFamily="34" charset="0"/>
              </a:rPr>
              <a:t> de </a:t>
            </a:r>
            <a:r>
              <a:rPr lang="en-US" sz="2400" dirty="0" err="1">
                <a:latin typeface="Arial" pitchFamily="34" charset="0"/>
                <a:cs typeface="Arial" pitchFamily="34" charset="0"/>
              </a:rPr>
              <a:t>excelență</a:t>
            </a:r>
            <a:r>
              <a:rPr lang="en-US" sz="2400" dirty="0">
                <a:latin typeface="Arial" pitchFamily="34" charset="0"/>
                <a:cs typeface="Arial" pitchFamily="34" charset="0"/>
              </a:rPr>
              <a:t> </a:t>
            </a:r>
            <a:r>
              <a:rPr lang="en-US" sz="2400" dirty="0" err="1">
                <a:latin typeface="Arial" pitchFamily="34" charset="0"/>
                <a:cs typeface="Arial" pitchFamily="34" charset="0"/>
              </a:rPr>
              <a:t>poate</a:t>
            </a:r>
            <a:r>
              <a:rPr lang="en-US" sz="2400" dirty="0">
                <a:latin typeface="Arial" pitchFamily="34" charset="0"/>
                <a:cs typeface="Arial" pitchFamily="34" charset="0"/>
              </a:rPr>
              <a:t> fi </a:t>
            </a:r>
            <a:r>
              <a:rPr lang="en-US" sz="2400" dirty="0" err="1">
                <a:latin typeface="Arial" pitchFamily="34" charset="0"/>
                <a:cs typeface="Arial" pitchFamily="34" charset="0"/>
              </a:rPr>
              <a:t>utilizat</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 </a:t>
            </a:r>
            <a:r>
              <a:rPr lang="en-US" sz="2400" dirty="0" err="1">
                <a:latin typeface="Arial" pitchFamily="34" charset="0"/>
                <a:cs typeface="Arial" pitchFamily="34" charset="0"/>
              </a:rPr>
              <a:t>sprijini</a:t>
            </a:r>
            <a:r>
              <a:rPr lang="en-US" sz="2400" dirty="0">
                <a:latin typeface="Arial" pitchFamily="34" charset="0"/>
                <a:cs typeface="Arial" pitchFamily="34" charset="0"/>
              </a:rPr>
              <a:t> </a:t>
            </a:r>
            <a:r>
              <a:rPr lang="en-US" sz="2400" dirty="0" err="1">
                <a:latin typeface="Arial" pitchFamily="34" charset="0"/>
                <a:cs typeface="Arial" pitchFamily="34" charset="0"/>
              </a:rPr>
              <a:t>cererile</a:t>
            </a:r>
            <a:r>
              <a:rPr lang="en-US" sz="2400" dirty="0">
                <a:latin typeface="Arial" pitchFamily="34" charset="0"/>
                <a:cs typeface="Arial" pitchFamily="34" charset="0"/>
              </a:rPr>
              <a:t> de </a:t>
            </a:r>
            <a:r>
              <a:rPr lang="en-US" sz="2400" dirty="0" err="1">
                <a:latin typeface="Arial" pitchFamily="34" charset="0"/>
                <a:cs typeface="Arial" pitchFamily="34" charset="0"/>
              </a:rPr>
              <a:t>finanțare</a:t>
            </a:r>
            <a:r>
              <a:rPr lang="en-US" sz="2400" dirty="0">
                <a:latin typeface="Arial" pitchFamily="34" charset="0"/>
                <a:cs typeface="Arial" pitchFamily="34" charset="0"/>
              </a:rPr>
              <a:t> care </a:t>
            </a:r>
            <a:r>
              <a:rPr lang="en-US" sz="2400" dirty="0" err="1">
                <a:latin typeface="Arial" pitchFamily="34" charset="0"/>
                <a:cs typeface="Arial" pitchFamily="34" charset="0"/>
              </a:rPr>
              <a:t>solicită</a:t>
            </a:r>
            <a:r>
              <a:rPr lang="en-US" sz="2400" dirty="0">
                <a:latin typeface="Arial" pitchFamily="34" charset="0"/>
                <a:cs typeface="Arial" pitchFamily="34" charset="0"/>
              </a:rPr>
              <a:t> </a:t>
            </a:r>
            <a:r>
              <a:rPr lang="en-US" sz="2400" dirty="0" err="1">
                <a:latin typeface="Arial" pitchFamily="34" charset="0"/>
                <a:cs typeface="Arial" pitchFamily="34" charset="0"/>
              </a:rPr>
              <a:t>sprijin</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dezvoltare</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cercetători</a:t>
            </a:r>
            <a:r>
              <a:rPr lang="ro-RO" sz="2400" dirty="0">
                <a:latin typeface="Arial" pitchFamily="34" charset="0"/>
                <a:cs typeface="Arial" pitchFamily="34" charset="0"/>
              </a:rPr>
              <a:t>;</a:t>
            </a:r>
            <a:endParaRPr lang="en-US" sz="2400" dirty="0">
              <a:latin typeface="Arial" pitchFamily="34" charset="0"/>
              <a:cs typeface="Arial" pitchFamily="34" charset="0"/>
            </a:endParaRPr>
          </a:p>
          <a:p>
            <a:pPr algn="just">
              <a:buFont typeface="Arial" pitchFamily="34" charset="0"/>
              <a:buChar char="•"/>
            </a:pPr>
            <a:r>
              <a:rPr lang="en-US" sz="2400" dirty="0">
                <a:latin typeface="Arial" pitchFamily="34" charset="0"/>
                <a:cs typeface="Arial" pitchFamily="34" charset="0"/>
              </a:rPr>
              <a:t>Reduce </a:t>
            </a:r>
            <a:r>
              <a:rPr lang="en-US" sz="2400" dirty="0" err="1">
                <a:latin typeface="Arial" pitchFamily="34" charset="0"/>
                <a:cs typeface="Arial" pitchFamily="34" charset="0"/>
              </a:rPr>
              <a:t>sarcina</a:t>
            </a:r>
            <a:r>
              <a:rPr lang="en-US" sz="2400" dirty="0">
                <a:latin typeface="Arial" pitchFamily="34" charset="0"/>
                <a:cs typeface="Arial" pitchFamily="34" charset="0"/>
              </a:rPr>
              <a:t> </a:t>
            </a:r>
            <a:r>
              <a:rPr lang="en-US" sz="2400" dirty="0" err="1">
                <a:latin typeface="Arial" pitchFamily="34" charset="0"/>
                <a:cs typeface="Arial" pitchFamily="34" charset="0"/>
              </a:rPr>
              <a:t>cercetătorilor</a:t>
            </a:r>
            <a:r>
              <a:rPr lang="en-US" sz="2400" dirty="0">
                <a:latin typeface="Arial" pitchFamily="34" charset="0"/>
                <a:cs typeface="Arial" pitchFamily="34" charset="0"/>
              </a:rPr>
              <a:t> de a </a:t>
            </a:r>
            <a:r>
              <a:rPr lang="en-US" sz="2400" dirty="0" err="1">
                <a:latin typeface="Arial" pitchFamily="34" charset="0"/>
                <a:cs typeface="Arial" pitchFamily="34" charset="0"/>
              </a:rPr>
              <a:t>demonstra</a:t>
            </a:r>
            <a:r>
              <a:rPr lang="en-US" sz="2400" dirty="0">
                <a:latin typeface="Arial" pitchFamily="34" charset="0"/>
                <a:cs typeface="Arial" pitchFamily="34" charset="0"/>
              </a:rPr>
              <a:t> </a:t>
            </a:r>
            <a:r>
              <a:rPr lang="en-US" sz="2400" dirty="0" err="1">
                <a:latin typeface="Arial" pitchFamily="34" charset="0"/>
                <a:cs typeface="Arial" pitchFamily="34" charset="0"/>
              </a:rPr>
              <a:t>angajamentul</a:t>
            </a:r>
            <a:r>
              <a:rPr lang="en-US" sz="2400" dirty="0">
                <a:latin typeface="Arial" pitchFamily="34" charset="0"/>
                <a:cs typeface="Arial" pitchFamily="34" charset="0"/>
              </a:rPr>
              <a:t> </a:t>
            </a:r>
            <a:r>
              <a:rPr lang="en-US" sz="2400" dirty="0" err="1">
                <a:latin typeface="Arial" pitchFamily="34" charset="0"/>
                <a:cs typeface="Arial" pitchFamily="34" charset="0"/>
              </a:rPr>
              <a:t>lor</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cadrul</a:t>
            </a:r>
            <a:r>
              <a:rPr lang="en-US" sz="2400" dirty="0">
                <a:latin typeface="Arial" pitchFamily="34" charset="0"/>
                <a:cs typeface="Arial" pitchFamily="34" charset="0"/>
              </a:rPr>
              <a:t> </a:t>
            </a:r>
            <a:r>
              <a:rPr lang="en-US" sz="2400" dirty="0" err="1">
                <a:latin typeface="Arial" pitchFamily="34" charset="0"/>
                <a:cs typeface="Arial" pitchFamily="34" charset="0"/>
              </a:rPr>
              <a:t>proiectelor</a:t>
            </a:r>
            <a:r>
              <a:rPr lang="en-US" sz="2400" dirty="0">
                <a:latin typeface="Arial" pitchFamily="34" charset="0"/>
                <a:cs typeface="Arial" pitchFamily="34" charset="0"/>
              </a:rPr>
              <a:t> </a:t>
            </a:r>
            <a:r>
              <a:rPr lang="en-US" sz="2400" dirty="0" err="1">
                <a:latin typeface="Arial" pitchFamily="34" charset="0"/>
                <a:cs typeface="Arial" pitchFamily="34" charset="0"/>
              </a:rPr>
              <a:t>Orizont</a:t>
            </a:r>
            <a:r>
              <a:rPr lang="en-US" sz="2400" dirty="0">
                <a:latin typeface="Arial" pitchFamily="34" charset="0"/>
                <a:cs typeface="Arial" pitchFamily="34" charset="0"/>
              </a:rPr>
              <a:t> 2020 </a:t>
            </a:r>
            <a:r>
              <a:rPr lang="en-US" sz="2400" dirty="0" err="1">
                <a:latin typeface="Arial" pitchFamily="34" charset="0"/>
                <a:cs typeface="Arial" pitchFamily="34" charset="0"/>
              </a:rPr>
              <a:t>și</a:t>
            </a:r>
            <a:r>
              <a:rPr lang="en-US" sz="2400" dirty="0">
                <a:latin typeface="Arial" pitchFamily="34" charset="0"/>
                <a:cs typeface="Arial" pitchFamily="34" charset="0"/>
              </a:rPr>
              <a:t> de a </a:t>
            </a:r>
            <a:r>
              <a:rPr lang="en-US" sz="2400" dirty="0" err="1">
                <a:latin typeface="Arial" pitchFamily="34" charset="0"/>
                <a:cs typeface="Arial" pitchFamily="34" charset="0"/>
              </a:rPr>
              <a:t>dovedi</a:t>
            </a:r>
            <a:r>
              <a:rPr lang="en-US" sz="2400" dirty="0">
                <a:latin typeface="Arial" pitchFamily="34" charset="0"/>
                <a:cs typeface="Arial" pitchFamily="34" charset="0"/>
              </a:rPr>
              <a:t> </a:t>
            </a:r>
            <a:r>
              <a:rPr lang="en-US" sz="2400" dirty="0" err="1">
                <a:latin typeface="Arial" pitchFamily="34" charset="0"/>
                <a:cs typeface="Arial" pitchFamily="34" charset="0"/>
              </a:rPr>
              <a:t>că</a:t>
            </a:r>
            <a:r>
              <a:rPr lang="en-US" sz="2400" dirty="0">
                <a:latin typeface="Arial" pitchFamily="34" charset="0"/>
                <a:cs typeface="Arial" pitchFamily="34" charset="0"/>
              </a:rPr>
              <a:t> </a:t>
            </a:r>
            <a:r>
              <a:rPr lang="en-US" sz="2400" dirty="0" err="1">
                <a:latin typeface="Arial" pitchFamily="34" charset="0"/>
                <a:cs typeface="Arial" pitchFamily="34" charset="0"/>
              </a:rPr>
              <a:t>îndeplinesc</a:t>
            </a:r>
            <a:r>
              <a:rPr lang="en-US" sz="2400" dirty="0">
                <a:latin typeface="Arial" pitchFamily="34" charset="0"/>
                <a:cs typeface="Arial" pitchFamily="34" charset="0"/>
              </a:rPr>
              <a:t> </a:t>
            </a:r>
            <a:r>
              <a:rPr lang="en-US" sz="2400" dirty="0" err="1">
                <a:latin typeface="Arial" pitchFamily="34" charset="0"/>
                <a:cs typeface="Arial" pitchFamily="34" charset="0"/>
              </a:rPr>
              <a:t>cerințele</a:t>
            </a:r>
            <a:r>
              <a:rPr lang="en-US" sz="2400" dirty="0">
                <a:latin typeface="Arial" pitchFamily="34" charset="0"/>
                <a:cs typeface="Arial" pitchFamily="34" charset="0"/>
              </a:rPr>
              <a:t> </a:t>
            </a:r>
            <a:r>
              <a:rPr lang="en-US" sz="2400" dirty="0" err="1">
                <a:latin typeface="Arial" pitchFamily="34" charset="0"/>
                <a:cs typeface="Arial" pitchFamily="34" charset="0"/>
              </a:rPr>
              <a:t>articolului</a:t>
            </a:r>
            <a:r>
              <a:rPr lang="en-US" sz="2400" dirty="0">
                <a:latin typeface="Arial" pitchFamily="34" charset="0"/>
                <a:cs typeface="Arial" pitchFamily="34" charset="0"/>
              </a:rPr>
              <a:t> 32 din </a:t>
            </a:r>
            <a:r>
              <a:rPr lang="en-US" sz="2400" dirty="0" err="1">
                <a:latin typeface="Arial" pitchFamily="34" charset="0"/>
                <a:cs typeface="Arial" pitchFamily="34" charset="0"/>
              </a:rPr>
              <a:t>modelul</a:t>
            </a:r>
            <a:r>
              <a:rPr lang="en-US" sz="2400" dirty="0">
                <a:latin typeface="Arial" pitchFamily="34" charset="0"/>
                <a:cs typeface="Arial" pitchFamily="34" charset="0"/>
              </a:rPr>
              <a:t> </a:t>
            </a:r>
            <a:r>
              <a:rPr lang="en-US" sz="2400" dirty="0" err="1">
                <a:latin typeface="Arial" pitchFamily="34" charset="0"/>
                <a:cs typeface="Arial" pitchFamily="34" charset="0"/>
              </a:rPr>
              <a:t>acordului</a:t>
            </a:r>
            <a:r>
              <a:rPr lang="en-US" sz="2400" dirty="0">
                <a:latin typeface="Arial" pitchFamily="34" charset="0"/>
                <a:cs typeface="Arial" pitchFamily="34" charset="0"/>
              </a:rPr>
              <a:t> de </a:t>
            </a:r>
            <a:r>
              <a:rPr lang="en-US" sz="2400" dirty="0" err="1">
                <a:latin typeface="Arial" pitchFamily="34" charset="0"/>
                <a:cs typeface="Arial" pitchFamily="34" charset="0"/>
              </a:rPr>
              <a:t>finanțare</a:t>
            </a:r>
            <a:r>
              <a:rPr lang="ro-RO" sz="2400" dirty="0">
                <a:latin typeface="Arial" pitchFamily="34" charset="0"/>
                <a:cs typeface="Arial" pitchFamily="34" charset="0"/>
              </a:rPr>
              <a:t>;</a:t>
            </a:r>
          </a:p>
          <a:p>
            <a:pPr algn="just">
              <a:buFont typeface="Arial" pitchFamily="34" charset="0"/>
              <a:buChar char="•"/>
            </a:pPr>
            <a:r>
              <a:rPr lang="en-US" sz="2400" dirty="0" err="1">
                <a:latin typeface="Arial" pitchFamily="34" charset="0"/>
                <a:cs typeface="Arial" pitchFamily="34" charset="0"/>
              </a:rPr>
              <a:t>Abordarea</a:t>
            </a:r>
            <a:r>
              <a:rPr lang="en-US" sz="2400" dirty="0">
                <a:latin typeface="Arial" pitchFamily="34" charset="0"/>
                <a:cs typeface="Arial" pitchFamily="34" charset="0"/>
              </a:rPr>
              <a:t> </a:t>
            </a:r>
            <a:r>
              <a:rPr lang="en-US" sz="2400" dirty="0" err="1">
                <a:latin typeface="Arial" pitchFamily="34" charset="0"/>
                <a:cs typeface="Arial" pitchFamily="34" charset="0"/>
              </a:rPr>
              <a:t>participativă</a:t>
            </a:r>
            <a:r>
              <a:rPr lang="ro-RO" sz="2400" dirty="0">
                <a:latin typeface="Arial" pitchFamily="34" charset="0"/>
                <a:cs typeface="Arial" pitchFamily="34" charset="0"/>
              </a:rPr>
              <a:t> </a:t>
            </a:r>
            <a:r>
              <a:rPr lang="en-US" sz="2400" dirty="0" err="1">
                <a:latin typeface="Arial" pitchFamily="34" charset="0"/>
                <a:cs typeface="Arial" pitchFamily="34" charset="0"/>
              </a:rPr>
              <a:t>favorizează</a:t>
            </a:r>
            <a:r>
              <a:rPr lang="en-US" sz="2400" dirty="0">
                <a:latin typeface="Arial" pitchFamily="34" charset="0"/>
                <a:cs typeface="Arial" pitchFamily="34" charset="0"/>
              </a:rPr>
              <a:t> </a:t>
            </a:r>
            <a:r>
              <a:rPr lang="en-US" sz="2400" dirty="0" err="1">
                <a:latin typeface="Arial" pitchFamily="34" charset="0"/>
                <a:cs typeface="Arial" pitchFamily="34" charset="0"/>
              </a:rPr>
              <a:t>identificarea</a:t>
            </a:r>
            <a:r>
              <a:rPr lang="en-US" sz="2400" dirty="0">
                <a:latin typeface="Arial" pitchFamily="34" charset="0"/>
                <a:cs typeface="Arial" pitchFamily="34" charset="0"/>
              </a:rPr>
              <a:t> </a:t>
            </a:r>
            <a:r>
              <a:rPr lang="en-US" sz="2400" dirty="0" err="1">
                <a:latin typeface="Arial" pitchFamily="34" charset="0"/>
                <a:cs typeface="Arial" pitchFamily="34" charset="0"/>
              </a:rPr>
              <a:t>punctelor-cheie</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implementarea</a:t>
            </a:r>
            <a:r>
              <a:rPr lang="en-US" sz="2400" dirty="0">
                <a:latin typeface="Arial" pitchFamily="34" charset="0"/>
                <a:cs typeface="Arial" pitchFamily="34" charset="0"/>
              </a:rPr>
              <a:t> </a:t>
            </a:r>
            <a:r>
              <a:rPr lang="en-US" sz="2400" dirty="0" err="1">
                <a:latin typeface="Arial" pitchFamily="34" charset="0"/>
                <a:cs typeface="Arial" pitchFamily="34" charset="0"/>
              </a:rPr>
              <a:t>reglementărilor</a:t>
            </a:r>
            <a:r>
              <a:rPr lang="en-US" sz="2400" dirty="0">
                <a:latin typeface="Arial" pitchFamily="34" charset="0"/>
                <a:cs typeface="Arial" pitchFamily="34" charset="0"/>
              </a:rPr>
              <a:t> interne</a:t>
            </a:r>
            <a:r>
              <a:rPr lang="ro-RO" sz="2400" dirty="0">
                <a:latin typeface="Arial" pitchFamily="34" charset="0"/>
                <a:cs typeface="Arial" pitchFamily="34" charset="0"/>
              </a:rPr>
              <a:t>;</a:t>
            </a:r>
            <a:endParaRPr lang="en-US" sz="2400" dirty="0">
              <a:latin typeface="Arial" pitchFamily="34" charset="0"/>
              <a:cs typeface="Arial" pitchFamily="34" charset="0"/>
            </a:endParaRPr>
          </a:p>
          <a:p>
            <a:pPr algn="just">
              <a:buFont typeface="Arial" pitchFamily="34" charset="0"/>
              <a:buChar char="•"/>
            </a:pPr>
            <a:r>
              <a:rPr lang="en-US" sz="2400" dirty="0" err="1">
                <a:latin typeface="Arial" pitchFamily="34" charset="0"/>
                <a:cs typeface="Arial" pitchFamily="34" charset="0"/>
              </a:rPr>
              <a:t>Aduce</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prim-</a:t>
            </a:r>
            <a:r>
              <a:rPr lang="en-US" sz="2400" dirty="0" err="1">
                <a:latin typeface="Arial" pitchFamily="34" charset="0"/>
                <a:cs typeface="Arial" pitchFamily="34" charset="0"/>
              </a:rPr>
              <a:t>planul</a:t>
            </a:r>
            <a:r>
              <a:rPr lang="en-US" sz="2400" dirty="0">
                <a:latin typeface="Arial" pitchFamily="34" charset="0"/>
                <a:cs typeface="Arial" pitchFamily="34" charset="0"/>
              </a:rPr>
              <a:t> </a:t>
            </a:r>
            <a:r>
              <a:rPr lang="en-US" sz="2400" dirty="0" err="1">
                <a:latin typeface="Arial" pitchFamily="34" charset="0"/>
                <a:cs typeface="Arial" pitchFamily="34" charset="0"/>
              </a:rPr>
              <a:t>politicilor</a:t>
            </a:r>
            <a:r>
              <a:rPr lang="en-US" sz="2400" dirty="0">
                <a:latin typeface="Arial" pitchFamily="34" charset="0"/>
                <a:cs typeface="Arial" pitchFamily="34" charset="0"/>
              </a:rPr>
              <a:t> </a:t>
            </a:r>
            <a:r>
              <a:rPr lang="en-US" sz="2400" dirty="0" err="1">
                <a:latin typeface="Arial" pitchFamily="34" charset="0"/>
                <a:cs typeface="Arial" pitchFamily="34" charset="0"/>
              </a:rPr>
              <a:t>instituționale</a:t>
            </a:r>
            <a:r>
              <a:rPr lang="en-US" sz="2400" dirty="0">
                <a:latin typeface="Arial" pitchFamily="34" charset="0"/>
                <a:cs typeface="Arial" pitchFamily="34" charset="0"/>
              </a:rPr>
              <a:t> </a:t>
            </a:r>
            <a:r>
              <a:rPr lang="en-US" sz="2400" dirty="0" err="1">
                <a:latin typeface="Arial" pitchFamily="34" charset="0"/>
                <a:cs typeface="Arial" pitchFamily="34" charset="0"/>
              </a:rPr>
              <a:t>politici</a:t>
            </a:r>
            <a:r>
              <a:rPr lang="en-US" sz="2400" dirty="0">
                <a:latin typeface="Arial" pitchFamily="34" charset="0"/>
                <a:cs typeface="Arial" pitchFamily="34" charset="0"/>
              </a:rPr>
              <a:t> </a:t>
            </a:r>
            <a:r>
              <a:rPr lang="en-US" sz="2400" dirty="0" err="1">
                <a:latin typeface="Arial" pitchFamily="34" charset="0"/>
                <a:cs typeface="Arial" pitchFamily="34" charset="0"/>
              </a:rPr>
              <a:t>esențiale</a:t>
            </a:r>
            <a:r>
              <a:rPr lang="en-US" sz="2400" dirty="0">
                <a:latin typeface="Arial" pitchFamily="34" charset="0"/>
                <a:cs typeface="Arial" pitchFamily="34" charset="0"/>
              </a:rPr>
              <a:t> de </a:t>
            </a:r>
            <a:r>
              <a:rPr lang="en-US" sz="2400" dirty="0" err="1">
                <a:latin typeface="Arial" pitchFamily="34" charset="0"/>
                <a:cs typeface="Arial" pitchFamily="34" charset="0"/>
              </a:rPr>
              <a:t>resurse</a:t>
            </a:r>
            <a:r>
              <a:rPr lang="en-US" sz="2400" dirty="0">
                <a:latin typeface="Arial" pitchFamily="34" charset="0"/>
                <a:cs typeface="Arial" pitchFamily="34" charset="0"/>
              </a:rPr>
              <a:t> </a:t>
            </a:r>
            <a:r>
              <a:rPr lang="en-US" sz="2400" dirty="0" err="1">
                <a:latin typeface="Arial" pitchFamily="34" charset="0"/>
                <a:cs typeface="Arial" pitchFamily="34" charset="0"/>
              </a:rPr>
              <a:t>umane</a:t>
            </a:r>
            <a:r>
              <a:rPr lang="en-US" sz="2400" dirty="0">
                <a:latin typeface="Arial" pitchFamily="34" charset="0"/>
                <a:cs typeface="Arial" pitchFamily="34" charset="0"/>
              </a:rPr>
              <a:t>, cum </a:t>
            </a:r>
            <a:r>
              <a:rPr lang="en-US" sz="2400" dirty="0" err="1">
                <a:latin typeface="Arial" pitchFamily="34" charset="0"/>
                <a:cs typeface="Arial" pitchFamily="34" charset="0"/>
              </a:rPr>
              <a:t>ar</a:t>
            </a:r>
            <a:r>
              <a:rPr lang="en-US" sz="2400" dirty="0">
                <a:latin typeface="Arial" pitchFamily="34" charset="0"/>
                <a:cs typeface="Arial" pitchFamily="34" charset="0"/>
              </a:rPr>
              <a:t> fi </a:t>
            </a:r>
            <a:r>
              <a:rPr lang="en-US" sz="2400" dirty="0" err="1">
                <a:latin typeface="Arial" pitchFamily="34" charset="0"/>
                <a:cs typeface="Arial" pitchFamily="34" charset="0"/>
              </a:rPr>
              <a:t>recrutarea</a:t>
            </a:r>
            <a:r>
              <a:rPr lang="en-US" sz="2400" dirty="0">
                <a:latin typeface="Arial" pitchFamily="34" charset="0"/>
                <a:cs typeface="Arial" pitchFamily="34" charset="0"/>
              </a:rPr>
              <a:t>, </a:t>
            </a:r>
            <a:r>
              <a:rPr lang="en-US" sz="2400" dirty="0" err="1">
                <a:latin typeface="Arial" pitchFamily="34" charset="0"/>
                <a:cs typeface="Arial" pitchFamily="34" charset="0"/>
              </a:rPr>
              <a:t>dezvoltarea</a:t>
            </a:r>
            <a:r>
              <a:rPr lang="en-US" sz="2400" dirty="0">
                <a:latin typeface="Arial" pitchFamily="34" charset="0"/>
                <a:cs typeface="Arial" pitchFamily="34" charset="0"/>
              </a:rPr>
              <a:t>, </a:t>
            </a:r>
            <a:r>
              <a:rPr lang="en-US" sz="2400" dirty="0" err="1">
                <a:latin typeface="Arial" pitchFamily="34" charset="0"/>
                <a:cs typeface="Arial" pitchFamily="34" charset="0"/>
              </a:rPr>
              <a:t>statutul</a:t>
            </a:r>
            <a:r>
              <a:rPr lang="en-US" sz="2400" dirty="0">
                <a:latin typeface="Arial" pitchFamily="34" charset="0"/>
                <a:cs typeface="Arial" pitchFamily="34" charset="0"/>
              </a:rPr>
              <a:t> social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etica</a:t>
            </a:r>
            <a:r>
              <a:rPr lang="en-US" sz="2400" dirty="0">
                <a:latin typeface="Arial" pitchFamily="34" charset="0"/>
                <a:cs typeface="Arial" pitchFamily="34" charset="0"/>
              </a:rPr>
              <a:t>, care </a:t>
            </a:r>
            <a:r>
              <a:rPr lang="en-US" sz="2400" dirty="0" err="1">
                <a:latin typeface="Arial" pitchFamily="34" charset="0"/>
                <a:cs typeface="Arial" pitchFamily="34" charset="0"/>
              </a:rPr>
              <a:t>altfel</a:t>
            </a:r>
            <a:r>
              <a:rPr lang="en-US" sz="2400" dirty="0">
                <a:latin typeface="Arial" pitchFamily="34" charset="0"/>
                <a:cs typeface="Arial" pitchFamily="34" charset="0"/>
              </a:rPr>
              <a:t> </a:t>
            </a:r>
            <a:r>
              <a:rPr lang="en-US" sz="2400" dirty="0" err="1">
                <a:latin typeface="Arial" pitchFamily="34" charset="0"/>
                <a:cs typeface="Arial" pitchFamily="34" charset="0"/>
              </a:rPr>
              <a:t>sunt</a:t>
            </a:r>
            <a:r>
              <a:rPr lang="en-US" sz="2400" dirty="0">
                <a:latin typeface="Arial" pitchFamily="34" charset="0"/>
                <a:cs typeface="Arial" pitchFamily="34" charset="0"/>
              </a:rPr>
              <a:t> considerate de </a:t>
            </a:r>
            <a:r>
              <a:rPr lang="en-US" sz="2400" dirty="0" err="1">
                <a:latin typeface="Arial" pitchFamily="34" charset="0"/>
                <a:cs typeface="Arial" pitchFamily="34" charset="0"/>
              </a:rPr>
              <a:t>multe</a:t>
            </a:r>
            <a:r>
              <a:rPr lang="en-US" sz="2400" dirty="0">
                <a:latin typeface="Arial" pitchFamily="34" charset="0"/>
                <a:cs typeface="Arial" pitchFamily="34" charset="0"/>
              </a:rPr>
              <a:t> </a:t>
            </a:r>
            <a:r>
              <a:rPr lang="en-US" sz="2400" dirty="0" err="1">
                <a:latin typeface="Arial" pitchFamily="34" charset="0"/>
                <a:cs typeface="Arial" pitchFamily="34" charset="0"/>
              </a:rPr>
              <a:t>ori</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momentul</a:t>
            </a:r>
            <a:r>
              <a:rPr lang="en-US" sz="2400" dirty="0">
                <a:latin typeface="Arial" pitchFamily="34" charset="0"/>
                <a:cs typeface="Arial" pitchFamily="34" charset="0"/>
              </a:rPr>
              <a:t> de </a:t>
            </a:r>
            <a:r>
              <a:rPr lang="en-US" sz="2400" dirty="0" err="1">
                <a:latin typeface="Arial" pitchFamily="34" charset="0"/>
                <a:cs typeface="Arial" pitchFamily="34" charset="0"/>
              </a:rPr>
              <a:t>față</a:t>
            </a:r>
            <a:r>
              <a:rPr lang="en-US" sz="2400" dirty="0">
                <a:latin typeface="Arial" pitchFamily="34" charset="0"/>
                <a:cs typeface="Arial" pitchFamily="34" charset="0"/>
              </a:rPr>
              <a:t> </a:t>
            </a:r>
            <a:r>
              <a:rPr lang="en-US" sz="2400" dirty="0" err="1">
                <a:latin typeface="Arial" pitchFamily="34" charset="0"/>
                <a:cs typeface="Arial" pitchFamily="34" charset="0"/>
              </a:rPr>
              <a:t>preocupări</a:t>
            </a:r>
            <a:r>
              <a:rPr lang="en-US" sz="2400" dirty="0">
                <a:latin typeface="Arial" pitchFamily="34" charset="0"/>
                <a:cs typeface="Arial" pitchFamily="34" charset="0"/>
              </a:rPr>
              <a:t> </a:t>
            </a:r>
            <a:r>
              <a:rPr lang="en-US" sz="2400" dirty="0" err="1">
                <a:latin typeface="Arial" pitchFamily="34" charset="0"/>
                <a:cs typeface="Arial" pitchFamily="34" charset="0"/>
              </a:rPr>
              <a:t>periferice</a:t>
            </a:r>
            <a:r>
              <a:rPr lang="en-US" sz="2400" dirty="0">
                <a:latin typeface="Arial" pitchFamily="34" charset="0"/>
                <a:cs typeface="Arial" pitchFamily="34" charset="0"/>
              </a:rPr>
              <a:t>.</a:t>
            </a:r>
          </a:p>
        </p:txBody>
      </p:sp>
      <p:sp>
        <p:nvSpPr>
          <p:cNvPr id="5" name="Title 4">
            <a:extLst>
              <a:ext uri="{FF2B5EF4-FFF2-40B4-BE49-F238E27FC236}">
                <a16:creationId xmlns:a16="http://schemas.microsoft.com/office/drawing/2014/main" xmlns="" id="{D1DDD074-4768-4697-AC1E-647465B59BE8}"/>
              </a:ext>
            </a:extLst>
          </p:cNvPr>
          <p:cNvSpPr>
            <a:spLocks noGrp="1"/>
          </p:cNvSpPr>
          <p:nvPr>
            <p:ph type="title"/>
          </p:nvPr>
        </p:nvSpPr>
        <p:spPr>
          <a:xfrm>
            <a:off x="1741714" y="702816"/>
            <a:ext cx="10755086" cy="2704172"/>
          </a:xfrm>
        </p:spPr>
        <p:txBody>
          <a:bodyPr>
            <a:noAutofit/>
          </a:bodyPr>
          <a:lstStyle/>
          <a:p>
            <a:pPr marL="342654" indent="-342654" algn="just">
              <a:buFont typeface="Arial" pitchFamily="34" charset="0"/>
              <a:buChar char="•"/>
            </a:pP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acele</a:t>
            </a:r>
            <a:r>
              <a:rPr lang="en-US" sz="2400" dirty="0">
                <a:latin typeface="Arial" pitchFamily="34" charset="0"/>
                <a:cs typeface="Arial" pitchFamily="34" charset="0"/>
              </a:rPr>
              <a:t> </a:t>
            </a:r>
            <a:r>
              <a:rPr lang="en-US" sz="2400" dirty="0" err="1">
                <a:latin typeface="Arial" pitchFamily="34" charset="0"/>
                <a:cs typeface="Arial" pitchFamily="34" charset="0"/>
              </a:rPr>
              <a:t>universități</a:t>
            </a:r>
            <a:r>
              <a:rPr lang="en-US" sz="2400" dirty="0">
                <a:latin typeface="Arial" pitchFamily="34" charset="0"/>
                <a:cs typeface="Arial" pitchFamily="34" charset="0"/>
              </a:rPr>
              <a:t>, ale </a:t>
            </a:r>
            <a:r>
              <a:rPr lang="en-US" sz="2400" dirty="0" err="1">
                <a:latin typeface="Arial" pitchFamily="34" charset="0"/>
                <a:cs typeface="Arial" pitchFamily="34" charset="0"/>
              </a:rPr>
              <a:t>căror</a:t>
            </a:r>
            <a:r>
              <a:rPr lang="en-US" sz="2400" dirty="0">
                <a:latin typeface="Arial" pitchFamily="34" charset="0"/>
                <a:cs typeface="Arial" pitchFamily="34" charset="0"/>
              </a:rPr>
              <a:t> </a:t>
            </a:r>
            <a:r>
              <a:rPr lang="en-US" sz="2400" dirty="0" err="1">
                <a:latin typeface="Arial" pitchFamily="34" charset="0"/>
                <a:cs typeface="Arial" pitchFamily="34" charset="0"/>
              </a:rPr>
              <a:t>departamente</a:t>
            </a:r>
            <a:r>
              <a:rPr lang="en-US" sz="2400" dirty="0">
                <a:latin typeface="Arial" pitchFamily="34" charset="0"/>
                <a:cs typeface="Arial" pitchFamily="34" charset="0"/>
              </a:rPr>
              <a:t> RU </a:t>
            </a:r>
            <a:r>
              <a:rPr lang="en-US" sz="2400" dirty="0" err="1">
                <a:latin typeface="Arial" pitchFamily="34" charset="0"/>
                <a:cs typeface="Arial" pitchFamily="34" charset="0"/>
              </a:rPr>
              <a:t>oferă</a:t>
            </a:r>
            <a:r>
              <a:rPr lang="en-US" sz="2400" dirty="0">
                <a:latin typeface="Arial" pitchFamily="34" charset="0"/>
                <a:cs typeface="Arial" pitchFamily="34" charset="0"/>
              </a:rPr>
              <a:t> </a:t>
            </a:r>
            <a:r>
              <a:rPr lang="en-US" sz="2400" dirty="0" err="1">
                <a:latin typeface="Arial" pitchFamily="34" charset="0"/>
                <a:cs typeface="Arial" pitchFamily="34" charset="0"/>
              </a:rPr>
              <a:t>doar</a:t>
            </a:r>
            <a:r>
              <a:rPr lang="en-US" sz="2400" dirty="0">
                <a:latin typeface="Arial" pitchFamily="34" charset="0"/>
                <a:cs typeface="Arial" pitchFamily="34" charset="0"/>
              </a:rPr>
              <a:t> </a:t>
            </a:r>
            <a:r>
              <a:rPr lang="en-US" sz="2400" dirty="0" err="1">
                <a:latin typeface="Arial" pitchFamily="34" charset="0"/>
                <a:cs typeface="Arial" pitchFamily="34" charset="0"/>
              </a:rPr>
              <a:t>servicii</a:t>
            </a:r>
            <a:r>
              <a:rPr lang="en-US" sz="2400" dirty="0">
                <a:latin typeface="Arial" pitchFamily="34" charset="0"/>
                <a:cs typeface="Arial" pitchFamily="34" charset="0"/>
              </a:rPr>
              <a:t> administrative </a:t>
            </a:r>
            <a:r>
              <a:rPr lang="en-US" sz="2400" dirty="0" err="1">
                <a:latin typeface="Arial" pitchFamily="34" charset="0"/>
                <a:cs typeface="Arial" pitchFamily="34" charset="0"/>
              </a:rPr>
              <a:t>adresate</a:t>
            </a:r>
            <a:r>
              <a:rPr lang="en-US" sz="2400" dirty="0">
                <a:latin typeface="Arial" pitchFamily="34" charset="0"/>
                <a:cs typeface="Arial" pitchFamily="34" charset="0"/>
              </a:rPr>
              <a:t> </a:t>
            </a:r>
            <a:r>
              <a:rPr lang="en-US" sz="2400" dirty="0" err="1">
                <a:latin typeface="Arial" pitchFamily="34" charset="0"/>
                <a:cs typeface="Arial" pitchFamily="34" charset="0"/>
              </a:rPr>
              <a:t>rezolvării</a:t>
            </a:r>
            <a:r>
              <a:rPr lang="en-US" sz="2400" dirty="0">
                <a:latin typeface="Arial" pitchFamily="34" charset="0"/>
                <a:cs typeface="Arial" pitchFamily="34" charset="0"/>
              </a:rPr>
              <a:t> </a:t>
            </a:r>
            <a:r>
              <a:rPr lang="en-US" sz="2400" dirty="0" err="1">
                <a:latin typeface="Arial" pitchFamily="34" charset="0"/>
                <a:cs typeface="Arial" pitchFamily="34" charset="0"/>
              </a:rPr>
              <a:t>problemelor</a:t>
            </a:r>
            <a:r>
              <a:rPr lang="en-US" sz="2400" dirty="0">
                <a:latin typeface="Arial" pitchFamily="34" charset="0"/>
                <a:cs typeface="Arial" pitchFamily="34" charset="0"/>
              </a:rPr>
              <a:t> </a:t>
            </a:r>
            <a:r>
              <a:rPr lang="en-US" sz="2400" dirty="0" err="1">
                <a:latin typeface="Arial" pitchFamily="34" charset="0"/>
                <a:cs typeface="Arial" pitchFamily="34" charset="0"/>
              </a:rPr>
              <a:t>contractuale</a:t>
            </a:r>
            <a:r>
              <a:rPr lang="en-US" sz="2400" dirty="0">
                <a:latin typeface="Arial" pitchFamily="34" charset="0"/>
                <a:cs typeface="Arial" pitchFamily="34" charset="0"/>
              </a:rPr>
              <a:t>, HRS4R </a:t>
            </a:r>
            <a:r>
              <a:rPr lang="en-US" sz="2400" dirty="0" err="1">
                <a:latin typeface="Arial" pitchFamily="34" charset="0"/>
                <a:cs typeface="Arial" pitchFamily="34" charset="0"/>
              </a:rPr>
              <a:t>reprezintă</a:t>
            </a:r>
            <a:r>
              <a:rPr lang="en-US" sz="2400" dirty="0">
                <a:latin typeface="Arial" pitchFamily="34" charset="0"/>
                <a:cs typeface="Arial" pitchFamily="34" charset="0"/>
              </a:rPr>
              <a:t> o </a:t>
            </a:r>
            <a:r>
              <a:rPr lang="en-US" sz="2400" dirty="0" err="1">
                <a:latin typeface="Arial" pitchFamily="34" charset="0"/>
                <a:cs typeface="Arial" pitchFamily="34" charset="0"/>
              </a:rPr>
              <a:t>oportunitate</a:t>
            </a:r>
            <a:r>
              <a:rPr lang="en-US" sz="2400" dirty="0">
                <a:latin typeface="Arial" pitchFamily="34" charset="0"/>
                <a:cs typeface="Arial" pitchFamily="34" charset="0"/>
              </a:rPr>
              <a:t> de a </a:t>
            </a:r>
            <a:r>
              <a:rPr lang="en-US" sz="2400" dirty="0" err="1">
                <a:latin typeface="Arial" pitchFamily="34" charset="0"/>
                <a:cs typeface="Arial" pitchFamily="34" charset="0"/>
              </a:rPr>
              <a:t>începe</a:t>
            </a:r>
            <a:r>
              <a:rPr lang="en-US" sz="2400" dirty="0">
                <a:latin typeface="Arial" pitchFamily="34" charset="0"/>
                <a:cs typeface="Arial" pitchFamily="34" charset="0"/>
              </a:rPr>
              <a:t> </a:t>
            </a:r>
            <a:r>
              <a:rPr lang="en-US" sz="2400" dirty="0" err="1">
                <a:latin typeface="Arial" pitchFamily="34" charset="0"/>
                <a:cs typeface="Arial" pitchFamily="34" charset="0"/>
              </a:rPr>
              <a:t>să</a:t>
            </a:r>
            <a:r>
              <a:rPr lang="en-US" sz="2400" dirty="0">
                <a:latin typeface="Arial" pitchFamily="34" charset="0"/>
                <a:cs typeface="Arial" pitchFamily="34" charset="0"/>
              </a:rPr>
              <a:t> </a:t>
            </a:r>
            <a:r>
              <a:rPr lang="en-US" sz="2400" dirty="0" err="1">
                <a:latin typeface="Arial" pitchFamily="34" charset="0"/>
                <a:cs typeface="Arial" pitchFamily="34" charset="0"/>
              </a:rPr>
              <a:t>dezvolte</a:t>
            </a:r>
            <a:r>
              <a:rPr lang="en-US" sz="2400" dirty="0">
                <a:latin typeface="Arial" pitchFamily="34" charset="0"/>
                <a:cs typeface="Arial" pitchFamily="34" charset="0"/>
              </a:rPr>
              <a:t> </a:t>
            </a:r>
            <a:r>
              <a:rPr lang="en-US" sz="2400" dirty="0" err="1">
                <a:latin typeface="Arial" pitchFamily="34" charset="0"/>
                <a:cs typeface="Arial" pitchFamily="34" charset="0"/>
              </a:rPr>
              <a:t>acțiuni</a:t>
            </a:r>
            <a:r>
              <a:rPr lang="en-US" sz="2400" dirty="0">
                <a:latin typeface="Arial" pitchFamily="34" charset="0"/>
                <a:cs typeface="Arial" pitchFamily="34" charset="0"/>
              </a:rPr>
              <a:t> de </a:t>
            </a:r>
            <a:r>
              <a:rPr lang="en-US" sz="2400" dirty="0" err="1">
                <a:latin typeface="Arial" pitchFamily="34" charset="0"/>
                <a:cs typeface="Arial" pitchFamily="34" charset="0"/>
              </a:rPr>
              <a:t>susținere</a:t>
            </a:r>
            <a:r>
              <a:rPr lang="en-US" sz="2400" dirty="0">
                <a:latin typeface="Arial" pitchFamily="34" charset="0"/>
                <a:cs typeface="Arial" pitchFamily="34" charset="0"/>
              </a:rPr>
              <a:t> a </a:t>
            </a:r>
            <a:r>
              <a:rPr lang="en-US" sz="2400" dirty="0" err="1">
                <a:latin typeface="Arial" pitchFamily="34" charset="0"/>
                <a:cs typeface="Arial" pitchFamily="34" charset="0"/>
              </a:rPr>
              <a:t>carierei</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de a se </a:t>
            </a:r>
            <a:r>
              <a:rPr lang="en-US" sz="2400" dirty="0" err="1">
                <a:latin typeface="Arial" pitchFamily="34" charset="0"/>
                <a:cs typeface="Arial" pitchFamily="34" charset="0"/>
              </a:rPr>
              <a:t>angaja</a:t>
            </a:r>
            <a:r>
              <a:rPr lang="en-US" sz="2400" dirty="0">
                <a:latin typeface="Arial" pitchFamily="34" charset="0"/>
                <a:cs typeface="Arial" pitchFamily="34" charset="0"/>
              </a:rPr>
              <a:t> </a:t>
            </a:r>
            <a:r>
              <a:rPr lang="en-US" sz="2400" dirty="0" err="1">
                <a:latin typeface="Arial" pitchFamily="34" charset="0"/>
                <a:cs typeface="Arial" pitchFamily="34" charset="0"/>
              </a:rPr>
              <a:t>într</a:t>
            </a:r>
            <a:r>
              <a:rPr lang="en-US" sz="2400" dirty="0">
                <a:latin typeface="Arial" pitchFamily="34" charset="0"/>
                <a:cs typeface="Arial" pitchFamily="34" charset="0"/>
              </a:rPr>
              <a:t>-o </a:t>
            </a:r>
            <a:r>
              <a:rPr lang="en-US" sz="2400" dirty="0" err="1">
                <a:latin typeface="Arial" pitchFamily="34" charset="0"/>
                <a:cs typeface="Arial" pitchFamily="34" charset="0"/>
              </a:rPr>
              <a:t>colaborare</a:t>
            </a:r>
            <a:r>
              <a:rPr lang="en-US" sz="2400" dirty="0">
                <a:latin typeface="Arial" pitchFamily="34" charset="0"/>
                <a:cs typeface="Arial" pitchFamily="34" charset="0"/>
              </a:rPr>
              <a:t> </a:t>
            </a:r>
            <a:r>
              <a:rPr lang="en-US" sz="2400" dirty="0" err="1">
                <a:latin typeface="Arial" pitchFamily="34" charset="0"/>
                <a:cs typeface="Arial" pitchFamily="34" charset="0"/>
              </a:rPr>
              <a:t>mai</a:t>
            </a:r>
            <a:r>
              <a:rPr lang="en-US" sz="2400" dirty="0">
                <a:latin typeface="Arial" pitchFamily="34" charset="0"/>
                <a:cs typeface="Arial" pitchFamily="34" charset="0"/>
              </a:rPr>
              <a:t> </a:t>
            </a:r>
            <a:r>
              <a:rPr lang="en-US" sz="2400" dirty="0" err="1">
                <a:latin typeface="Arial" pitchFamily="34" charset="0"/>
                <a:cs typeface="Arial" pitchFamily="34" charset="0"/>
              </a:rPr>
              <a:t>strânsă</a:t>
            </a:r>
            <a:r>
              <a:rPr lang="en-US" sz="2400" dirty="0">
                <a:latin typeface="Arial" pitchFamily="34" charset="0"/>
                <a:cs typeface="Arial" pitchFamily="34" charset="0"/>
              </a:rPr>
              <a:t> cu </a:t>
            </a:r>
            <a:r>
              <a:rPr lang="en-US" sz="2400" dirty="0" err="1">
                <a:latin typeface="Arial" pitchFamily="34" charset="0"/>
                <a:cs typeface="Arial" pitchFamily="34" charset="0"/>
              </a:rPr>
              <a:t>alte</a:t>
            </a:r>
            <a:r>
              <a:rPr lang="en-US" sz="2400" dirty="0">
                <a:latin typeface="Arial" pitchFamily="34" charset="0"/>
                <a:cs typeface="Arial" pitchFamily="34" charset="0"/>
              </a:rPr>
              <a:t> </a:t>
            </a:r>
            <a:r>
              <a:rPr lang="en-US" sz="2400" dirty="0" err="1">
                <a:latin typeface="Arial" pitchFamily="34" charset="0"/>
                <a:cs typeface="Arial" pitchFamily="34" charset="0"/>
              </a:rPr>
              <a:t>servicii</a:t>
            </a:r>
            <a:r>
              <a:rPr lang="en-US" sz="2400" dirty="0">
                <a:latin typeface="Arial" pitchFamily="34" charset="0"/>
                <a:cs typeface="Arial" pitchFamily="34" charset="0"/>
              </a:rPr>
              <a:t> din </a:t>
            </a:r>
            <a:r>
              <a:rPr lang="en-US" sz="2400" dirty="0" err="1">
                <a:latin typeface="Arial" pitchFamily="34" charset="0"/>
                <a:cs typeface="Arial" pitchFamily="34" charset="0"/>
              </a:rPr>
              <a:t>universitate</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acest</a:t>
            </a:r>
            <a:r>
              <a:rPr lang="en-US" sz="2400" dirty="0">
                <a:latin typeface="Arial" pitchFamily="34" charset="0"/>
                <a:cs typeface="Arial" pitchFamily="34" charset="0"/>
              </a:rPr>
              <a:t> </a:t>
            </a:r>
            <a:r>
              <a:rPr lang="en-US" sz="2400" dirty="0" err="1">
                <a:latin typeface="Arial" pitchFamily="34" charset="0"/>
                <a:cs typeface="Arial" pitchFamily="34" charset="0"/>
              </a:rPr>
              <a:t>domeniu</a:t>
            </a:r>
            <a:r>
              <a:rPr lang="en-US" sz="2400" dirty="0">
                <a:latin typeface="Arial" pitchFamily="34" charset="0"/>
                <a:cs typeface="Arial" pitchFamily="34" charset="0"/>
              </a:rPr>
              <a:t>, de ex.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ceea</a:t>
            </a:r>
            <a:r>
              <a:rPr lang="en-US" sz="2400" dirty="0">
                <a:latin typeface="Arial" pitchFamily="34" charset="0"/>
                <a:cs typeface="Arial" pitchFamily="34" charset="0"/>
              </a:rPr>
              <a:t> </a:t>
            </a:r>
            <a:r>
              <a:rPr lang="en-US" sz="2400" dirty="0" err="1">
                <a:latin typeface="Arial" pitchFamily="34" charset="0"/>
                <a:cs typeface="Arial" pitchFamily="34" charset="0"/>
              </a:rPr>
              <a:t>ce</a:t>
            </a:r>
            <a:r>
              <a:rPr lang="en-US" sz="2400" dirty="0">
                <a:latin typeface="Arial" pitchFamily="34" charset="0"/>
                <a:cs typeface="Arial" pitchFamily="34" charset="0"/>
              </a:rPr>
              <a:t> </a:t>
            </a:r>
            <a:r>
              <a:rPr lang="en-US" sz="2400" dirty="0" err="1">
                <a:latin typeface="Arial" pitchFamily="34" charset="0"/>
                <a:cs typeface="Arial" pitchFamily="34" charset="0"/>
              </a:rPr>
              <a:t>privește</a:t>
            </a:r>
            <a:r>
              <a:rPr lang="en-US" sz="2400" dirty="0">
                <a:latin typeface="Arial" pitchFamily="34" charset="0"/>
                <a:cs typeface="Arial" pitchFamily="34" charset="0"/>
              </a:rPr>
              <a:t> </a:t>
            </a:r>
            <a:r>
              <a:rPr lang="en-US" sz="2400" dirty="0" err="1">
                <a:latin typeface="Arial" pitchFamily="34" charset="0"/>
                <a:cs typeface="Arial" pitchFamily="34" charset="0"/>
              </a:rPr>
              <a:t>formarea</a:t>
            </a:r>
            <a:r>
              <a:rPr lang="en-US" sz="2400" dirty="0">
                <a:latin typeface="Arial" pitchFamily="34" charset="0"/>
                <a:cs typeface="Arial" pitchFamily="34" charset="0"/>
              </a:rPr>
              <a:t> </a:t>
            </a:r>
            <a:r>
              <a:rPr lang="en-US" sz="2400" dirty="0" err="1">
                <a:latin typeface="Arial" pitchFamily="34" charset="0"/>
                <a:cs typeface="Arial" pitchFamily="34" charset="0"/>
              </a:rPr>
              <a:t>abilităților</a:t>
            </a:r>
            <a:r>
              <a:rPr lang="en-US" sz="2400" dirty="0">
                <a:latin typeface="Arial" pitchFamily="34" charset="0"/>
                <a:cs typeface="Arial" pitchFamily="34" charset="0"/>
              </a:rPr>
              <a:t> </a:t>
            </a:r>
            <a:r>
              <a:rPr lang="en-US" sz="2400" dirty="0" err="1">
                <a:latin typeface="Arial" pitchFamily="34" charset="0"/>
                <a:cs typeface="Arial" pitchFamily="34" charset="0"/>
              </a:rPr>
              <a:t>transferabile</a:t>
            </a:r>
            <a:r>
              <a:rPr lang="en-US" sz="2400" dirty="0">
                <a:latin typeface="Arial" pitchFamily="34" charset="0"/>
                <a:cs typeface="Arial" pitchFamily="34" charset="0"/>
              </a:rPr>
              <a:t>, coaching-</a:t>
            </a:r>
            <a:r>
              <a:rPr lang="en-US" sz="2400" dirty="0" err="1">
                <a:latin typeface="Arial" pitchFamily="34" charset="0"/>
                <a:cs typeface="Arial" pitchFamily="34" charset="0"/>
              </a:rPr>
              <a:t>ul</a:t>
            </a:r>
            <a:r>
              <a:rPr lang="en-US" sz="2400" dirty="0">
                <a:latin typeface="Arial" pitchFamily="34" charset="0"/>
                <a:cs typeface="Arial" pitchFamily="34" charset="0"/>
              </a:rPr>
              <a:t>, </a:t>
            </a:r>
            <a:r>
              <a:rPr lang="en-US" sz="2400" dirty="0" err="1">
                <a:latin typeface="Arial" pitchFamily="34" charset="0"/>
                <a:cs typeface="Arial" pitchFamily="34" charset="0"/>
              </a:rPr>
              <a:t>programelor</a:t>
            </a:r>
            <a:r>
              <a:rPr lang="en-US" sz="2400" dirty="0">
                <a:latin typeface="Arial" pitchFamily="34" charset="0"/>
                <a:cs typeface="Arial" pitchFamily="34" charset="0"/>
              </a:rPr>
              <a:t> de </a:t>
            </a:r>
            <a:r>
              <a:rPr lang="en-US" sz="2400" dirty="0" err="1">
                <a:latin typeface="Arial" pitchFamily="34" charset="0"/>
                <a:cs typeface="Arial" pitchFamily="34" charset="0"/>
              </a:rPr>
              <a:t>dezvoltare</a:t>
            </a:r>
            <a:r>
              <a:rPr lang="en-US" sz="2400" dirty="0">
                <a:latin typeface="Arial" pitchFamily="34" charset="0"/>
                <a:cs typeface="Arial" pitchFamily="34" charset="0"/>
              </a:rPr>
              <a:t> a </a:t>
            </a:r>
            <a:r>
              <a:rPr lang="en-US" sz="2400" dirty="0" err="1">
                <a:latin typeface="Arial" pitchFamily="34" charset="0"/>
                <a:cs typeface="Arial" pitchFamily="34" charset="0"/>
              </a:rPr>
              <a:t>talentelor</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plasarea</a:t>
            </a:r>
            <a:r>
              <a:rPr lang="en-US" sz="2400" dirty="0">
                <a:latin typeface="Arial" pitchFamily="34" charset="0"/>
                <a:cs typeface="Arial" pitchFamily="34" charset="0"/>
              </a:rPr>
              <a:t> </a:t>
            </a:r>
            <a:r>
              <a:rPr lang="en-US" sz="2400" dirty="0" err="1">
                <a:latin typeface="Arial" pitchFamily="34" charset="0"/>
                <a:cs typeface="Arial" pitchFamily="34" charset="0"/>
              </a:rPr>
              <a:t>locurilor</a:t>
            </a:r>
            <a:r>
              <a:rPr lang="en-US" sz="2400" dirty="0">
                <a:latin typeface="Arial" pitchFamily="34" charset="0"/>
                <a:cs typeface="Arial" pitchFamily="34" charset="0"/>
              </a:rPr>
              <a:t> de </a:t>
            </a:r>
            <a:r>
              <a:rPr lang="en-US" sz="2400" dirty="0" err="1">
                <a:latin typeface="Arial" pitchFamily="34" charset="0"/>
                <a:cs typeface="Arial" pitchFamily="34" charset="0"/>
              </a:rPr>
              <a:t>muncă</a:t>
            </a:r>
            <a:r>
              <a:rPr lang="ro-RO" sz="2400" dirty="0">
                <a:latin typeface="Arial" pitchFamily="34" charset="0"/>
                <a:cs typeface="Arial"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042926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519329"/>
            <a:ext cx="11216640" cy="2077115"/>
          </a:xfrm>
        </p:spPr>
        <p:txBody>
          <a:bodyPr>
            <a:normAutofit fontScale="90000"/>
          </a:bodyPr>
          <a:lstStyle/>
          <a:p>
            <a:pPr>
              <a:lnSpc>
                <a:spcPct val="100000"/>
              </a:lnSpc>
            </a:pPr>
            <a:r>
              <a:rPr lang="ro-RO" sz="3100" b="1" dirty="0">
                <a:solidFill>
                  <a:srgbClr val="872735"/>
                </a:solidFill>
                <a:latin typeface="Arial" pitchFamily="34" charset="0"/>
                <a:cs typeface="Arial" pitchFamily="34" charset="0"/>
              </a:rPr>
              <a:t>Obiectiv specific:</a:t>
            </a:r>
            <a:r>
              <a:rPr lang="ro-RO" sz="3100" dirty="0">
                <a:solidFill>
                  <a:srgbClr val="872735"/>
                </a:solidFill>
                <a:latin typeface="Arial" pitchFamily="34" charset="0"/>
                <a:cs typeface="Arial" pitchFamily="34" charset="0"/>
              </a:rPr>
              <a:t/>
            </a:r>
            <a:br>
              <a:rPr lang="ro-RO" sz="3100" dirty="0">
                <a:solidFill>
                  <a:srgbClr val="872735"/>
                </a:solidFill>
                <a:latin typeface="Arial" pitchFamily="34" charset="0"/>
                <a:cs typeface="Arial" pitchFamily="34" charset="0"/>
              </a:rPr>
            </a:br>
            <a:r>
              <a:rPr lang="vi-VN" sz="3100" b="1" dirty="0">
                <a:solidFill>
                  <a:srgbClr val="872735"/>
                </a:solidFill>
                <a:latin typeface="Arial" pitchFamily="34" charset="0"/>
                <a:cs typeface="Arial" pitchFamily="34" charset="0"/>
              </a:rPr>
              <a:t>Formularea de politici specifice gestionării eficiente și sustenabile a resursei umane din domeniul CDI, de creștere a performanței profesionale și a gradului de satisfacție în carier</a:t>
            </a:r>
            <a:r>
              <a:rPr lang="ro-RO" sz="3100" b="1" dirty="0">
                <a:solidFill>
                  <a:srgbClr val="872735"/>
                </a:solidFill>
                <a:latin typeface="Arial" pitchFamily="34" charset="0"/>
                <a:cs typeface="Arial" pitchFamily="34" charset="0"/>
              </a:rPr>
              <a:t>ă</a:t>
            </a:r>
            <a:r>
              <a:rPr lang="vi-VN" sz="3100" b="1" dirty="0">
                <a:solidFill>
                  <a:srgbClr val="872735"/>
                </a:solidFill>
                <a:latin typeface="Arial" pitchFamily="34" charset="0"/>
                <a:cs typeface="Arial" pitchFamily="34" charset="0"/>
              </a:rPr>
              <a:t> de cercetare științifică</a:t>
            </a:r>
            <a:r>
              <a:rPr lang="ro-RO" sz="3100" b="1" dirty="0">
                <a:solidFill>
                  <a:srgbClr val="872735"/>
                </a:solidFill>
                <a:latin typeface="Arial" pitchFamily="34" charset="0"/>
                <a:cs typeface="Arial" pitchFamily="34" charset="0"/>
              </a:rPr>
              <a:t> - </a:t>
            </a:r>
            <a:r>
              <a:rPr lang="en-GB" sz="3100" b="1" dirty="0">
                <a:solidFill>
                  <a:srgbClr val="872735"/>
                </a:solidFill>
                <a:latin typeface="Arial" pitchFamily="34" charset="0"/>
                <a:cs typeface="Arial" pitchFamily="34" charset="0"/>
              </a:rPr>
              <a:t>(OS</a:t>
            </a:r>
            <a:r>
              <a:rPr lang="ro-RO" sz="3100" b="1" dirty="0">
                <a:solidFill>
                  <a:srgbClr val="872735"/>
                </a:solidFill>
                <a:latin typeface="Arial" pitchFamily="34" charset="0"/>
                <a:cs typeface="Arial" pitchFamily="34" charset="0"/>
              </a:rPr>
              <a:t>13</a:t>
            </a:r>
            <a:r>
              <a:rPr lang="en-GB" sz="2700" b="1" dirty="0">
                <a:solidFill>
                  <a:srgbClr val="872735"/>
                </a:solidFill>
                <a:latin typeface="Arial" pitchFamily="34" charset="0"/>
                <a:cs typeface="Arial" pitchFamily="34" charset="0"/>
              </a:rPr>
              <a:t>)</a:t>
            </a:r>
            <a:r>
              <a:rPr lang="ro-RO" sz="2700" b="1" dirty="0">
                <a:solidFill>
                  <a:srgbClr val="872735"/>
                </a:solidFill>
                <a:latin typeface="Arial" pitchFamily="34" charset="0"/>
                <a:cs typeface="Arial" pitchFamily="34" charset="0"/>
              </a:rPr>
              <a:t>.</a:t>
            </a:r>
            <a:endParaRPr lang="en-US" sz="2700" dirty="0">
              <a:solidFill>
                <a:srgbClr val="872735"/>
              </a:solidFill>
              <a:latin typeface="Arial" pitchFamily="34" charset="0"/>
              <a:cs typeface="Arial" pitchFamily="34" charset="0"/>
            </a:endParaRPr>
          </a:p>
        </p:txBody>
      </p:sp>
      <p:sp>
        <p:nvSpPr>
          <p:cNvPr id="320" name="Content Placeholder 3"/>
          <p:cNvSpPr txBox="1">
            <a:spLocks noGrp="1"/>
          </p:cNvSpPr>
          <p:nvPr>
            <p:ph type="body" idx="1"/>
          </p:nvPr>
        </p:nvSpPr>
        <p:spPr>
          <a:prstGeom prst="rect">
            <a:avLst/>
          </a:prstGeom>
        </p:spPr>
        <p:txBody>
          <a:bodyPr>
            <a:normAutofit/>
          </a:bodyPr>
          <a:lstStyle/>
          <a:p>
            <a:pPr marL="0" indent="0" defTabSz="1141528">
              <a:lnSpc>
                <a:spcPct val="72000"/>
              </a:lnSpc>
              <a:spcBef>
                <a:spcPts val="1300"/>
              </a:spcBef>
              <a:buNone/>
              <a:defRPr sz="1674" b="1"/>
            </a:pPr>
            <a:endParaRPr lang="ro-RO" dirty="0"/>
          </a:p>
          <a:p>
            <a:pPr marL="0" indent="0" defTabSz="1141528">
              <a:lnSpc>
                <a:spcPct val="72000"/>
              </a:lnSpc>
              <a:spcBef>
                <a:spcPts val="1300"/>
              </a:spcBef>
              <a:buNone/>
              <a:defRPr sz="1674" b="1"/>
            </a:pPr>
            <a:endParaRPr lang="ro-RO" sz="2700" b="1" dirty="0">
              <a:solidFill>
                <a:schemeClr val="accent1">
                  <a:lumMod val="75000"/>
                </a:schemeClr>
              </a:solidFill>
            </a:endParaRPr>
          </a:p>
        </p:txBody>
      </p:sp>
      <p:sp>
        <p:nvSpPr>
          <p:cNvPr id="4" name="Rectangle 3"/>
          <p:cNvSpPr/>
          <p:nvPr/>
        </p:nvSpPr>
        <p:spPr>
          <a:xfrm>
            <a:off x="749300" y="3175266"/>
            <a:ext cx="11353801" cy="4590568"/>
          </a:xfrm>
          <a:prstGeom prst="rect">
            <a:avLst/>
          </a:prstGeom>
        </p:spPr>
        <p:txBody>
          <a:bodyPr wrap="square" lIns="86296" tIns="42966" rIns="86296" bIns="42966">
            <a:spAutoFit/>
          </a:bodyPr>
          <a:lstStyle/>
          <a:p>
            <a:pPr marL="460291" indent="-460291" algn="just" defTabSz="463211" hangingPunct="1">
              <a:spcBef>
                <a:spcPts val="3100"/>
              </a:spcBef>
              <a:buFont typeface="Arial" pitchFamily="34" charset="0"/>
              <a:buChar char="•"/>
              <a:defRPr sz="2520"/>
            </a:pPr>
            <a:r>
              <a:rPr lang="vi-VN" sz="2400" b="1" kern="1200" dirty="0">
                <a:solidFill>
                  <a:srgbClr val="4BACC6">
                    <a:lumMod val="75000"/>
                  </a:srgbClr>
                </a:solidFill>
                <a:latin typeface="Arial" pitchFamily="34" charset="0"/>
                <a:ea typeface="+mn-ea"/>
                <a:cs typeface="Arial" pitchFamily="34" charset="0"/>
              </a:rPr>
              <a:t>Activitatea A</a:t>
            </a:r>
            <a:r>
              <a:rPr lang="ro-RO" sz="2400" b="1" kern="1200" dirty="0">
                <a:solidFill>
                  <a:srgbClr val="4BACC6">
                    <a:lumMod val="75000"/>
                  </a:srgbClr>
                </a:solidFill>
                <a:latin typeface="Arial" pitchFamily="34" charset="0"/>
                <a:ea typeface="+mn-ea"/>
                <a:cs typeface="Arial" pitchFamily="34" charset="0"/>
              </a:rPr>
              <a:t>5</a:t>
            </a:r>
            <a:r>
              <a:rPr lang="vi-VN" sz="2400" b="1" kern="1200" dirty="0">
                <a:solidFill>
                  <a:srgbClr val="4BACC6">
                    <a:lumMod val="75000"/>
                  </a:srgbClr>
                </a:solidFill>
                <a:latin typeface="Arial" pitchFamily="34" charset="0"/>
                <a:ea typeface="+mn-ea"/>
                <a:cs typeface="Arial" pitchFamily="34" charset="0"/>
              </a:rPr>
              <a:t> </a:t>
            </a:r>
            <a:r>
              <a:rPr lang="vi-VN" sz="2400" kern="1200" dirty="0">
                <a:solidFill>
                  <a:prstClr val="black"/>
                </a:solidFill>
                <a:latin typeface="Arial" pitchFamily="34" charset="0"/>
                <a:ea typeface="+mn-ea"/>
                <a:cs typeface="Arial" pitchFamily="34" charset="0"/>
              </a:rPr>
              <a:t>-</a:t>
            </a:r>
            <a:r>
              <a:rPr lang="ro-RO" sz="2400" kern="1200" dirty="0">
                <a:solidFill>
                  <a:prstClr val="black"/>
                </a:solidFill>
                <a:latin typeface="Arial" pitchFamily="34" charset="0"/>
                <a:ea typeface="+mn-ea"/>
                <a:cs typeface="Arial" pitchFamily="34" charset="0"/>
              </a:rPr>
              <a:t> </a:t>
            </a:r>
            <a:r>
              <a:rPr lang="vi-VN" sz="2400" kern="1200" dirty="0">
                <a:solidFill>
                  <a:prstClr val="black"/>
                </a:solidFill>
                <a:latin typeface="Arial" pitchFamily="34" charset="0"/>
                <a:ea typeface="+mn-ea"/>
                <a:cs typeface="Arial" pitchFamily="34" charset="0"/>
              </a:rPr>
              <a:t>În procesul de elaborare a recomandarilor privind politicil</a:t>
            </a:r>
            <a:r>
              <a:rPr lang="ro-RO" sz="2400" kern="1200" dirty="0">
                <a:solidFill>
                  <a:prstClr val="black"/>
                </a:solidFill>
                <a:latin typeface="Arial" pitchFamily="34" charset="0"/>
                <a:ea typeface="+mn-ea"/>
                <a:cs typeface="Arial" pitchFamily="34" charset="0"/>
              </a:rPr>
              <a:t>e</a:t>
            </a:r>
            <a:r>
              <a:rPr lang="vi-VN" sz="2400" kern="1200" dirty="0">
                <a:solidFill>
                  <a:prstClr val="black"/>
                </a:solidFill>
                <a:latin typeface="Arial" pitchFamily="34" charset="0"/>
                <a:ea typeface="+mn-ea"/>
                <a:cs typeface="Arial" pitchFamily="34" charset="0"/>
              </a:rPr>
              <a:t> specifice și a proiectului de strategie se va asigura, prin folosirea tehnicilor de foresight, consultarea unui număr semnificativ de experţi, reprezentând domenii specifice ale cercetării ştiinţifice, inclusiv a unor experţi în probleme de managementul și marketingul cercetării, al inovării şi transferului de cunoaştere</a:t>
            </a:r>
            <a:endParaRPr lang="ro-RO" sz="2400" b="1" kern="1200" dirty="0">
              <a:solidFill>
                <a:prstClr val="black"/>
              </a:solidFill>
              <a:latin typeface="Arial" pitchFamily="34" charset="0"/>
              <a:ea typeface="+mn-ea"/>
              <a:cs typeface="Arial" pitchFamily="34" charset="0"/>
            </a:endParaRPr>
          </a:p>
          <a:p>
            <a:pPr marL="460291" indent="-460291" algn="just" defTabSz="463211" hangingPunct="1">
              <a:spcBef>
                <a:spcPts val="3100"/>
              </a:spcBef>
              <a:buFont typeface="Arial" pitchFamily="34" charset="0"/>
              <a:buChar char="•"/>
              <a:defRPr sz="2520"/>
            </a:pPr>
            <a:r>
              <a:rPr lang="vi-VN" sz="2400" b="1" kern="1200" dirty="0">
                <a:solidFill>
                  <a:srgbClr val="4BACC6">
                    <a:lumMod val="75000"/>
                  </a:srgbClr>
                </a:solidFill>
                <a:latin typeface="Arial" pitchFamily="34" charset="0"/>
                <a:ea typeface="+mn-ea"/>
                <a:cs typeface="Arial" pitchFamily="34" charset="0"/>
              </a:rPr>
              <a:t>Rezultat Etapa </a:t>
            </a:r>
            <a:r>
              <a:rPr lang="ro-RO" sz="2400" b="1" kern="1200" dirty="0">
                <a:solidFill>
                  <a:srgbClr val="4BACC6">
                    <a:lumMod val="75000"/>
                  </a:srgbClr>
                </a:solidFill>
                <a:latin typeface="Arial" pitchFamily="34" charset="0"/>
                <a:ea typeface="+mn-ea"/>
                <a:cs typeface="Arial" pitchFamily="34" charset="0"/>
              </a:rPr>
              <a:t>3 </a:t>
            </a:r>
            <a:r>
              <a:rPr lang="ro-RO" sz="2400" kern="1200" dirty="0">
                <a:solidFill>
                  <a:prstClr val="black"/>
                </a:solidFill>
                <a:latin typeface="Arial" pitchFamily="34" charset="0"/>
                <a:ea typeface="+mn-ea"/>
                <a:cs typeface="Arial" pitchFamily="34" charset="0"/>
              </a:rPr>
              <a:t>- </a:t>
            </a:r>
            <a:r>
              <a:rPr lang="vi-VN" sz="2400" kern="1200" dirty="0">
                <a:solidFill>
                  <a:prstClr val="black"/>
                </a:solidFill>
                <a:latin typeface="Arial" pitchFamily="34" charset="0"/>
                <a:ea typeface="+mn-ea"/>
                <a:cs typeface="Arial" pitchFamily="34" charset="0"/>
              </a:rPr>
              <a:t>Recomand</a:t>
            </a:r>
            <a:r>
              <a:rPr lang="ro-RO" sz="2400" kern="1200" dirty="0">
                <a:solidFill>
                  <a:prstClr val="black"/>
                </a:solidFill>
                <a:latin typeface="Arial" pitchFamily="34" charset="0"/>
                <a:ea typeface="+mn-ea"/>
                <a:cs typeface="Arial" pitchFamily="34" charset="0"/>
              </a:rPr>
              <a:t>ă</a:t>
            </a:r>
            <a:r>
              <a:rPr lang="vi-VN" sz="2400" kern="1200" dirty="0">
                <a:solidFill>
                  <a:prstClr val="black"/>
                </a:solidFill>
                <a:latin typeface="Arial" pitchFamily="34" charset="0"/>
                <a:ea typeface="+mn-ea"/>
                <a:cs typeface="Arial" pitchFamily="34" charset="0"/>
              </a:rPr>
              <a:t>ri privind politicile specifice pentru gestionarea eficient</a:t>
            </a:r>
            <a:r>
              <a:rPr lang="ro-RO" sz="2400" kern="1200" dirty="0">
                <a:solidFill>
                  <a:prstClr val="black"/>
                </a:solidFill>
                <a:latin typeface="Arial" pitchFamily="34" charset="0"/>
                <a:ea typeface="+mn-ea"/>
                <a:cs typeface="Arial" pitchFamily="34" charset="0"/>
              </a:rPr>
              <a:t>ă</a:t>
            </a:r>
            <a:r>
              <a:rPr lang="vi-VN" sz="2400" kern="1200" dirty="0">
                <a:solidFill>
                  <a:prstClr val="black"/>
                </a:solidFill>
                <a:latin typeface="Arial" pitchFamily="34" charset="0"/>
                <a:ea typeface="+mn-ea"/>
                <a:cs typeface="Arial" pitchFamily="34" charset="0"/>
              </a:rPr>
              <a:t> și sustenabil</a:t>
            </a:r>
            <a:r>
              <a:rPr lang="ro-RO" sz="2400" kern="1200" dirty="0">
                <a:solidFill>
                  <a:prstClr val="black"/>
                </a:solidFill>
                <a:latin typeface="Arial" pitchFamily="34" charset="0"/>
                <a:ea typeface="+mn-ea"/>
                <a:cs typeface="Arial" pitchFamily="34" charset="0"/>
              </a:rPr>
              <a:t>ă</a:t>
            </a:r>
            <a:r>
              <a:rPr lang="vi-VN" sz="2400" kern="1200" dirty="0">
                <a:solidFill>
                  <a:prstClr val="black"/>
                </a:solidFill>
                <a:latin typeface="Arial" pitchFamily="34" charset="0"/>
                <a:ea typeface="+mn-ea"/>
                <a:cs typeface="Arial" pitchFamily="34" charset="0"/>
              </a:rPr>
              <a:t> a resursei umane din domeniul CDI, de creștere a performanței profesionale și a gradului de satisfacție în cariera de cercetare științifică (Raport A5.4/R6).</a:t>
            </a:r>
            <a:endParaRPr lang="ro-RO" sz="2500" kern="1200" dirty="0">
              <a:solidFill>
                <a:prstClr val="black"/>
              </a:solidFill>
              <a:latin typeface="Calibri"/>
              <a:ea typeface="+mn-ea"/>
              <a:cs typeface="+mn-cs"/>
            </a:endParaRPr>
          </a:p>
          <a:p>
            <a:pPr algn="l" defTabSz="463211" hangingPunct="1">
              <a:spcBef>
                <a:spcPts val="3100"/>
              </a:spcBef>
              <a:defRPr sz="2520"/>
            </a:pPr>
            <a:r>
              <a:rPr lang="ro-RO" sz="2500" kern="1200" dirty="0">
                <a:solidFill>
                  <a:prstClr val="black"/>
                </a:solidFill>
                <a:latin typeface="Calibri"/>
                <a:ea typeface="+mn-ea"/>
                <a:cs typeface="+mn-cs"/>
              </a:rPr>
              <a:t>																				</a:t>
            </a:r>
          </a:p>
        </p:txBody>
      </p:sp>
      <p:sp>
        <p:nvSpPr>
          <p:cNvPr id="5" name="Pentagon 5">
            <a:extLst>
              <a:ext uri="{FF2B5EF4-FFF2-40B4-BE49-F238E27FC236}">
                <a16:creationId xmlns:a16="http://schemas.microsoft.com/office/drawing/2014/main" xmlns="" id="{BA4D32E4-28C1-4D80-8993-E7334EB12B79}"/>
              </a:ext>
            </a:extLst>
          </p:cNvPr>
          <p:cNvSpPr/>
          <p:nvPr/>
        </p:nvSpPr>
        <p:spPr>
          <a:xfrm>
            <a:off x="9880601" y="8585201"/>
            <a:ext cx="2997200" cy="939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374" tIns="45685" rIns="91374" bIns="45685" rtlCol="0" anchor="ctr"/>
          <a:lstStyle/>
          <a:p>
            <a:pPr defTabSz="1044722" hangingPunct="1">
              <a:lnSpc>
                <a:spcPct val="90000"/>
              </a:lnSpc>
              <a:spcBef>
                <a:spcPts val="1000"/>
              </a:spcBef>
            </a:pPr>
            <a:r>
              <a:rPr lang="ro-RO" sz="2000" b="1" i="1" kern="1200" dirty="0">
                <a:solidFill>
                  <a:srgbClr val="FFFF00"/>
                </a:solidFill>
                <a:latin typeface="Arial" pitchFamily="34" charset="0"/>
                <a:cs typeface="Arial" pitchFamily="34" charset="0"/>
              </a:rPr>
              <a:t>Performanță în cercetare!</a:t>
            </a:r>
            <a:endParaRPr lang="en-GB" sz="2000" b="1" i="1" kern="1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69321587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xmlns="" id="{E0C4FDEE-D338-4D51-8AF9-B06B3A3376F6}"/>
              </a:ext>
            </a:extLst>
          </p:cNvPr>
          <p:cNvSpPr>
            <a:spLocks noGrp="1"/>
          </p:cNvSpPr>
          <p:nvPr>
            <p:ph idx="1"/>
          </p:nvPr>
        </p:nvSpPr>
        <p:spPr>
          <a:xfrm>
            <a:off x="500743" y="2710542"/>
            <a:ext cx="11898086" cy="5531055"/>
          </a:xfrm>
        </p:spPr>
        <p:txBody>
          <a:bodyPr>
            <a:normAutofit/>
          </a:bodyPr>
          <a:lstStyle/>
          <a:p>
            <a:pPr marL="0" indent="0" algn="ctr">
              <a:buNone/>
            </a:pPr>
            <a:r>
              <a:rPr lang="ro-RO" sz="2400" b="1" i="1" dirty="0">
                <a:latin typeface="Arial" pitchFamily="34" charset="0"/>
                <a:cs typeface="Arial" pitchFamily="34" charset="0"/>
              </a:rPr>
              <a:t>A</a:t>
            </a:r>
            <a:r>
              <a:rPr lang="en-US" sz="2400" b="1" i="1" dirty="0" err="1">
                <a:latin typeface="Arial" pitchFamily="34" charset="0"/>
                <a:cs typeface="Arial" pitchFamily="34" charset="0"/>
              </a:rPr>
              <a:t>plicarea</a:t>
            </a:r>
            <a:r>
              <a:rPr lang="en-US" sz="2400" b="1" i="1" dirty="0">
                <a:latin typeface="Arial" pitchFamily="34" charset="0"/>
                <a:cs typeface="Arial" pitchFamily="34" charset="0"/>
              </a:rPr>
              <a:t>  </a:t>
            </a:r>
            <a:r>
              <a:rPr lang="en-US" sz="2400" b="1" i="1" dirty="0" err="1">
                <a:latin typeface="Arial" pitchFamily="34" charset="0"/>
                <a:cs typeface="Arial" pitchFamily="34" charset="0"/>
              </a:rPr>
              <a:t>politicilor</a:t>
            </a:r>
            <a:r>
              <a:rPr lang="en-US" sz="2400" b="1" i="1" dirty="0">
                <a:latin typeface="Arial" pitchFamily="34" charset="0"/>
                <a:cs typeface="Arial" pitchFamily="34" charset="0"/>
              </a:rPr>
              <a:t> de RU CDI </a:t>
            </a:r>
            <a:r>
              <a:rPr lang="en-US" sz="2400" b="1" i="1" dirty="0" err="1">
                <a:latin typeface="Arial" pitchFamily="34" charset="0"/>
                <a:cs typeface="Arial" pitchFamily="34" charset="0"/>
              </a:rPr>
              <a:t>valabile</a:t>
            </a:r>
            <a:r>
              <a:rPr lang="en-US" sz="2400" b="1" i="1" dirty="0">
                <a:latin typeface="Arial" pitchFamily="34" charset="0"/>
                <a:cs typeface="Arial" pitchFamily="34" charset="0"/>
              </a:rPr>
              <a:t> la </a:t>
            </a:r>
            <a:r>
              <a:rPr lang="en-US" sz="2400" b="1" i="1" dirty="0" err="1">
                <a:latin typeface="Arial" pitchFamily="34" charset="0"/>
                <a:cs typeface="Arial" pitchFamily="34" charset="0"/>
              </a:rPr>
              <a:t>nivel</a:t>
            </a:r>
            <a:r>
              <a:rPr lang="en-US" sz="2400" b="1" i="1" dirty="0">
                <a:latin typeface="Arial" pitchFamily="34" charset="0"/>
                <a:cs typeface="Arial" pitchFamily="34" charset="0"/>
              </a:rPr>
              <a:t> European</a:t>
            </a:r>
            <a:endParaRPr lang="ro-RO" sz="2400" b="1" i="1" dirty="0">
              <a:latin typeface="Arial" pitchFamily="34" charset="0"/>
              <a:cs typeface="Arial" pitchFamily="34" charset="0"/>
            </a:endParaRPr>
          </a:p>
          <a:p>
            <a:pPr marL="0" indent="0" algn="just">
              <a:buNone/>
            </a:pPr>
            <a:endParaRPr lang="ro-RO" sz="2400" b="1" i="1" dirty="0">
              <a:latin typeface="Arial" pitchFamily="34" charset="0"/>
              <a:cs typeface="Arial" pitchFamily="34" charset="0"/>
            </a:endParaRPr>
          </a:p>
          <a:p>
            <a:pPr algn="just"/>
            <a:r>
              <a:rPr lang="ro-RO" sz="2400" dirty="0">
                <a:latin typeface="Arial" pitchFamily="34" charset="0"/>
                <a:cs typeface="Arial" pitchFamily="34" charset="0"/>
              </a:rPr>
              <a:t>P</a:t>
            </a:r>
            <a:r>
              <a:rPr lang="en-US" sz="2400" dirty="0" err="1">
                <a:latin typeface="Arial" pitchFamily="34" charset="0"/>
                <a:cs typeface="Arial" pitchFamily="34" charset="0"/>
              </a:rPr>
              <a:t>rincipalele</a:t>
            </a:r>
            <a:r>
              <a:rPr lang="en-US" sz="2400" dirty="0">
                <a:latin typeface="Arial" pitchFamily="34" charset="0"/>
                <a:cs typeface="Arial" pitchFamily="34" charset="0"/>
              </a:rPr>
              <a:t> </a:t>
            </a:r>
            <a:r>
              <a:rPr lang="en-US" sz="2400" dirty="0" err="1">
                <a:latin typeface="Arial" pitchFamily="34" charset="0"/>
                <a:cs typeface="Arial" pitchFamily="34" charset="0"/>
              </a:rPr>
              <a:t>documente</a:t>
            </a:r>
            <a:r>
              <a:rPr lang="en-US" sz="2400" dirty="0">
                <a:latin typeface="Arial" pitchFamily="34" charset="0"/>
                <a:cs typeface="Arial" pitchFamily="34" charset="0"/>
              </a:rPr>
              <a:t> </a:t>
            </a:r>
            <a:r>
              <a:rPr lang="en-US" sz="2400" dirty="0" err="1">
                <a:latin typeface="Arial" pitchFamily="34" charset="0"/>
                <a:cs typeface="Arial" pitchFamily="34" charset="0"/>
              </a:rPr>
              <a:t>programatice</a:t>
            </a:r>
            <a:r>
              <a:rPr lang="en-US" sz="2400" dirty="0">
                <a:latin typeface="Arial" pitchFamily="34" charset="0"/>
                <a:cs typeface="Arial" pitchFamily="34" charset="0"/>
              </a:rPr>
              <a:t> de la </a:t>
            </a:r>
            <a:r>
              <a:rPr lang="en-US" sz="2400" dirty="0" err="1">
                <a:latin typeface="Arial" pitchFamily="34" charset="0"/>
                <a:cs typeface="Arial" pitchFamily="34" charset="0"/>
              </a:rPr>
              <a:t>nivelul</a:t>
            </a:r>
            <a:r>
              <a:rPr lang="en-US" sz="2400" dirty="0">
                <a:latin typeface="Arial" pitchFamily="34" charset="0"/>
                <a:cs typeface="Arial" pitchFamily="34" charset="0"/>
              </a:rPr>
              <a:t> U</a:t>
            </a:r>
            <a:r>
              <a:rPr lang="ro-RO" sz="2400" dirty="0">
                <a:latin typeface="Arial" pitchFamily="34" charset="0"/>
                <a:cs typeface="Arial" pitchFamily="34" charset="0"/>
              </a:rPr>
              <a:t>E, </a:t>
            </a:r>
            <a:r>
              <a:rPr lang="en-US" sz="2400" dirty="0">
                <a:latin typeface="Arial" pitchFamily="34" charset="0"/>
                <a:cs typeface="Arial" pitchFamily="34" charset="0"/>
              </a:rPr>
              <a:t>care </a:t>
            </a:r>
            <a:r>
              <a:rPr lang="en-US" sz="2400" dirty="0" err="1">
                <a:latin typeface="Arial" pitchFamily="34" charset="0"/>
                <a:cs typeface="Arial" pitchFamily="34" charset="0"/>
              </a:rPr>
              <a:t>creează</a:t>
            </a:r>
            <a:r>
              <a:rPr lang="en-US" sz="2400" dirty="0">
                <a:latin typeface="Arial" pitchFamily="34" charset="0"/>
                <a:cs typeface="Arial" pitchFamily="34" charset="0"/>
              </a:rPr>
              <a:t> </a:t>
            </a:r>
            <a:r>
              <a:rPr lang="en-US" sz="2400" dirty="0" err="1">
                <a:latin typeface="Arial" pitchFamily="34" charset="0"/>
                <a:cs typeface="Arial" pitchFamily="34" charset="0"/>
              </a:rPr>
              <a:t>cadrul</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condițiile</a:t>
            </a:r>
            <a:r>
              <a:rPr lang="en-US" sz="2400" dirty="0">
                <a:latin typeface="Arial" pitchFamily="34" charset="0"/>
                <a:cs typeface="Arial" pitchFamily="34" charset="0"/>
              </a:rPr>
              <a:t> de </a:t>
            </a:r>
            <a:r>
              <a:rPr lang="en-US" sz="2400" dirty="0" err="1">
                <a:latin typeface="Arial" pitchFamily="34" charset="0"/>
                <a:cs typeface="Arial" pitchFamily="34" charset="0"/>
              </a:rPr>
              <a:t>muncă</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cercetători</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un </a:t>
            </a:r>
            <a:r>
              <a:rPr lang="en-US" sz="2400" dirty="0" err="1">
                <a:latin typeface="Arial" pitchFamily="34" charset="0"/>
                <a:cs typeface="Arial" pitchFamily="34" charset="0"/>
              </a:rPr>
              <a:t>mediu</a:t>
            </a:r>
            <a:r>
              <a:rPr lang="en-US" sz="2400" dirty="0">
                <a:latin typeface="Arial" pitchFamily="34" charset="0"/>
                <a:cs typeface="Arial" pitchFamily="34" charset="0"/>
              </a:rPr>
              <a:t> </a:t>
            </a:r>
            <a:r>
              <a:rPr lang="en-US" sz="2400" dirty="0" err="1">
                <a:latin typeface="Arial" pitchFamily="34" charset="0"/>
                <a:cs typeface="Arial" pitchFamily="34" charset="0"/>
              </a:rPr>
              <a:t>competitiv</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evoluția</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cariera</a:t>
            </a:r>
            <a:r>
              <a:rPr lang="en-US" sz="2400" dirty="0">
                <a:latin typeface="Arial" pitchFamily="34" charset="0"/>
                <a:cs typeface="Arial" pitchFamily="34" charset="0"/>
              </a:rPr>
              <a:t> de </a:t>
            </a:r>
            <a:r>
              <a:rPr lang="en-US" sz="2400" dirty="0" err="1">
                <a:latin typeface="Arial" pitchFamily="34" charset="0"/>
                <a:cs typeface="Arial" pitchFamily="34" charset="0"/>
              </a:rPr>
              <a:t>cercetător</a:t>
            </a:r>
            <a:r>
              <a:rPr lang="ro-RO" sz="2400" dirty="0">
                <a:latin typeface="Arial" pitchFamily="34" charset="0"/>
                <a:cs typeface="Arial" pitchFamily="34" charset="0"/>
              </a:rPr>
              <a:t>, sunt: </a:t>
            </a:r>
          </a:p>
          <a:p>
            <a:pPr algn="just">
              <a:buFont typeface="Courier New" panose="02070309020205020404" pitchFamily="49" charset="0"/>
              <a:buChar char="o"/>
            </a:pPr>
            <a:r>
              <a:rPr lang="en-US" sz="2400" i="1" dirty="0">
                <a:latin typeface="Arial" pitchFamily="34" charset="0"/>
                <a:cs typeface="Arial" pitchFamily="34" charset="0"/>
              </a:rPr>
              <a:t>Carta </a:t>
            </a:r>
            <a:r>
              <a:rPr lang="en-US" sz="2400" i="1" dirty="0" err="1">
                <a:latin typeface="Arial" pitchFamily="34" charset="0"/>
                <a:cs typeface="Arial" pitchFamily="34" charset="0"/>
              </a:rPr>
              <a:t>Europeană</a:t>
            </a:r>
            <a:r>
              <a:rPr lang="en-US" sz="2400" i="1" dirty="0">
                <a:latin typeface="Arial" pitchFamily="34" charset="0"/>
                <a:cs typeface="Arial" pitchFamily="34" charset="0"/>
              </a:rPr>
              <a:t> a </a:t>
            </a:r>
            <a:r>
              <a:rPr lang="en-US" sz="2400" i="1" dirty="0" err="1">
                <a:latin typeface="Arial" pitchFamily="34" charset="0"/>
                <a:cs typeface="Arial" pitchFamily="34" charset="0"/>
              </a:rPr>
              <a:t>Cercetătorilor</a:t>
            </a:r>
            <a:r>
              <a:rPr lang="en-US" sz="2400" dirty="0">
                <a:latin typeface="Arial" pitchFamily="34" charset="0"/>
                <a:cs typeface="Arial" pitchFamily="34" charset="0"/>
              </a:rPr>
              <a:t> (Carta)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i="1" dirty="0" err="1">
                <a:latin typeface="Arial" pitchFamily="34" charset="0"/>
                <a:cs typeface="Arial" pitchFamily="34" charset="0"/>
              </a:rPr>
              <a:t>Codul</a:t>
            </a:r>
            <a:r>
              <a:rPr lang="en-US" sz="2400" i="1" dirty="0">
                <a:latin typeface="Arial" pitchFamily="34" charset="0"/>
                <a:cs typeface="Arial" pitchFamily="34" charset="0"/>
              </a:rPr>
              <a:t> de </a:t>
            </a:r>
            <a:r>
              <a:rPr lang="en-US" sz="2400" i="1" dirty="0" err="1">
                <a:latin typeface="Arial" pitchFamily="34" charset="0"/>
                <a:cs typeface="Arial" pitchFamily="34" charset="0"/>
              </a:rPr>
              <a:t>Conduită</a:t>
            </a:r>
            <a:r>
              <a:rPr lang="en-US" sz="2400" i="1" dirty="0">
                <a:latin typeface="Arial" pitchFamily="34" charset="0"/>
                <a:cs typeface="Arial" pitchFamily="34" charset="0"/>
              </a:rPr>
              <a:t> </a:t>
            </a:r>
            <a:r>
              <a:rPr lang="en-US" sz="2400" i="1" dirty="0" err="1">
                <a:latin typeface="Arial" pitchFamily="34" charset="0"/>
                <a:cs typeface="Arial" pitchFamily="34" charset="0"/>
              </a:rPr>
              <a:t>pentru</a:t>
            </a:r>
            <a:r>
              <a:rPr lang="en-US" sz="2400" i="1" dirty="0">
                <a:latin typeface="Arial" pitchFamily="34" charset="0"/>
                <a:cs typeface="Arial" pitchFamily="34" charset="0"/>
              </a:rPr>
              <a:t> </a:t>
            </a:r>
            <a:r>
              <a:rPr lang="en-US" sz="2400" i="1" dirty="0" err="1">
                <a:latin typeface="Arial" pitchFamily="34" charset="0"/>
                <a:cs typeface="Arial" pitchFamily="34" charset="0"/>
              </a:rPr>
              <a:t>Recrutarea</a:t>
            </a:r>
            <a:r>
              <a:rPr lang="en-US" sz="2400" i="1" dirty="0">
                <a:latin typeface="Arial" pitchFamily="34" charset="0"/>
                <a:cs typeface="Arial" pitchFamily="34" charset="0"/>
              </a:rPr>
              <a:t> </a:t>
            </a:r>
            <a:r>
              <a:rPr lang="en-US" sz="2400" i="1" dirty="0" err="1">
                <a:latin typeface="Arial" pitchFamily="34" charset="0"/>
                <a:cs typeface="Arial" pitchFamily="34" charset="0"/>
              </a:rPr>
              <a:t>Cercetătorilor</a:t>
            </a:r>
            <a:r>
              <a:rPr lang="en-US" sz="2400" dirty="0">
                <a:latin typeface="Arial" pitchFamily="34" charset="0"/>
                <a:cs typeface="Arial" pitchFamily="34" charset="0"/>
              </a:rPr>
              <a:t> (</a:t>
            </a:r>
            <a:r>
              <a:rPr lang="en-US" sz="2400" dirty="0" err="1">
                <a:latin typeface="Arial" pitchFamily="34" charset="0"/>
                <a:cs typeface="Arial" pitchFamily="34" charset="0"/>
              </a:rPr>
              <a:t>Codul</a:t>
            </a:r>
            <a:r>
              <a:rPr lang="en-US" sz="2400" dirty="0">
                <a:latin typeface="Arial" pitchFamily="34" charset="0"/>
                <a:cs typeface="Arial" pitchFamily="34" charset="0"/>
              </a:rPr>
              <a:t>)</a:t>
            </a:r>
            <a:r>
              <a:rPr lang="ro-RO" sz="2400" dirty="0">
                <a:latin typeface="Arial" pitchFamily="34" charset="0"/>
                <a:cs typeface="Arial" pitchFamily="34" charset="0"/>
              </a:rPr>
              <a:t> – C&amp;C;</a:t>
            </a:r>
          </a:p>
          <a:p>
            <a:pPr algn="just">
              <a:buFont typeface="Courier New" panose="02070309020205020404" pitchFamily="49" charset="0"/>
              <a:buChar char="o"/>
            </a:pPr>
            <a:r>
              <a:rPr lang="en-US" sz="2400" i="1" dirty="0" err="1">
                <a:latin typeface="Arial" pitchFamily="34" charset="0"/>
                <a:cs typeface="Arial" pitchFamily="34" charset="0"/>
              </a:rPr>
              <a:t>Recrutarea</a:t>
            </a:r>
            <a:r>
              <a:rPr lang="en-US" sz="2400" i="1" dirty="0">
                <a:latin typeface="Arial" pitchFamily="34" charset="0"/>
                <a:cs typeface="Arial" pitchFamily="34" charset="0"/>
              </a:rPr>
              <a:t> </a:t>
            </a:r>
            <a:r>
              <a:rPr lang="en-US" sz="2400" i="1" dirty="0" err="1">
                <a:latin typeface="Arial" pitchFamily="34" charset="0"/>
                <a:cs typeface="Arial" pitchFamily="34" charset="0"/>
              </a:rPr>
              <a:t>deschisă</a:t>
            </a:r>
            <a:r>
              <a:rPr lang="en-US" sz="2400" i="1" dirty="0">
                <a:latin typeface="Arial" pitchFamily="34" charset="0"/>
                <a:cs typeface="Arial" pitchFamily="34" charset="0"/>
              </a:rPr>
              <a:t>, </a:t>
            </a:r>
            <a:r>
              <a:rPr lang="en-US" sz="2400" i="1" dirty="0" err="1">
                <a:latin typeface="Arial" pitchFamily="34" charset="0"/>
                <a:cs typeface="Arial" pitchFamily="34" charset="0"/>
              </a:rPr>
              <a:t>transparentă</a:t>
            </a:r>
            <a:r>
              <a:rPr lang="en-US" sz="2400" i="1" dirty="0">
                <a:latin typeface="Arial" pitchFamily="34" charset="0"/>
                <a:cs typeface="Arial" pitchFamily="34" charset="0"/>
              </a:rPr>
              <a:t> </a:t>
            </a:r>
            <a:r>
              <a:rPr lang="en-US" sz="2400" i="1" dirty="0" err="1">
                <a:latin typeface="Arial" pitchFamily="34" charset="0"/>
                <a:cs typeface="Arial" pitchFamily="34" charset="0"/>
              </a:rPr>
              <a:t>și</a:t>
            </a:r>
            <a:r>
              <a:rPr lang="en-US" sz="2400" i="1" dirty="0">
                <a:latin typeface="Arial" pitchFamily="34" charset="0"/>
                <a:cs typeface="Arial" pitchFamily="34" charset="0"/>
              </a:rPr>
              <a:t> </a:t>
            </a:r>
            <a:r>
              <a:rPr lang="en-US" sz="2400" i="1" dirty="0" err="1">
                <a:latin typeface="Arial" pitchFamily="34" charset="0"/>
                <a:cs typeface="Arial" pitchFamily="34" charset="0"/>
              </a:rPr>
              <a:t>bazată</a:t>
            </a:r>
            <a:r>
              <a:rPr lang="en-US" sz="2400" i="1" dirty="0">
                <a:latin typeface="Arial" pitchFamily="34" charset="0"/>
                <a:cs typeface="Arial" pitchFamily="34" charset="0"/>
              </a:rPr>
              <a:t> </a:t>
            </a:r>
            <a:r>
              <a:rPr lang="en-US" sz="2400" i="1" dirty="0" err="1">
                <a:latin typeface="Arial" pitchFamily="34" charset="0"/>
                <a:cs typeface="Arial" pitchFamily="34" charset="0"/>
              </a:rPr>
              <a:t>pe</a:t>
            </a:r>
            <a:r>
              <a:rPr lang="en-US" sz="2400" i="1" dirty="0">
                <a:latin typeface="Arial" pitchFamily="34" charset="0"/>
                <a:cs typeface="Arial" pitchFamily="34" charset="0"/>
              </a:rPr>
              <a:t> </a:t>
            </a:r>
            <a:r>
              <a:rPr lang="en-US" sz="2400" i="1" dirty="0" err="1">
                <a:latin typeface="Arial" pitchFamily="34" charset="0"/>
                <a:cs typeface="Arial" pitchFamily="34" charset="0"/>
              </a:rPr>
              <a:t>merite</a:t>
            </a:r>
            <a:r>
              <a:rPr lang="en-US" sz="2400" i="1" dirty="0">
                <a:latin typeface="Arial" pitchFamily="34" charset="0"/>
                <a:cs typeface="Arial" pitchFamily="34" charset="0"/>
              </a:rPr>
              <a:t> a </a:t>
            </a:r>
            <a:r>
              <a:rPr lang="en-US" sz="2400" i="1" dirty="0" err="1">
                <a:latin typeface="Arial" pitchFamily="34" charset="0"/>
                <a:cs typeface="Arial" pitchFamily="34" charset="0"/>
              </a:rPr>
              <a:t>cercetătorilor</a:t>
            </a:r>
            <a:r>
              <a:rPr lang="en-US" sz="2400" dirty="0">
                <a:latin typeface="Arial" pitchFamily="34" charset="0"/>
                <a:cs typeface="Arial" pitchFamily="34" charset="0"/>
              </a:rPr>
              <a:t> (OTM-R)</a:t>
            </a:r>
            <a:r>
              <a:rPr lang="ro-RO" sz="2400" dirty="0">
                <a:latin typeface="Arial" pitchFamily="34" charset="0"/>
                <a:cs typeface="Arial" pitchFamily="34" charset="0"/>
              </a:rPr>
              <a:t>.</a:t>
            </a:r>
          </a:p>
          <a:p>
            <a:pPr marL="0" indent="0" algn="just">
              <a:buNone/>
            </a:pPr>
            <a:endParaRPr lang="ro-RO" sz="2400" dirty="0">
              <a:latin typeface="Arial" pitchFamily="34" charset="0"/>
              <a:cs typeface="Arial" pitchFamily="34" charset="0"/>
            </a:endParaRPr>
          </a:p>
          <a:p>
            <a:pPr algn="just">
              <a:buFont typeface="Arial" panose="020B0604020202020204" pitchFamily="34" charset="0"/>
              <a:buChar char="•"/>
            </a:pPr>
            <a:r>
              <a:rPr lang="en-US" sz="2400" i="1" dirty="0" err="1">
                <a:latin typeface="Arial" pitchFamily="34" charset="0"/>
                <a:cs typeface="Arial" pitchFamily="34" charset="0"/>
              </a:rPr>
              <a:t>Strategia</a:t>
            </a:r>
            <a:r>
              <a:rPr lang="en-US" sz="2400" i="1" dirty="0">
                <a:latin typeface="Arial" pitchFamily="34" charset="0"/>
                <a:cs typeface="Arial" pitchFamily="34" charset="0"/>
              </a:rPr>
              <a:t> </a:t>
            </a:r>
            <a:r>
              <a:rPr lang="en-US" sz="2400" i="1" dirty="0" err="1">
                <a:latin typeface="Arial" pitchFamily="34" charset="0"/>
                <a:cs typeface="Arial" pitchFamily="34" charset="0"/>
              </a:rPr>
              <a:t>privind</a:t>
            </a:r>
            <a:r>
              <a:rPr lang="en-US" sz="2400" i="1" dirty="0">
                <a:latin typeface="Arial" pitchFamily="34" charset="0"/>
                <a:cs typeface="Arial" pitchFamily="34" charset="0"/>
              </a:rPr>
              <a:t> </a:t>
            </a:r>
            <a:r>
              <a:rPr lang="en-US" sz="2400" i="1" dirty="0" err="1">
                <a:latin typeface="Arial" pitchFamily="34" charset="0"/>
                <a:cs typeface="Arial" pitchFamily="34" charset="0"/>
              </a:rPr>
              <a:t>resursele</a:t>
            </a:r>
            <a:r>
              <a:rPr lang="en-US" sz="2400" i="1" dirty="0">
                <a:latin typeface="Arial" pitchFamily="34" charset="0"/>
                <a:cs typeface="Arial" pitchFamily="34" charset="0"/>
              </a:rPr>
              <a:t> </a:t>
            </a:r>
            <a:r>
              <a:rPr lang="en-US" sz="2400" i="1" dirty="0" err="1">
                <a:latin typeface="Arial" pitchFamily="34" charset="0"/>
                <a:cs typeface="Arial" pitchFamily="34" charset="0"/>
              </a:rPr>
              <a:t>umane</a:t>
            </a:r>
            <a:r>
              <a:rPr lang="en-US" sz="2400" i="1" dirty="0">
                <a:latin typeface="Arial" pitchFamily="34" charset="0"/>
                <a:cs typeface="Arial" pitchFamily="34" charset="0"/>
              </a:rPr>
              <a:t> </a:t>
            </a:r>
            <a:r>
              <a:rPr lang="en-US" sz="2400" i="1" dirty="0" err="1">
                <a:latin typeface="Arial" pitchFamily="34" charset="0"/>
                <a:cs typeface="Arial" pitchFamily="34" charset="0"/>
              </a:rPr>
              <a:t>pentru</a:t>
            </a:r>
            <a:r>
              <a:rPr lang="en-US" sz="2400" i="1" dirty="0">
                <a:latin typeface="Arial" pitchFamily="34" charset="0"/>
                <a:cs typeface="Arial" pitchFamily="34" charset="0"/>
              </a:rPr>
              <a:t> </a:t>
            </a:r>
            <a:r>
              <a:rPr lang="en-US" sz="2400" i="1" dirty="0" err="1">
                <a:latin typeface="Arial" pitchFamily="34" charset="0"/>
                <a:cs typeface="Arial" pitchFamily="34" charset="0"/>
              </a:rPr>
              <a:t>cercetători</a:t>
            </a:r>
            <a:r>
              <a:rPr lang="en-US" sz="2400" dirty="0">
                <a:latin typeface="Arial" pitchFamily="34" charset="0"/>
                <a:cs typeface="Arial" pitchFamily="34" charset="0"/>
              </a:rPr>
              <a:t> (</a:t>
            </a:r>
            <a:r>
              <a:rPr lang="en-US" sz="2400" dirty="0" err="1">
                <a:latin typeface="Arial" pitchFamily="34" charset="0"/>
                <a:cs typeface="Arial" pitchFamily="34" charset="0"/>
              </a:rPr>
              <a:t>cunoscută</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sub </a:t>
            </a:r>
            <a:r>
              <a:rPr lang="en-US" sz="2400" dirty="0" err="1">
                <a:latin typeface="Arial" pitchFamily="34" charset="0"/>
                <a:cs typeface="Arial" pitchFamily="34" charset="0"/>
              </a:rPr>
              <a:t>numele</a:t>
            </a:r>
            <a:r>
              <a:rPr lang="en-US" sz="2400" dirty="0">
                <a:latin typeface="Arial" pitchFamily="34" charset="0"/>
                <a:cs typeface="Arial" pitchFamily="34" charset="0"/>
              </a:rPr>
              <a:t> de HRS4R) </a:t>
            </a:r>
            <a:r>
              <a:rPr lang="en-US" sz="2400" b="1" i="1" dirty="0" err="1">
                <a:latin typeface="Arial" pitchFamily="34" charset="0"/>
                <a:cs typeface="Arial" pitchFamily="34" charset="0"/>
              </a:rPr>
              <a:t>este</a:t>
            </a:r>
            <a:r>
              <a:rPr lang="en-US" sz="2400" b="1" i="1" dirty="0">
                <a:latin typeface="Arial" pitchFamily="34" charset="0"/>
                <a:cs typeface="Arial" pitchFamily="34" charset="0"/>
              </a:rPr>
              <a:t> </a:t>
            </a:r>
            <a:r>
              <a:rPr lang="en-US" sz="2400" b="1" i="1" dirty="0" err="1">
                <a:latin typeface="Arial" pitchFamily="34" charset="0"/>
                <a:cs typeface="Arial" pitchFamily="34" charset="0"/>
              </a:rPr>
              <a:t>mecanismul</a:t>
            </a:r>
            <a:r>
              <a:rPr lang="en-US" sz="2400" dirty="0">
                <a:latin typeface="Arial" pitchFamily="34" charset="0"/>
                <a:cs typeface="Arial" pitchFamily="34" charset="0"/>
              </a:rPr>
              <a:t> </a:t>
            </a:r>
            <a:r>
              <a:rPr lang="en-US" sz="2400" dirty="0" err="1">
                <a:latin typeface="Arial" pitchFamily="34" charset="0"/>
                <a:cs typeface="Arial" pitchFamily="34" charset="0"/>
              </a:rPr>
              <a:t>prin</a:t>
            </a:r>
            <a:r>
              <a:rPr lang="en-US" sz="2400" dirty="0">
                <a:latin typeface="Arial" pitchFamily="34" charset="0"/>
                <a:cs typeface="Arial" pitchFamily="34" charset="0"/>
              </a:rPr>
              <a:t> care </a:t>
            </a:r>
            <a:r>
              <a:rPr lang="en-US" sz="2400" dirty="0" err="1">
                <a:latin typeface="Arial" pitchFamily="34" charset="0"/>
                <a:cs typeface="Arial" pitchFamily="34" charset="0"/>
              </a:rPr>
              <a:t>Comisia</a:t>
            </a:r>
            <a:r>
              <a:rPr lang="en-US" sz="2400" dirty="0">
                <a:latin typeface="Arial" pitchFamily="34" charset="0"/>
                <a:cs typeface="Arial" pitchFamily="34" charset="0"/>
              </a:rPr>
              <a:t> </a:t>
            </a:r>
            <a:r>
              <a:rPr lang="en-US" sz="2400" dirty="0" err="1">
                <a:latin typeface="Arial" pitchFamily="34" charset="0"/>
                <a:cs typeface="Arial" pitchFamily="34" charset="0"/>
              </a:rPr>
              <a:t>Europeană</a:t>
            </a:r>
            <a:r>
              <a:rPr lang="en-US" sz="2400" dirty="0">
                <a:latin typeface="Arial" pitchFamily="34" charset="0"/>
                <a:cs typeface="Arial" pitchFamily="34" charset="0"/>
              </a:rPr>
              <a:t> (CE) </a:t>
            </a:r>
            <a:r>
              <a:rPr lang="en-US" sz="2400" dirty="0" err="1">
                <a:latin typeface="Arial" pitchFamily="34" charset="0"/>
                <a:cs typeface="Arial" pitchFamily="34" charset="0"/>
              </a:rPr>
              <a:t>urmărește</a:t>
            </a:r>
            <a:r>
              <a:rPr lang="en-US" sz="2400" dirty="0">
                <a:latin typeface="Arial" pitchFamily="34" charset="0"/>
                <a:cs typeface="Arial" pitchFamily="34" charset="0"/>
              </a:rPr>
              <a:t> </a:t>
            </a:r>
            <a:r>
              <a:rPr lang="en-US" sz="2400" dirty="0" err="1">
                <a:latin typeface="Arial" pitchFamily="34" charset="0"/>
                <a:cs typeface="Arial" pitchFamily="34" charset="0"/>
              </a:rPr>
              <a:t>să</a:t>
            </a:r>
            <a:r>
              <a:rPr lang="en-US" sz="2400" dirty="0">
                <a:latin typeface="Arial" pitchFamily="34" charset="0"/>
                <a:cs typeface="Arial" pitchFamily="34" charset="0"/>
              </a:rPr>
              <a:t> </a:t>
            </a:r>
            <a:r>
              <a:rPr lang="en-US" sz="2400" dirty="0" err="1">
                <a:latin typeface="Arial" pitchFamily="34" charset="0"/>
                <a:cs typeface="Arial" pitchFamily="34" charset="0"/>
              </a:rPr>
              <a:t>asigure</a:t>
            </a:r>
            <a:r>
              <a:rPr lang="en-US" sz="2400" dirty="0">
                <a:latin typeface="Arial" pitchFamily="34" charset="0"/>
                <a:cs typeface="Arial" pitchFamily="34" charset="0"/>
              </a:rPr>
              <a:t> </a:t>
            </a:r>
            <a:r>
              <a:rPr lang="en-US" sz="2400" b="1" i="1" dirty="0" err="1">
                <a:latin typeface="Arial" pitchFamily="34" charset="0"/>
                <a:cs typeface="Arial" pitchFamily="34" charset="0"/>
              </a:rPr>
              <a:t>instituire</a:t>
            </a:r>
            <a:r>
              <a:rPr lang="en-US" sz="2400" b="1" dirty="0" err="1">
                <a:latin typeface="Arial" pitchFamily="34" charset="0"/>
                <a:cs typeface="Arial" pitchFamily="34" charset="0"/>
              </a:rPr>
              <a:t>a</a:t>
            </a:r>
            <a:r>
              <a:rPr lang="en-US" sz="2400" dirty="0">
                <a:latin typeface="Arial" pitchFamily="34" charset="0"/>
                <a:cs typeface="Arial" pitchFamily="34" charset="0"/>
              </a:rPr>
              <a:t> de </a:t>
            </a:r>
            <a:r>
              <a:rPr lang="en-US" sz="2400" dirty="0" err="1">
                <a:latin typeface="Arial" pitchFamily="34" charset="0"/>
                <a:cs typeface="Arial" pitchFamily="34" charset="0"/>
              </a:rPr>
              <a:t>către</a:t>
            </a:r>
            <a:r>
              <a:rPr lang="en-US" sz="2400" dirty="0">
                <a:latin typeface="Arial" pitchFamily="34" charset="0"/>
                <a:cs typeface="Arial" pitchFamily="34" charset="0"/>
              </a:rPr>
              <a:t> </a:t>
            </a:r>
            <a:r>
              <a:rPr lang="en-US" sz="2400" dirty="0" err="1">
                <a:latin typeface="Arial" pitchFamily="34" charset="0"/>
                <a:cs typeface="Arial" pitchFamily="34" charset="0"/>
              </a:rPr>
              <a:t>instituțiile</a:t>
            </a:r>
            <a:r>
              <a:rPr lang="en-US" sz="2400" dirty="0">
                <a:latin typeface="Arial" pitchFamily="34" charset="0"/>
                <a:cs typeface="Arial" pitchFamily="34" charset="0"/>
              </a:rPr>
              <a:t> de CDI  </a:t>
            </a:r>
            <a:r>
              <a:rPr lang="en-US" sz="2400" b="1" dirty="0">
                <a:latin typeface="Arial" pitchFamily="34" charset="0"/>
                <a:cs typeface="Arial" pitchFamily="34" charset="0"/>
              </a:rPr>
              <a:t>a </a:t>
            </a:r>
            <a:r>
              <a:rPr lang="en-US" sz="2400" b="1" dirty="0" err="1">
                <a:latin typeface="Arial" pitchFamily="34" charset="0"/>
                <a:cs typeface="Arial" pitchFamily="34" charset="0"/>
              </a:rPr>
              <a:t>unor</a:t>
            </a:r>
            <a:r>
              <a:rPr lang="en-US" sz="2400" b="1" dirty="0">
                <a:latin typeface="Arial" pitchFamily="34" charset="0"/>
                <a:cs typeface="Arial" pitchFamily="34" charset="0"/>
              </a:rPr>
              <a:t> </a:t>
            </a:r>
            <a:r>
              <a:rPr lang="en-US" sz="2400" b="1" dirty="0" err="1">
                <a:latin typeface="Arial" pitchFamily="34" charset="0"/>
                <a:cs typeface="Arial" pitchFamily="34" charset="0"/>
              </a:rPr>
              <a:t>măsuri</a:t>
            </a:r>
            <a:r>
              <a:rPr lang="en-US" sz="2400" b="1" dirty="0">
                <a:latin typeface="Arial" pitchFamily="34" charset="0"/>
                <a:cs typeface="Arial" pitchFamily="34" charset="0"/>
              </a:rPr>
              <a:t> concrete de </a:t>
            </a:r>
            <a:r>
              <a:rPr lang="en-US" sz="2400" b="1" dirty="0" err="1">
                <a:latin typeface="Arial" pitchFamily="34" charset="0"/>
                <a:cs typeface="Arial" pitchFamily="34" charset="0"/>
              </a:rPr>
              <a:t>îmbunătățire</a:t>
            </a:r>
            <a:r>
              <a:rPr lang="en-US" sz="2400" dirty="0">
                <a:latin typeface="Arial" pitchFamily="34" charset="0"/>
                <a:cs typeface="Arial" pitchFamily="34" charset="0"/>
              </a:rPr>
              <a:t> a </a:t>
            </a:r>
            <a:r>
              <a:rPr lang="en-US" sz="2400" i="1" dirty="0" err="1">
                <a:latin typeface="Arial" pitchFamily="34" charset="0"/>
                <a:cs typeface="Arial" pitchFamily="34" charset="0"/>
              </a:rPr>
              <a:t>condițiilor</a:t>
            </a:r>
            <a:r>
              <a:rPr lang="en-US" sz="2400" i="1" dirty="0">
                <a:latin typeface="Arial" pitchFamily="34" charset="0"/>
                <a:cs typeface="Arial" pitchFamily="34" charset="0"/>
              </a:rPr>
              <a:t> de </a:t>
            </a:r>
            <a:r>
              <a:rPr lang="en-US" sz="2400" i="1" dirty="0" err="1">
                <a:latin typeface="Arial" pitchFamily="34" charset="0"/>
                <a:cs typeface="Arial" pitchFamily="34" charset="0"/>
              </a:rPr>
              <a:t>muncă</a:t>
            </a:r>
            <a:r>
              <a:rPr lang="en-US" sz="2400" dirty="0">
                <a:latin typeface="Arial" pitchFamily="34" charset="0"/>
                <a:cs typeface="Arial" pitchFamily="34" charset="0"/>
              </a:rPr>
              <a:t> </a:t>
            </a:r>
            <a:r>
              <a:rPr lang="en-US" sz="2400" i="1" dirty="0" err="1">
                <a:latin typeface="Arial" pitchFamily="34" charset="0"/>
                <a:cs typeface="Arial" pitchFamily="34" charset="0"/>
              </a:rPr>
              <a:t>pentru</a:t>
            </a:r>
            <a:r>
              <a:rPr lang="en-US" sz="2400" i="1" dirty="0">
                <a:latin typeface="Arial" pitchFamily="34" charset="0"/>
                <a:cs typeface="Arial" pitchFamily="34" charset="0"/>
              </a:rPr>
              <a:t> </a:t>
            </a:r>
            <a:r>
              <a:rPr lang="en-US" sz="2400" i="1" dirty="0" err="1">
                <a:latin typeface="Arial" pitchFamily="34" charset="0"/>
                <a:cs typeface="Arial" pitchFamily="34" charset="0"/>
              </a:rPr>
              <a:t>cercetătorii</a:t>
            </a:r>
            <a:r>
              <a:rPr lang="en-US" sz="2400" i="1" dirty="0">
                <a:latin typeface="Arial" pitchFamily="34" charset="0"/>
                <a:cs typeface="Arial" pitchFamily="34" charset="0"/>
              </a:rPr>
              <a:t> din Europa</a:t>
            </a:r>
            <a:r>
              <a:rPr lang="en-US" sz="2400" dirty="0">
                <a:latin typeface="Arial" pitchFamily="34" charset="0"/>
                <a:cs typeface="Arial" pitchFamily="34" charset="0"/>
              </a:rPr>
              <a:t>, </a:t>
            </a:r>
            <a:r>
              <a:rPr lang="en-US" sz="2400" dirty="0" err="1">
                <a:latin typeface="Arial" pitchFamily="34" charset="0"/>
                <a:cs typeface="Arial" pitchFamily="34" charset="0"/>
              </a:rPr>
              <a:t>astfel</a:t>
            </a:r>
            <a:r>
              <a:rPr lang="en-US" sz="2400" dirty="0">
                <a:latin typeface="Arial" pitchFamily="34" charset="0"/>
                <a:cs typeface="Arial" pitchFamily="34" charset="0"/>
              </a:rPr>
              <a:t> cum se </a:t>
            </a:r>
            <a:r>
              <a:rPr lang="en-US" sz="2400" dirty="0" err="1">
                <a:latin typeface="Arial" pitchFamily="34" charset="0"/>
                <a:cs typeface="Arial" pitchFamily="34" charset="0"/>
              </a:rPr>
              <a:t>prevede</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ro-RO" sz="2400" dirty="0">
                <a:latin typeface="Arial" pitchFamily="34" charset="0"/>
                <a:cs typeface="Arial" pitchFamily="34" charset="0"/>
              </a:rPr>
              <a:t> C&amp;C.</a:t>
            </a:r>
            <a:endParaRPr lang="en-US" sz="2400" dirty="0">
              <a:latin typeface="Arial" pitchFamily="34" charset="0"/>
              <a:cs typeface="Arial" pitchFamily="34" charset="0"/>
            </a:endParaRPr>
          </a:p>
        </p:txBody>
      </p:sp>
      <p:sp>
        <p:nvSpPr>
          <p:cNvPr id="12" name="Title 11">
            <a:extLst>
              <a:ext uri="{FF2B5EF4-FFF2-40B4-BE49-F238E27FC236}">
                <a16:creationId xmlns:a16="http://schemas.microsoft.com/office/drawing/2014/main" xmlns="" id="{8C751FFA-D402-4ED5-813C-C6B233422297}"/>
              </a:ext>
            </a:extLst>
          </p:cNvPr>
          <p:cNvSpPr>
            <a:spLocks noGrp="1"/>
          </p:cNvSpPr>
          <p:nvPr>
            <p:ph type="title"/>
          </p:nvPr>
        </p:nvSpPr>
        <p:spPr>
          <a:xfrm>
            <a:off x="1785257" y="381000"/>
            <a:ext cx="10613572" cy="1632858"/>
          </a:xfrm>
          <a:solidFill>
            <a:schemeClr val="accent2">
              <a:lumMod val="20000"/>
              <a:lumOff val="80000"/>
            </a:schemeClr>
          </a:solidFill>
        </p:spPr>
        <p:txBody>
          <a:bodyPr>
            <a:normAutofit fontScale="90000"/>
          </a:bodyPr>
          <a:lstStyle/>
          <a:p>
            <a:pPr algn="ctr"/>
            <a:r>
              <a:rPr lang="ro-RO" sz="4300" b="1" dirty="0"/>
              <a:t/>
            </a:r>
            <a:br>
              <a:rPr lang="ro-RO" sz="4300" b="1" dirty="0"/>
            </a:br>
            <a:r>
              <a:rPr lang="ro-RO" sz="3600" b="1" dirty="0">
                <a:latin typeface="Arial" pitchFamily="34" charset="0"/>
                <a:cs typeface="Arial" pitchFamily="34" charset="0"/>
              </a:rPr>
              <a:t> </a:t>
            </a:r>
            <a:r>
              <a:rPr lang="en-US" sz="3600" b="1" dirty="0" err="1">
                <a:latin typeface="Arial" pitchFamily="34" charset="0"/>
                <a:cs typeface="Arial" pitchFamily="34" charset="0"/>
              </a:rPr>
              <a:t>Contextul</a:t>
            </a:r>
            <a:r>
              <a:rPr lang="en-US" sz="3600" b="1" dirty="0">
                <a:latin typeface="Arial" pitchFamily="34" charset="0"/>
                <a:cs typeface="Arial" pitchFamily="34" charset="0"/>
              </a:rPr>
              <a:t> strategic </a:t>
            </a:r>
            <a:r>
              <a:rPr lang="en-US" sz="3600" b="1" dirty="0" err="1">
                <a:latin typeface="Arial" pitchFamily="34" charset="0"/>
                <a:cs typeface="Arial" pitchFamily="34" charset="0"/>
              </a:rPr>
              <a:t>privind</a:t>
            </a:r>
            <a:r>
              <a:rPr lang="en-US" sz="3600" b="1" dirty="0">
                <a:latin typeface="Arial" pitchFamily="34" charset="0"/>
                <a:cs typeface="Arial" pitchFamily="34" charset="0"/>
              </a:rPr>
              <a:t> </a:t>
            </a:r>
            <a:r>
              <a:rPr lang="en-US" sz="3600" b="1" dirty="0" err="1">
                <a:latin typeface="Arial" pitchFamily="34" charset="0"/>
                <a:cs typeface="Arial" pitchFamily="34" charset="0"/>
              </a:rPr>
              <a:t>aplicarea</a:t>
            </a:r>
            <a:r>
              <a:rPr lang="en-US" sz="3600" b="1" dirty="0">
                <a:latin typeface="Arial" pitchFamily="34" charset="0"/>
                <a:cs typeface="Arial" pitchFamily="34" charset="0"/>
              </a:rPr>
              <a:t> </a:t>
            </a:r>
            <a:r>
              <a:rPr lang="en-US" sz="3600" b="1" dirty="0" err="1">
                <a:latin typeface="Arial" pitchFamily="34" charset="0"/>
                <a:cs typeface="Arial" pitchFamily="34" charset="0"/>
              </a:rPr>
              <a:t>politicilor</a:t>
            </a:r>
            <a:r>
              <a:rPr lang="en-US" sz="3600" b="1" dirty="0">
                <a:latin typeface="Arial" pitchFamily="34" charset="0"/>
                <a:cs typeface="Arial" pitchFamily="34" charset="0"/>
              </a:rPr>
              <a:t> </a:t>
            </a:r>
            <a:r>
              <a:rPr lang="en-US" sz="3600" b="1" dirty="0" err="1">
                <a:latin typeface="Arial" pitchFamily="34" charset="0"/>
                <a:cs typeface="Arial" pitchFamily="34" charset="0"/>
              </a:rPr>
              <a:t>specifice</a:t>
            </a:r>
            <a:r>
              <a:rPr lang="en-US" sz="3600" b="1" dirty="0">
                <a:latin typeface="Arial" pitchFamily="34" charset="0"/>
                <a:cs typeface="Arial" pitchFamily="34" charset="0"/>
              </a:rPr>
              <a:t> </a:t>
            </a:r>
            <a:r>
              <a:rPr lang="en-US" sz="3600" b="1" dirty="0" err="1">
                <a:latin typeface="Arial" pitchFamily="34" charset="0"/>
                <a:cs typeface="Arial" pitchFamily="34" charset="0"/>
              </a:rPr>
              <a:t>pentru</a:t>
            </a:r>
            <a:r>
              <a:rPr lang="en-US" sz="3600" b="1" dirty="0">
                <a:latin typeface="Arial" pitchFamily="34" charset="0"/>
                <a:cs typeface="Arial" pitchFamily="34" charset="0"/>
              </a:rPr>
              <a:t> </a:t>
            </a:r>
            <a:r>
              <a:rPr lang="en-US" sz="3600" b="1" dirty="0" err="1">
                <a:latin typeface="Arial" pitchFamily="34" charset="0"/>
                <a:cs typeface="Arial" pitchFamily="34" charset="0"/>
              </a:rPr>
              <a:t>resursa</a:t>
            </a:r>
            <a:r>
              <a:rPr lang="en-US" sz="3600" b="1" dirty="0">
                <a:latin typeface="Arial" pitchFamily="34" charset="0"/>
                <a:cs typeface="Arial" pitchFamily="34" charset="0"/>
              </a:rPr>
              <a:t> </a:t>
            </a:r>
            <a:r>
              <a:rPr lang="en-US" sz="3600" b="1" dirty="0" err="1">
                <a:latin typeface="Arial" pitchFamily="34" charset="0"/>
                <a:cs typeface="Arial" pitchFamily="34" charset="0"/>
              </a:rPr>
              <a:t>umană</a:t>
            </a:r>
            <a:r>
              <a:rPr lang="en-US" sz="3600" b="1" dirty="0">
                <a:latin typeface="Arial" pitchFamily="34" charset="0"/>
                <a:cs typeface="Arial" pitchFamily="34" charset="0"/>
              </a:rPr>
              <a:t> din </a:t>
            </a:r>
            <a:r>
              <a:rPr lang="en-US" sz="3600" b="1" dirty="0" err="1">
                <a:latin typeface="Arial" pitchFamily="34" charset="0"/>
                <a:cs typeface="Arial" pitchFamily="34" charset="0"/>
              </a:rPr>
              <a:t>domeniul</a:t>
            </a:r>
            <a:r>
              <a:rPr lang="en-US" sz="3600" b="1" dirty="0">
                <a:latin typeface="Arial" pitchFamily="34" charset="0"/>
                <a:cs typeface="Arial" pitchFamily="34" charset="0"/>
              </a:rPr>
              <a:t> CDI</a:t>
            </a:r>
            <a:r>
              <a:rPr lang="ro-RO" sz="3600" b="1" dirty="0">
                <a:latin typeface="Arial" pitchFamily="34" charset="0"/>
                <a:cs typeface="Arial" pitchFamily="34" charset="0"/>
              </a:rPr>
              <a:t/>
            </a:r>
            <a:br>
              <a:rPr lang="ro-RO" sz="3600" b="1" dirty="0">
                <a:latin typeface="Arial" pitchFamily="34" charset="0"/>
                <a:cs typeface="Arial" pitchFamily="34" charset="0"/>
              </a:rPr>
            </a:br>
            <a:r>
              <a:rPr lang="en-US" sz="3600" b="1" dirty="0">
                <a:latin typeface="Arial" pitchFamily="34" charset="0"/>
                <a:cs typeface="Arial" pitchFamily="34" charset="0"/>
              </a:rPr>
              <a:t> (RU CDI)</a:t>
            </a:r>
            <a:r>
              <a:rPr lang="ro-RO" sz="3600" b="1" dirty="0">
                <a:latin typeface="Arial" pitchFamily="34" charset="0"/>
                <a:cs typeface="Arial" pitchFamily="34" charset="0"/>
              </a:rPr>
              <a:t> </a:t>
            </a:r>
            <a:r>
              <a:rPr lang="en-US" dirty="0"/>
              <a:t/>
            </a:r>
            <a:br>
              <a:rPr lang="en-US" dirty="0"/>
            </a:br>
            <a:endParaRPr lang="en-US" dirty="0"/>
          </a:p>
        </p:txBody>
      </p:sp>
    </p:spTree>
    <p:extLst>
      <p:ext uri="{BB962C8B-B14F-4D97-AF65-F5344CB8AC3E}">
        <p14:creationId xmlns:p14="http://schemas.microsoft.com/office/powerpoint/2010/main" val="3162676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056" y="740228"/>
            <a:ext cx="10096665" cy="1970315"/>
          </a:xfrm>
          <a:solidFill>
            <a:schemeClr val="accent2">
              <a:lumMod val="20000"/>
              <a:lumOff val="80000"/>
            </a:schemeClr>
          </a:solidFill>
        </p:spPr>
        <p:txBody>
          <a:bodyPr>
            <a:normAutofit fontScale="90000"/>
          </a:bodyPr>
          <a:lstStyle/>
          <a:p>
            <a:pPr algn="ctr"/>
            <a:r>
              <a:rPr lang="ro-RO" sz="4000" b="1" dirty="0">
                <a:latin typeface="Arial" pitchFamily="34" charset="0"/>
                <a:cs typeface="Arial" pitchFamily="34" charset="0"/>
              </a:rPr>
              <a:t/>
            </a:r>
            <a:br>
              <a:rPr lang="ro-RO" sz="4000" b="1" dirty="0">
                <a:latin typeface="Arial" pitchFamily="34" charset="0"/>
                <a:cs typeface="Arial" pitchFamily="34" charset="0"/>
              </a:rPr>
            </a:br>
            <a:r>
              <a:rPr lang="en-US" sz="4000" b="1" dirty="0" err="1">
                <a:latin typeface="Arial" pitchFamily="34" charset="0"/>
                <a:cs typeface="Arial" pitchFamily="34" charset="0"/>
              </a:rPr>
              <a:t>Contextul</a:t>
            </a:r>
            <a:r>
              <a:rPr lang="en-US" sz="4000" b="1" dirty="0">
                <a:latin typeface="Arial" pitchFamily="34" charset="0"/>
                <a:cs typeface="Arial" pitchFamily="34" charset="0"/>
              </a:rPr>
              <a:t> strategic </a:t>
            </a:r>
            <a:r>
              <a:rPr lang="en-US" sz="4000" b="1" dirty="0" err="1">
                <a:latin typeface="Arial" pitchFamily="34" charset="0"/>
                <a:cs typeface="Arial" pitchFamily="34" charset="0"/>
              </a:rPr>
              <a:t>privind</a:t>
            </a:r>
            <a:r>
              <a:rPr lang="en-US" sz="4000" b="1" dirty="0">
                <a:latin typeface="Arial" pitchFamily="34" charset="0"/>
                <a:cs typeface="Arial" pitchFamily="34" charset="0"/>
              </a:rPr>
              <a:t> </a:t>
            </a:r>
            <a:r>
              <a:rPr lang="en-US" sz="4000" b="1" dirty="0" err="1">
                <a:latin typeface="Arial" pitchFamily="34" charset="0"/>
                <a:cs typeface="Arial" pitchFamily="34" charset="0"/>
              </a:rPr>
              <a:t>aplicarea</a:t>
            </a:r>
            <a:r>
              <a:rPr lang="en-US" sz="4000" b="1" dirty="0">
                <a:latin typeface="Arial" pitchFamily="34" charset="0"/>
                <a:cs typeface="Arial" pitchFamily="34" charset="0"/>
              </a:rPr>
              <a:t> </a:t>
            </a:r>
            <a:r>
              <a:rPr lang="en-US" sz="4000" b="1" dirty="0" err="1">
                <a:latin typeface="Arial" pitchFamily="34" charset="0"/>
                <a:cs typeface="Arial" pitchFamily="34" charset="0"/>
              </a:rPr>
              <a:t>politicilor</a:t>
            </a:r>
            <a:r>
              <a:rPr lang="en-US" sz="4000" b="1" dirty="0">
                <a:latin typeface="Arial" pitchFamily="34" charset="0"/>
                <a:cs typeface="Arial" pitchFamily="34" charset="0"/>
              </a:rPr>
              <a:t> </a:t>
            </a:r>
            <a:r>
              <a:rPr lang="en-US" sz="4000" b="1" dirty="0" err="1">
                <a:latin typeface="Arial" pitchFamily="34" charset="0"/>
                <a:cs typeface="Arial" pitchFamily="34" charset="0"/>
              </a:rPr>
              <a:t>specifice</a:t>
            </a:r>
            <a:r>
              <a:rPr lang="en-US" sz="4000" b="1" dirty="0">
                <a:latin typeface="Arial" pitchFamily="34" charset="0"/>
                <a:cs typeface="Arial" pitchFamily="34" charset="0"/>
              </a:rPr>
              <a:t> </a:t>
            </a:r>
            <a:r>
              <a:rPr lang="en-US" sz="4000" b="1" dirty="0" err="1">
                <a:latin typeface="Arial" pitchFamily="34" charset="0"/>
                <a:cs typeface="Arial" pitchFamily="34" charset="0"/>
              </a:rPr>
              <a:t>pentru</a:t>
            </a:r>
            <a:r>
              <a:rPr lang="en-US" sz="4000" b="1" dirty="0">
                <a:latin typeface="Arial" pitchFamily="34" charset="0"/>
                <a:cs typeface="Arial" pitchFamily="34" charset="0"/>
              </a:rPr>
              <a:t> </a:t>
            </a:r>
            <a:r>
              <a:rPr lang="en-US" sz="4000" b="1" dirty="0" err="1">
                <a:latin typeface="Arial" pitchFamily="34" charset="0"/>
                <a:cs typeface="Arial" pitchFamily="34" charset="0"/>
              </a:rPr>
              <a:t>resursa</a:t>
            </a:r>
            <a:r>
              <a:rPr lang="en-US" sz="4000" b="1" dirty="0">
                <a:latin typeface="Arial" pitchFamily="34" charset="0"/>
                <a:cs typeface="Arial" pitchFamily="34" charset="0"/>
              </a:rPr>
              <a:t> </a:t>
            </a:r>
            <a:r>
              <a:rPr lang="en-US" sz="4000" b="1" dirty="0" err="1">
                <a:latin typeface="Arial" pitchFamily="34" charset="0"/>
                <a:cs typeface="Arial" pitchFamily="34" charset="0"/>
              </a:rPr>
              <a:t>umană</a:t>
            </a:r>
            <a:r>
              <a:rPr lang="en-US" sz="4000" b="1" dirty="0">
                <a:latin typeface="Arial" pitchFamily="34" charset="0"/>
                <a:cs typeface="Arial" pitchFamily="34" charset="0"/>
              </a:rPr>
              <a:t> din </a:t>
            </a:r>
            <a:r>
              <a:rPr lang="en-US" sz="4000" b="1" dirty="0" err="1">
                <a:latin typeface="Arial" pitchFamily="34" charset="0"/>
                <a:cs typeface="Arial" pitchFamily="34" charset="0"/>
              </a:rPr>
              <a:t>domeniul</a:t>
            </a:r>
            <a:r>
              <a:rPr lang="en-US" sz="4000" b="1" dirty="0">
                <a:latin typeface="Arial" pitchFamily="34" charset="0"/>
                <a:cs typeface="Arial" pitchFamily="34" charset="0"/>
              </a:rPr>
              <a:t> CDI</a:t>
            </a:r>
            <a:r>
              <a:rPr lang="ro-RO" sz="4000" b="1" dirty="0">
                <a:latin typeface="Arial" pitchFamily="34" charset="0"/>
                <a:cs typeface="Arial" pitchFamily="34" charset="0"/>
              </a:rPr>
              <a:t> (</a:t>
            </a:r>
            <a:r>
              <a:rPr lang="en-US" sz="4000" b="1" dirty="0">
                <a:latin typeface="Arial" pitchFamily="34" charset="0"/>
                <a:cs typeface="Arial" pitchFamily="34" charset="0"/>
              </a:rPr>
              <a:t>RU CDI)</a:t>
            </a:r>
            <a:r>
              <a:rPr lang="en-US" dirty="0"/>
              <a:t/>
            </a:r>
            <a:br>
              <a:rPr lang="en-US" dirty="0"/>
            </a:br>
            <a:endParaRPr lang="en-US" sz="4300" dirty="0"/>
          </a:p>
        </p:txBody>
      </p:sp>
      <p:sp>
        <p:nvSpPr>
          <p:cNvPr id="3" name="Content Placeholder 2"/>
          <p:cNvSpPr>
            <a:spLocks noGrp="1"/>
          </p:cNvSpPr>
          <p:nvPr>
            <p:ph sz="half" idx="1"/>
          </p:nvPr>
        </p:nvSpPr>
        <p:spPr>
          <a:xfrm>
            <a:off x="1175657" y="3331029"/>
            <a:ext cx="11127982" cy="4278085"/>
          </a:xfrm>
        </p:spPr>
        <p:txBody>
          <a:bodyPr>
            <a:normAutofit/>
          </a:bodyPr>
          <a:lstStyle/>
          <a:p>
            <a:pPr marL="0" indent="0" algn="just">
              <a:buNone/>
            </a:pPr>
            <a:endParaRPr lang="ro-RO" sz="2400" b="1" dirty="0">
              <a:latin typeface="Arial" pitchFamily="34" charset="0"/>
              <a:cs typeface="Arial" pitchFamily="34" charset="0"/>
            </a:endParaRPr>
          </a:p>
          <a:p>
            <a:pPr marL="0" indent="0" algn="just">
              <a:buNone/>
            </a:pPr>
            <a:r>
              <a:rPr lang="ro-RO" sz="2400" b="1" dirty="0">
                <a:latin typeface="Arial" pitchFamily="34" charset="0"/>
                <a:cs typeface="Arial" pitchFamily="34" charset="0"/>
              </a:rPr>
              <a:t>	</a:t>
            </a:r>
            <a:r>
              <a:rPr lang="en-US" sz="2400" b="1" dirty="0" err="1">
                <a:latin typeface="Arial" pitchFamily="34" charset="0"/>
                <a:cs typeface="Arial" pitchFamily="34" charset="0"/>
              </a:rPr>
              <a:t>Pactul</a:t>
            </a:r>
            <a:r>
              <a:rPr lang="ro-RO" sz="2400" b="1" dirty="0">
                <a:latin typeface="Arial" pitchFamily="34" charset="0"/>
                <a:cs typeface="Arial" pitchFamily="34" charset="0"/>
              </a:rPr>
              <a:t> </a:t>
            </a:r>
            <a:r>
              <a:rPr lang="en-US" sz="2400" b="1" dirty="0">
                <a:latin typeface="Arial" pitchFamily="34" charset="0"/>
                <a:cs typeface="Arial" pitchFamily="34" charset="0"/>
              </a:rPr>
              <a:t>de la </a:t>
            </a:r>
            <a:r>
              <a:rPr lang="en-US" sz="2400" b="1" dirty="0" err="1">
                <a:latin typeface="Arial" pitchFamily="34" charset="0"/>
                <a:cs typeface="Arial" pitchFamily="34" charset="0"/>
              </a:rPr>
              <a:t>nivel</a:t>
            </a:r>
            <a:r>
              <a:rPr lang="en-US" sz="2400" b="1" dirty="0">
                <a:latin typeface="Arial" pitchFamily="34" charset="0"/>
                <a:cs typeface="Arial" pitchFamily="34" charset="0"/>
              </a:rPr>
              <a:t> </a:t>
            </a:r>
            <a:r>
              <a:rPr lang="en-US" sz="2400" b="1" dirty="0" err="1">
                <a:latin typeface="Arial" pitchFamily="34" charset="0"/>
                <a:cs typeface="Arial" pitchFamily="34" charset="0"/>
              </a:rPr>
              <a:t>național</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susținerea</a:t>
            </a:r>
            <a:r>
              <a:rPr lang="en-US" sz="2400" dirty="0">
                <a:latin typeface="Arial" pitchFamily="34" charset="0"/>
                <a:cs typeface="Arial" pitchFamily="34" charset="0"/>
              </a:rPr>
              <a:t> </a:t>
            </a:r>
            <a:r>
              <a:rPr lang="en-US" sz="2400" dirty="0" err="1">
                <a:latin typeface="Arial" pitchFamily="34" charset="0"/>
                <a:cs typeface="Arial" pitchFamily="34" charset="0"/>
              </a:rPr>
              <a:t>dezvoltării</a:t>
            </a:r>
            <a:r>
              <a:rPr lang="en-US" sz="2400" dirty="0">
                <a:latin typeface="Arial" pitchFamily="34" charset="0"/>
                <a:cs typeface="Arial" pitchFamily="34" charset="0"/>
              </a:rPr>
              <a:t> </a:t>
            </a:r>
            <a:r>
              <a:rPr lang="en-US" sz="2400" dirty="0" err="1">
                <a:latin typeface="Arial" pitchFamily="34" charset="0"/>
                <a:cs typeface="Arial" pitchFamily="34" charset="0"/>
              </a:rPr>
              <a:t>carierei</a:t>
            </a:r>
            <a:r>
              <a:rPr lang="en-US" sz="2400" dirty="0">
                <a:latin typeface="Arial" pitchFamily="34" charset="0"/>
                <a:cs typeface="Arial" pitchFamily="34" charset="0"/>
              </a:rPr>
              <a:t> </a:t>
            </a:r>
            <a:r>
              <a:rPr lang="en-US" sz="2400" dirty="0" err="1">
                <a:latin typeface="Arial" pitchFamily="34" charset="0"/>
                <a:cs typeface="Arial" pitchFamily="34" charset="0"/>
              </a:rPr>
              <a:t>cercetătorilor</a:t>
            </a:r>
            <a:r>
              <a:rPr lang="en-US" sz="2400" dirty="0">
                <a:latin typeface="Arial" pitchFamily="34" charset="0"/>
                <a:cs typeface="Arial" pitchFamily="34" charset="0"/>
              </a:rPr>
              <a:t>, </a:t>
            </a:r>
            <a:r>
              <a:rPr lang="en-US" sz="2400" dirty="0" err="1">
                <a:latin typeface="Arial" pitchFamily="34" charset="0"/>
                <a:cs typeface="Arial" pitchFamily="34" charset="0"/>
              </a:rPr>
              <a:t>va</a:t>
            </a:r>
            <a:r>
              <a:rPr lang="en-US" sz="2400" dirty="0">
                <a:latin typeface="Arial" pitchFamily="34" charset="0"/>
                <a:cs typeface="Arial" pitchFamily="34" charset="0"/>
              </a:rPr>
              <a:t> </a:t>
            </a:r>
            <a:r>
              <a:rPr lang="en-US" sz="2400" dirty="0" err="1">
                <a:latin typeface="Arial" pitchFamily="34" charset="0"/>
                <a:cs typeface="Arial" pitchFamily="34" charset="0"/>
              </a:rPr>
              <a:t>stabili</a:t>
            </a:r>
            <a:r>
              <a:rPr lang="en-US" sz="2400" dirty="0">
                <a:latin typeface="Arial" pitchFamily="34" charset="0"/>
                <a:cs typeface="Arial" pitchFamily="34" charset="0"/>
              </a:rPr>
              <a:t> </a:t>
            </a:r>
            <a:r>
              <a:rPr lang="en-US" sz="2400" dirty="0" err="1">
                <a:latin typeface="Arial" pitchFamily="34" charset="0"/>
                <a:cs typeface="Arial" pitchFamily="34" charset="0"/>
              </a:rPr>
              <a:t>categoriile</a:t>
            </a:r>
            <a:r>
              <a:rPr lang="en-US" sz="2400" dirty="0">
                <a:latin typeface="Arial" pitchFamily="34" charset="0"/>
                <a:cs typeface="Arial" pitchFamily="34" charset="0"/>
              </a:rPr>
              <a:t> de </a:t>
            </a:r>
            <a:r>
              <a:rPr lang="en-US" sz="2400" b="1" dirty="0">
                <a:latin typeface="Arial" pitchFamily="34" charset="0"/>
                <a:cs typeface="Arial" pitchFamily="34" charset="0"/>
              </a:rPr>
              <a:t>principii</a:t>
            </a:r>
            <a:r>
              <a:rPr lang="en-US" sz="2400" dirty="0">
                <a:latin typeface="Arial" pitchFamily="34" charset="0"/>
                <a:cs typeface="Arial" pitchFamily="34" charset="0"/>
              </a:rPr>
              <a:t> </a:t>
            </a:r>
            <a:r>
              <a:rPr lang="en-US" sz="2400" dirty="0" err="1">
                <a:latin typeface="Arial" pitchFamily="34" charset="0"/>
                <a:cs typeface="Arial" pitchFamily="34" charset="0"/>
              </a:rPr>
              <a:t>valabile</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dezvoltarea</a:t>
            </a:r>
            <a:r>
              <a:rPr lang="en-US" sz="2400" dirty="0">
                <a:latin typeface="Arial" pitchFamily="34" charset="0"/>
                <a:cs typeface="Arial" pitchFamily="34" charset="0"/>
              </a:rPr>
              <a:t> </a:t>
            </a:r>
            <a:r>
              <a:rPr lang="en-US" sz="2400" dirty="0" err="1">
                <a:latin typeface="Arial" pitchFamily="34" charset="0"/>
                <a:cs typeface="Arial" pitchFamily="34" charset="0"/>
              </a:rPr>
              <a:t>resursei</a:t>
            </a:r>
            <a:r>
              <a:rPr lang="en-US" sz="2400" dirty="0">
                <a:latin typeface="Arial" pitchFamily="34" charset="0"/>
                <a:cs typeface="Arial" pitchFamily="34" charset="0"/>
              </a:rPr>
              <a:t> </a:t>
            </a:r>
            <a:r>
              <a:rPr lang="en-US" sz="2400" dirty="0" err="1">
                <a:latin typeface="Arial" pitchFamily="34" charset="0"/>
                <a:cs typeface="Arial" pitchFamily="34" charset="0"/>
              </a:rPr>
              <a:t>umane</a:t>
            </a:r>
            <a:r>
              <a:rPr lang="en-US" sz="2400" dirty="0">
                <a:latin typeface="Arial" pitchFamily="34" charset="0"/>
                <a:cs typeface="Arial" pitchFamily="34" charset="0"/>
              </a:rPr>
              <a:t> de CDI (conform C&amp;C), </a:t>
            </a:r>
            <a:r>
              <a:rPr lang="en-US" sz="2400" dirty="0" err="1">
                <a:latin typeface="Arial" pitchFamily="34" charset="0"/>
                <a:cs typeface="Arial" pitchFamily="34" charset="0"/>
              </a:rPr>
              <a:t>iar</a:t>
            </a:r>
            <a:r>
              <a:rPr lang="en-US" sz="2400" dirty="0">
                <a:latin typeface="Arial" pitchFamily="34" charset="0"/>
                <a:cs typeface="Arial" pitchFamily="34" charset="0"/>
              </a:rPr>
              <a:t> </a:t>
            </a:r>
            <a:r>
              <a:rPr lang="en-US" sz="2400" dirty="0" err="1">
                <a:latin typeface="Arial" pitchFamily="34" charset="0"/>
                <a:cs typeface="Arial" pitchFamily="34" charset="0"/>
              </a:rPr>
              <a:t>instituțiile</a:t>
            </a:r>
            <a:r>
              <a:rPr lang="en-US" sz="2400" dirty="0">
                <a:latin typeface="Arial" pitchFamily="34" charset="0"/>
                <a:cs typeface="Arial" pitchFamily="34" charset="0"/>
              </a:rPr>
              <a:t> de CDI care </a:t>
            </a:r>
            <a:r>
              <a:rPr lang="en-US" sz="2400" dirty="0" err="1">
                <a:latin typeface="Arial" pitchFamily="34" charset="0"/>
                <a:cs typeface="Arial" pitchFamily="34" charset="0"/>
              </a:rPr>
              <a:t>aderă</a:t>
            </a:r>
            <a:r>
              <a:rPr lang="en-US" sz="2400" dirty="0">
                <a:latin typeface="Arial" pitchFamily="34" charset="0"/>
                <a:cs typeface="Arial" pitchFamily="34" charset="0"/>
              </a:rPr>
              <a:t> la </a:t>
            </a:r>
            <a:r>
              <a:rPr lang="en-US" sz="2400" dirty="0" err="1">
                <a:latin typeface="Arial" pitchFamily="34" charset="0"/>
                <a:cs typeface="Arial" pitchFamily="34" charset="0"/>
              </a:rPr>
              <a:t>acest</a:t>
            </a:r>
            <a:r>
              <a:rPr lang="en-US" sz="2400" dirty="0">
                <a:latin typeface="Arial" pitchFamily="34" charset="0"/>
                <a:cs typeface="Arial" pitchFamily="34" charset="0"/>
              </a:rPr>
              <a:t> Pact </a:t>
            </a:r>
            <a:r>
              <a:rPr lang="en-US" sz="2400" dirty="0" err="1">
                <a:latin typeface="Arial" pitchFamily="34" charset="0"/>
                <a:cs typeface="Arial" pitchFamily="34" charset="0"/>
              </a:rPr>
              <a:t>vor</a:t>
            </a:r>
            <a:r>
              <a:rPr lang="en-US" sz="2400" dirty="0">
                <a:latin typeface="Arial" pitchFamily="34" charset="0"/>
                <a:cs typeface="Arial" pitchFamily="34" charset="0"/>
              </a:rPr>
              <a:t> </a:t>
            </a:r>
            <a:r>
              <a:rPr lang="en-US" sz="2400" dirty="0" err="1">
                <a:latin typeface="Arial" pitchFamily="34" charset="0"/>
                <a:cs typeface="Arial" pitchFamily="34" charset="0"/>
              </a:rPr>
              <a:t>trebui</a:t>
            </a:r>
            <a:r>
              <a:rPr lang="en-US" sz="2400" dirty="0">
                <a:latin typeface="Arial" pitchFamily="34" charset="0"/>
                <a:cs typeface="Arial" pitchFamily="34" charset="0"/>
              </a:rPr>
              <a:t> la </a:t>
            </a:r>
            <a:r>
              <a:rPr lang="en-US" sz="2400" dirty="0" err="1">
                <a:latin typeface="Arial" pitchFamily="34" charset="0"/>
                <a:cs typeface="Arial" pitchFamily="34" charset="0"/>
              </a:rPr>
              <a:t>rândul</a:t>
            </a:r>
            <a:r>
              <a:rPr lang="en-US" sz="2400" dirty="0">
                <a:latin typeface="Arial" pitchFamily="34" charset="0"/>
                <a:cs typeface="Arial" pitchFamily="34" charset="0"/>
              </a:rPr>
              <a:t> </a:t>
            </a:r>
            <a:r>
              <a:rPr lang="en-US" sz="2400" dirty="0" err="1">
                <a:latin typeface="Arial" pitchFamily="34" charset="0"/>
                <a:cs typeface="Arial" pitchFamily="34" charset="0"/>
              </a:rPr>
              <a:t>lor</a:t>
            </a:r>
            <a:r>
              <a:rPr lang="en-US" sz="2400" dirty="0">
                <a:latin typeface="Arial" pitchFamily="34" charset="0"/>
                <a:cs typeface="Arial" pitchFamily="34" charset="0"/>
              </a:rPr>
              <a:t> </a:t>
            </a:r>
            <a:r>
              <a:rPr lang="en-US" sz="2400" dirty="0" err="1">
                <a:latin typeface="Arial" pitchFamily="34" charset="0"/>
                <a:cs typeface="Arial" pitchFamily="34" charset="0"/>
              </a:rPr>
              <a:t>să</a:t>
            </a:r>
            <a:r>
              <a:rPr lang="en-US" sz="2400" dirty="0">
                <a:latin typeface="Arial" pitchFamily="34" charset="0"/>
                <a:cs typeface="Arial" pitchFamily="34" charset="0"/>
              </a:rPr>
              <a:t> </a:t>
            </a:r>
            <a:r>
              <a:rPr lang="en-US" sz="2400" dirty="0" err="1">
                <a:latin typeface="Arial" pitchFamily="34" charset="0"/>
                <a:cs typeface="Arial" pitchFamily="34" charset="0"/>
              </a:rPr>
              <a:t>aplice</a:t>
            </a:r>
            <a:r>
              <a:rPr lang="en-US" sz="2400" dirty="0">
                <a:latin typeface="Arial" pitchFamily="34" charset="0"/>
                <a:cs typeface="Arial" pitchFamily="34" charset="0"/>
              </a:rPr>
              <a:t> o </a:t>
            </a:r>
            <a:r>
              <a:rPr lang="en-US" sz="2400" dirty="0" err="1">
                <a:latin typeface="Arial" pitchFamily="34" charset="0"/>
                <a:cs typeface="Arial" pitchFamily="34" charset="0"/>
              </a:rPr>
              <a:t>politică</a:t>
            </a:r>
            <a:r>
              <a:rPr lang="en-US" sz="2400" dirty="0">
                <a:latin typeface="Arial" pitchFamily="34" charset="0"/>
                <a:cs typeface="Arial" pitchFamily="34" charset="0"/>
              </a:rPr>
              <a:t> la </a:t>
            </a:r>
            <a:r>
              <a:rPr lang="en-US" sz="2400" dirty="0" err="1">
                <a:latin typeface="Arial" pitchFamily="34" charset="0"/>
                <a:cs typeface="Arial" pitchFamily="34" charset="0"/>
              </a:rPr>
              <a:t>nivel</a:t>
            </a:r>
            <a:r>
              <a:rPr lang="en-US" sz="2400" dirty="0">
                <a:latin typeface="Arial" pitchFamily="34" charset="0"/>
                <a:cs typeface="Arial" pitchFamily="34" charset="0"/>
              </a:rPr>
              <a:t> </a:t>
            </a:r>
            <a:r>
              <a:rPr lang="en-US" sz="2400" dirty="0" err="1">
                <a:latin typeface="Arial" pitchFamily="34" charset="0"/>
                <a:cs typeface="Arial" pitchFamily="34" charset="0"/>
              </a:rPr>
              <a:t>instituțional</a:t>
            </a:r>
            <a:r>
              <a:rPr lang="en-US" sz="2400" dirty="0">
                <a:latin typeface="Arial" pitchFamily="34" charset="0"/>
                <a:cs typeface="Arial" pitchFamily="34" charset="0"/>
              </a:rPr>
              <a:t> care </a:t>
            </a:r>
            <a:r>
              <a:rPr lang="en-US" sz="2400" dirty="0" err="1">
                <a:latin typeface="Arial" pitchFamily="34" charset="0"/>
                <a:cs typeface="Arial" pitchFamily="34" charset="0"/>
              </a:rPr>
              <a:t>va</a:t>
            </a:r>
            <a:r>
              <a:rPr lang="en-US" sz="2400" dirty="0">
                <a:latin typeface="Arial" pitchFamily="34" charset="0"/>
                <a:cs typeface="Arial" pitchFamily="34" charset="0"/>
              </a:rPr>
              <a:t> </a:t>
            </a:r>
            <a:r>
              <a:rPr lang="en-US" sz="2400" dirty="0" err="1">
                <a:latin typeface="Arial" pitchFamily="34" charset="0"/>
                <a:cs typeface="Arial" pitchFamily="34" charset="0"/>
              </a:rPr>
              <a:t>urma</a:t>
            </a:r>
            <a:r>
              <a:rPr lang="en-US" sz="2400" dirty="0">
                <a:latin typeface="Arial" pitchFamily="34" charset="0"/>
                <a:cs typeface="Arial" pitchFamily="34" charset="0"/>
              </a:rPr>
              <a:t> </a:t>
            </a:r>
            <a:r>
              <a:rPr lang="en-US" sz="2400" dirty="0" err="1">
                <a:latin typeface="Arial" pitchFamily="34" charset="0"/>
                <a:cs typeface="Arial" pitchFamily="34" charset="0"/>
              </a:rPr>
              <a:t>aceste</a:t>
            </a:r>
            <a:r>
              <a:rPr lang="en-US" sz="2400" dirty="0">
                <a:latin typeface="Arial" pitchFamily="34" charset="0"/>
                <a:cs typeface="Arial" pitchFamily="34" charset="0"/>
              </a:rPr>
              <a:t> principii</a:t>
            </a:r>
            <a:r>
              <a:rPr lang="ro-RO" sz="2400" dirty="0">
                <a:latin typeface="Arial" pitchFamily="34" charset="0"/>
                <a:cs typeface="Arial" pitchFamily="34" charset="0"/>
              </a:rPr>
              <a:t>.							</a:t>
            </a:r>
            <a:endParaRPr lang="en-US" sz="2400" dirty="0">
              <a:latin typeface="Arial" pitchFamily="34" charset="0"/>
              <a:cs typeface="Arial" pitchFamily="34" charset="0"/>
            </a:endParaRPr>
          </a:p>
        </p:txBody>
      </p:sp>
      <p:sp>
        <p:nvSpPr>
          <p:cNvPr id="4" name="Pentagon 5">
            <a:extLst>
              <a:ext uri="{FF2B5EF4-FFF2-40B4-BE49-F238E27FC236}">
                <a16:creationId xmlns:a16="http://schemas.microsoft.com/office/drawing/2014/main" xmlns="" id="{BA103A46-D4FC-4D51-9D8B-3BB376206B93}"/>
              </a:ext>
            </a:extLst>
          </p:cNvPr>
          <p:cNvSpPr/>
          <p:nvPr/>
        </p:nvSpPr>
        <p:spPr>
          <a:xfrm>
            <a:off x="9880601" y="8585201"/>
            <a:ext cx="2997200" cy="939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374" tIns="45685" rIns="91374" bIns="45685" rtlCol="0" anchor="ctr"/>
          <a:lstStyle/>
          <a:p>
            <a:pPr defTabSz="1044722" hangingPunct="1">
              <a:lnSpc>
                <a:spcPct val="90000"/>
              </a:lnSpc>
              <a:spcBef>
                <a:spcPts val="1000"/>
              </a:spcBef>
            </a:pPr>
            <a:r>
              <a:rPr lang="ro-RO" sz="2000" b="1" i="1" kern="1200" dirty="0">
                <a:solidFill>
                  <a:srgbClr val="FFFF00"/>
                </a:solidFill>
                <a:latin typeface="Arial" pitchFamily="34" charset="0"/>
                <a:cs typeface="Arial" pitchFamily="34" charset="0"/>
              </a:rPr>
              <a:t>Performanță în cercetare!</a:t>
            </a:r>
            <a:endParaRPr lang="en-GB" sz="2000" b="1" i="1" kern="1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01168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1509" y="331269"/>
            <a:ext cx="9612586" cy="1885245"/>
          </a:xfrm>
          <a:solidFill>
            <a:schemeClr val="accent2">
              <a:lumMod val="20000"/>
              <a:lumOff val="80000"/>
            </a:schemeClr>
          </a:solidFill>
        </p:spPr>
        <p:txBody>
          <a:bodyPr>
            <a:noAutofit/>
          </a:bodyPr>
          <a:lstStyle/>
          <a:p>
            <a:pPr algn="ctr"/>
            <a:r>
              <a:rPr lang="ro-RO" sz="3200" b="1" dirty="0">
                <a:latin typeface="Arial" pitchFamily="34" charset="0"/>
                <a:cs typeface="Arial" pitchFamily="34" charset="0"/>
              </a:rPr>
              <a:t>Politici de </a:t>
            </a:r>
            <a:r>
              <a:rPr lang="en-US" sz="3200" b="1" dirty="0">
                <a:latin typeface="Arial" pitchFamily="34" charset="0"/>
                <a:cs typeface="Arial" pitchFamily="34" charset="0"/>
              </a:rPr>
              <a:t>RU CDI</a:t>
            </a:r>
            <a:r>
              <a:rPr lang="ro-RO" sz="3200" b="1" dirty="0">
                <a:latin typeface="Arial" pitchFamily="34" charset="0"/>
                <a:cs typeface="Arial" pitchFamily="34" charset="0"/>
              </a:rPr>
              <a:t/>
            </a:r>
            <a:br>
              <a:rPr lang="ro-RO" sz="3200" b="1" dirty="0">
                <a:latin typeface="Arial" pitchFamily="34" charset="0"/>
                <a:cs typeface="Arial" pitchFamily="34" charset="0"/>
              </a:rPr>
            </a:br>
            <a:r>
              <a:rPr lang="ro-RO" sz="3200" dirty="0">
                <a:latin typeface="Arial" pitchFamily="34" charset="0"/>
                <a:cs typeface="Arial" pitchFamily="34" charset="0"/>
              </a:rPr>
              <a:t>Se vor aplica în conformitate cu Pactul (C&amp;C).</a:t>
            </a:r>
            <a:endParaRPr lang="en-US" sz="3200" dirty="0">
              <a:latin typeface="Arial" pitchFamily="34" charset="0"/>
              <a:cs typeface="Arial" pitchFamily="34" charset="0"/>
            </a:endParaRPr>
          </a:p>
        </p:txBody>
      </p:sp>
      <p:sp>
        <p:nvSpPr>
          <p:cNvPr id="4" name="Content Placeholder 3"/>
          <p:cNvSpPr>
            <a:spLocks noGrp="1"/>
          </p:cNvSpPr>
          <p:nvPr>
            <p:ph sz="half" idx="2"/>
          </p:nvPr>
        </p:nvSpPr>
        <p:spPr>
          <a:xfrm>
            <a:off x="1537465" y="2788982"/>
            <a:ext cx="11120671" cy="6590208"/>
          </a:xfrm>
        </p:spPr>
        <p:txBody>
          <a:bodyPr>
            <a:noAutofit/>
          </a:bodyPr>
          <a:lstStyle/>
          <a:p>
            <a:endParaRPr lang="ro-RO" sz="2400" dirty="0">
              <a:latin typeface="Arial" pitchFamily="34" charset="0"/>
              <a:cs typeface="Arial" pitchFamily="34" charset="0"/>
            </a:endParaRPr>
          </a:p>
          <a:p>
            <a:r>
              <a:rPr lang="en-US" sz="2400" dirty="0" err="1">
                <a:latin typeface="Arial" pitchFamily="34" charset="0"/>
                <a:cs typeface="Arial" pitchFamily="34" charset="0"/>
              </a:rPr>
              <a:t>Politicile</a:t>
            </a:r>
            <a:r>
              <a:rPr lang="en-US" sz="2400" dirty="0">
                <a:latin typeface="Arial" pitchFamily="34" charset="0"/>
                <a:cs typeface="Arial" pitchFamily="34" charset="0"/>
              </a:rPr>
              <a:t> de </a:t>
            </a:r>
            <a:r>
              <a:rPr lang="en-US" sz="2400" dirty="0" err="1">
                <a:latin typeface="Arial" pitchFamily="34" charset="0"/>
                <a:cs typeface="Arial" pitchFamily="34" charset="0"/>
              </a:rPr>
              <a:t>resurse</a:t>
            </a:r>
            <a:r>
              <a:rPr lang="en-US" sz="2400" dirty="0">
                <a:latin typeface="Arial" pitchFamily="34" charset="0"/>
                <a:cs typeface="Arial" pitchFamily="34" charset="0"/>
              </a:rPr>
              <a:t> </a:t>
            </a:r>
            <a:r>
              <a:rPr lang="en-US" sz="2400" dirty="0" err="1">
                <a:latin typeface="Arial" pitchFamily="34" charset="0"/>
                <a:cs typeface="Arial" pitchFamily="34" charset="0"/>
              </a:rPr>
              <a:t>umane</a:t>
            </a:r>
            <a:r>
              <a:rPr lang="en-US" sz="2400" dirty="0">
                <a:latin typeface="Arial" pitchFamily="34" charset="0"/>
                <a:cs typeface="Arial" pitchFamily="34" charset="0"/>
              </a:rPr>
              <a:t> de CDI se </a:t>
            </a:r>
            <a:r>
              <a:rPr lang="en-US" sz="2400" dirty="0" err="1">
                <a:latin typeface="Arial" pitchFamily="34" charset="0"/>
                <a:cs typeface="Arial" pitchFamily="34" charset="0"/>
              </a:rPr>
              <a:t>vor</a:t>
            </a:r>
            <a:r>
              <a:rPr lang="en-US" sz="2400" dirty="0">
                <a:latin typeface="Arial" pitchFamily="34" charset="0"/>
                <a:cs typeface="Arial" pitchFamily="34" charset="0"/>
              </a:rPr>
              <a:t> </a:t>
            </a:r>
            <a:r>
              <a:rPr lang="en-US" sz="2400" dirty="0" err="1">
                <a:latin typeface="Arial" pitchFamily="34" charset="0"/>
                <a:cs typeface="Arial" pitchFamily="34" charset="0"/>
              </a:rPr>
              <a:t>referi</a:t>
            </a:r>
            <a:r>
              <a:rPr lang="en-US" sz="2400" dirty="0">
                <a:latin typeface="Arial" pitchFamily="34" charset="0"/>
                <a:cs typeface="Arial" pitchFamily="34" charset="0"/>
              </a:rPr>
              <a:t> la: </a:t>
            </a:r>
          </a:p>
          <a:p>
            <a:pPr marL="0" indent="0">
              <a:buNone/>
            </a:pPr>
            <a:r>
              <a:rPr lang="ro-RO" sz="2400" dirty="0">
                <a:latin typeface="Arial" pitchFamily="34" charset="0"/>
                <a:cs typeface="Arial" pitchFamily="34" charset="0"/>
              </a:rPr>
              <a:t>	</a:t>
            </a:r>
            <a:r>
              <a:rPr lang="en-US" sz="2400" dirty="0">
                <a:latin typeface="Arial" pitchFamily="34" charset="0"/>
                <a:cs typeface="Arial" pitchFamily="34" charset="0"/>
              </a:rPr>
              <a:t>- </a:t>
            </a:r>
            <a:r>
              <a:rPr lang="en-US" sz="2400" dirty="0" err="1">
                <a:latin typeface="Arial" pitchFamily="34" charset="0"/>
                <a:cs typeface="Arial" pitchFamily="34" charset="0"/>
              </a:rPr>
              <a:t>politici</a:t>
            </a:r>
            <a:r>
              <a:rPr lang="en-US" sz="2400" dirty="0">
                <a:latin typeface="Arial" pitchFamily="34" charset="0"/>
                <a:cs typeface="Arial" pitchFamily="34" charset="0"/>
              </a:rPr>
              <a:t> de </a:t>
            </a:r>
            <a:r>
              <a:rPr lang="en-US" sz="2400" dirty="0" err="1">
                <a:latin typeface="Arial" pitchFamily="34" charset="0"/>
                <a:cs typeface="Arial" pitchFamily="34" charset="0"/>
              </a:rPr>
              <a:t>recrutare</a:t>
            </a:r>
            <a:r>
              <a:rPr lang="ro-RO" sz="2400" dirty="0">
                <a:latin typeface="Arial" pitchFamily="34" charset="0"/>
                <a:cs typeface="Arial" pitchFamily="34" charset="0"/>
              </a:rPr>
              <a:t>;</a:t>
            </a:r>
            <a:endParaRPr lang="en-US" sz="2400" dirty="0">
              <a:latin typeface="Arial" pitchFamily="34" charset="0"/>
              <a:cs typeface="Arial" pitchFamily="34" charset="0"/>
            </a:endParaRPr>
          </a:p>
          <a:p>
            <a:pPr marL="0" indent="0">
              <a:buNone/>
            </a:pPr>
            <a:r>
              <a:rPr lang="ro-RO" sz="2400" dirty="0">
                <a:latin typeface="Arial" pitchFamily="34" charset="0"/>
                <a:cs typeface="Arial" pitchFamily="34" charset="0"/>
              </a:rPr>
              <a:t>	</a:t>
            </a:r>
            <a:r>
              <a:rPr lang="en-US" sz="2400" dirty="0">
                <a:latin typeface="Arial" pitchFamily="34" charset="0"/>
                <a:cs typeface="Arial" pitchFamily="34" charset="0"/>
              </a:rPr>
              <a:t>- </a:t>
            </a:r>
            <a:r>
              <a:rPr lang="en-US" sz="2400" dirty="0" err="1">
                <a:latin typeface="Arial" pitchFamily="34" charset="0"/>
                <a:cs typeface="Arial" pitchFamily="34" charset="0"/>
              </a:rPr>
              <a:t>politici</a:t>
            </a:r>
            <a:r>
              <a:rPr lang="en-US" sz="2400" dirty="0">
                <a:latin typeface="Arial" pitchFamily="34" charset="0"/>
                <a:cs typeface="Arial" pitchFamily="34" charset="0"/>
              </a:rPr>
              <a:t> de </a:t>
            </a:r>
            <a:r>
              <a:rPr lang="en-US" sz="2400" dirty="0" err="1">
                <a:latin typeface="Arial" pitchFamily="34" charset="0"/>
                <a:cs typeface="Arial" pitchFamily="34" charset="0"/>
              </a:rPr>
              <a:t>salarizare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de </a:t>
            </a:r>
            <a:r>
              <a:rPr lang="en-US" sz="2400" dirty="0" err="1">
                <a:latin typeface="Arial" pitchFamily="34" charset="0"/>
                <a:cs typeface="Arial" pitchFamily="34" charset="0"/>
              </a:rPr>
              <a:t>securitate</a:t>
            </a:r>
            <a:r>
              <a:rPr lang="en-US" sz="2400" dirty="0">
                <a:latin typeface="Arial" pitchFamily="34" charset="0"/>
                <a:cs typeface="Arial" pitchFamily="34" charset="0"/>
              </a:rPr>
              <a:t> </a:t>
            </a:r>
            <a:r>
              <a:rPr lang="en-US" sz="2400" dirty="0" err="1">
                <a:latin typeface="Arial" pitchFamily="34" charset="0"/>
                <a:cs typeface="Arial" pitchFamily="34" charset="0"/>
              </a:rPr>
              <a:t>socială</a:t>
            </a:r>
            <a:r>
              <a:rPr lang="ro-RO" sz="2400" dirty="0">
                <a:latin typeface="Arial" pitchFamily="34" charset="0"/>
                <a:cs typeface="Arial" pitchFamily="34" charset="0"/>
              </a:rPr>
              <a:t>;</a:t>
            </a:r>
            <a:endParaRPr lang="en-US" sz="2400" dirty="0">
              <a:latin typeface="Arial" pitchFamily="34" charset="0"/>
              <a:cs typeface="Arial" pitchFamily="34" charset="0"/>
            </a:endParaRPr>
          </a:p>
          <a:p>
            <a:pPr marL="0" indent="0">
              <a:buNone/>
            </a:pPr>
            <a:r>
              <a:rPr lang="ro-RO" sz="2400" dirty="0">
                <a:latin typeface="Arial" pitchFamily="34" charset="0"/>
                <a:cs typeface="Arial" pitchFamily="34" charset="0"/>
              </a:rPr>
              <a:t>	</a:t>
            </a:r>
            <a:r>
              <a:rPr lang="en-US" sz="2400" dirty="0">
                <a:latin typeface="Arial" pitchFamily="34" charset="0"/>
                <a:cs typeface="Arial" pitchFamily="34" charset="0"/>
              </a:rPr>
              <a:t>- </a:t>
            </a:r>
            <a:r>
              <a:rPr lang="en-US" sz="2400" dirty="0" err="1">
                <a:latin typeface="Arial" pitchFamily="34" charset="0"/>
                <a:cs typeface="Arial" pitchFamily="34" charset="0"/>
              </a:rPr>
              <a:t>politici</a:t>
            </a:r>
            <a:r>
              <a:rPr lang="en-US" sz="2400" dirty="0">
                <a:latin typeface="Arial" pitchFamily="34" charset="0"/>
                <a:cs typeface="Arial" pitchFamily="34" charset="0"/>
              </a:rPr>
              <a:t> de </a:t>
            </a:r>
            <a:r>
              <a:rPr lang="en-US" sz="2400" dirty="0" err="1">
                <a:latin typeface="Arial" pitchFamily="34" charset="0"/>
                <a:cs typeface="Arial" pitchFamily="34" charset="0"/>
              </a:rPr>
              <a:t>muncă</a:t>
            </a:r>
            <a:r>
              <a:rPr lang="en-US" sz="2400" dirty="0">
                <a:latin typeface="Arial" pitchFamily="34" charset="0"/>
                <a:cs typeface="Arial" pitchFamily="34" charset="0"/>
              </a:rPr>
              <a:t> (</a:t>
            </a:r>
            <a:r>
              <a:rPr lang="en-US" sz="2400" dirty="0" err="1">
                <a:latin typeface="Arial" pitchFamily="34" charset="0"/>
                <a:cs typeface="Arial" pitchFamily="34" charset="0"/>
              </a:rPr>
              <a:t>crearea</a:t>
            </a:r>
            <a:r>
              <a:rPr lang="en-US" sz="2400" dirty="0">
                <a:latin typeface="Arial" pitchFamily="34" charset="0"/>
                <a:cs typeface="Arial" pitchFamily="34" charset="0"/>
              </a:rPr>
              <a:t> </a:t>
            </a:r>
            <a:r>
              <a:rPr lang="en-US" sz="2400" dirty="0" err="1">
                <a:latin typeface="Arial" pitchFamily="34" charset="0"/>
                <a:cs typeface="Arial" pitchFamily="34" charset="0"/>
              </a:rPr>
              <a:t>condițiilor</a:t>
            </a:r>
            <a:r>
              <a:rPr lang="en-US" sz="2400" dirty="0">
                <a:latin typeface="Arial" pitchFamily="34" charset="0"/>
                <a:cs typeface="Arial" pitchFamily="34" charset="0"/>
              </a:rPr>
              <a:t> de </a:t>
            </a:r>
            <a:r>
              <a:rPr lang="en-US" sz="2400" dirty="0" err="1">
                <a:latin typeface="Arial" pitchFamily="34" charset="0"/>
                <a:cs typeface="Arial" pitchFamily="34" charset="0"/>
              </a:rPr>
              <a:t>muncă</a:t>
            </a:r>
            <a:r>
              <a:rPr lang="en-US" sz="2400" dirty="0">
                <a:latin typeface="Arial" pitchFamily="34" charset="0"/>
                <a:cs typeface="Arial" pitchFamily="34" charset="0"/>
              </a:rPr>
              <a:t> </a:t>
            </a:r>
            <a:r>
              <a:rPr lang="en-US" sz="2400" dirty="0" err="1">
                <a:latin typeface="Arial" pitchFamily="34" charset="0"/>
                <a:cs typeface="Arial" pitchFamily="34" charset="0"/>
              </a:rPr>
              <a:t>favorabile</a:t>
            </a:r>
            <a:r>
              <a:rPr lang="en-US" sz="2400" dirty="0">
                <a:latin typeface="Arial" pitchFamily="34" charset="0"/>
                <a:cs typeface="Arial" pitchFamily="34" charset="0"/>
              </a:rPr>
              <a:t>)</a:t>
            </a:r>
            <a:r>
              <a:rPr lang="ro-RO" sz="2400" dirty="0">
                <a:latin typeface="Arial" pitchFamily="34" charset="0"/>
                <a:cs typeface="Arial" pitchFamily="34" charset="0"/>
              </a:rPr>
              <a:t>;</a:t>
            </a:r>
            <a:r>
              <a:rPr lang="en-US" sz="2400" dirty="0">
                <a:latin typeface="Arial" pitchFamily="34" charset="0"/>
                <a:cs typeface="Arial" pitchFamily="34" charset="0"/>
              </a:rPr>
              <a:t> </a:t>
            </a:r>
          </a:p>
          <a:p>
            <a:pPr marL="0" indent="0">
              <a:buNone/>
            </a:pPr>
            <a:r>
              <a:rPr lang="ro-RO" sz="2400" dirty="0">
                <a:latin typeface="Arial" pitchFamily="34" charset="0"/>
                <a:cs typeface="Arial" pitchFamily="34" charset="0"/>
              </a:rPr>
              <a:t>	</a:t>
            </a:r>
            <a:r>
              <a:rPr lang="en-US" sz="2400" dirty="0">
                <a:latin typeface="Arial" pitchFamily="34" charset="0"/>
                <a:cs typeface="Arial" pitchFamily="34" charset="0"/>
              </a:rPr>
              <a:t>- </a:t>
            </a:r>
            <a:r>
              <a:rPr lang="en-US" sz="2400" dirty="0" err="1">
                <a:latin typeface="Arial" pitchFamily="34" charset="0"/>
                <a:cs typeface="Arial" pitchFamily="34" charset="0"/>
              </a:rPr>
              <a:t>politici</a:t>
            </a:r>
            <a:r>
              <a:rPr lang="en-US" sz="2400" dirty="0">
                <a:latin typeface="Arial" pitchFamily="34" charset="0"/>
                <a:cs typeface="Arial" pitchFamily="34" charset="0"/>
              </a:rPr>
              <a:t> de </a:t>
            </a:r>
            <a:r>
              <a:rPr lang="en-US" sz="2400" dirty="0" err="1">
                <a:latin typeface="Arial" pitchFamily="34" charset="0"/>
                <a:cs typeface="Arial" pitchFamily="34" charset="0"/>
              </a:rPr>
              <a:t>formare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dezvoltare</a:t>
            </a:r>
            <a:r>
              <a:rPr lang="ro-RO" sz="2400" dirty="0">
                <a:latin typeface="Arial" pitchFamily="34" charset="0"/>
                <a:cs typeface="Arial" pitchFamily="34" charset="0"/>
              </a:rPr>
              <a:t>;</a:t>
            </a:r>
            <a:endParaRPr lang="en-US" sz="2400" dirty="0">
              <a:latin typeface="Arial" pitchFamily="34" charset="0"/>
              <a:cs typeface="Arial" pitchFamily="34" charset="0"/>
            </a:endParaRPr>
          </a:p>
          <a:p>
            <a:pPr marL="0" indent="0">
              <a:buNone/>
            </a:pPr>
            <a:r>
              <a:rPr lang="ro-RO" sz="2400" dirty="0">
                <a:latin typeface="Arial" pitchFamily="34" charset="0"/>
                <a:cs typeface="Arial" pitchFamily="34" charset="0"/>
              </a:rPr>
              <a:t>	</a:t>
            </a:r>
            <a:r>
              <a:rPr lang="en-US" sz="2400" dirty="0">
                <a:latin typeface="Arial" pitchFamily="34" charset="0"/>
                <a:cs typeface="Arial" pitchFamily="34" charset="0"/>
              </a:rPr>
              <a:t>- </a:t>
            </a:r>
            <a:r>
              <a:rPr lang="en-US" sz="2400" dirty="0" err="1">
                <a:latin typeface="Arial" pitchFamily="34" charset="0"/>
                <a:cs typeface="Arial" pitchFamily="34" charset="0"/>
              </a:rPr>
              <a:t>politici</a:t>
            </a:r>
            <a:r>
              <a:rPr lang="en-US" sz="2400" dirty="0">
                <a:latin typeface="Arial" pitchFamily="34" charset="0"/>
                <a:cs typeface="Arial" pitchFamily="34" charset="0"/>
              </a:rPr>
              <a:t> de </a:t>
            </a:r>
            <a:r>
              <a:rPr lang="en-US" sz="2400" dirty="0" err="1">
                <a:latin typeface="Arial" pitchFamily="34" charset="0"/>
                <a:cs typeface="Arial" pitchFamily="34" charset="0"/>
              </a:rPr>
              <a:t>mobilitate</a:t>
            </a:r>
            <a:r>
              <a:rPr lang="ro-RO" sz="2400" dirty="0">
                <a:latin typeface="Arial" pitchFamily="34" charset="0"/>
                <a:cs typeface="Arial" pitchFamily="34" charset="0"/>
              </a:rPr>
              <a:t>;</a:t>
            </a:r>
            <a:endParaRPr lang="en-US" sz="2400" dirty="0">
              <a:latin typeface="Arial" pitchFamily="34" charset="0"/>
              <a:cs typeface="Arial" pitchFamily="34" charset="0"/>
            </a:endParaRPr>
          </a:p>
          <a:p>
            <a:pPr marL="0" indent="0">
              <a:buNone/>
            </a:pPr>
            <a:r>
              <a:rPr lang="ro-RO" sz="2400" dirty="0">
                <a:latin typeface="Arial" pitchFamily="34" charset="0"/>
                <a:cs typeface="Arial" pitchFamily="34" charset="0"/>
              </a:rPr>
              <a:t>	</a:t>
            </a:r>
            <a:r>
              <a:rPr lang="en-US" sz="2400" dirty="0">
                <a:latin typeface="Arial" pitchFamily="34" charset="0"/>
                <a:cs typeface="Arial" pitchFamily="34" charset="0"/>
              </a:rPr>
              <a:t>- </a:t>
            </a:r>
            <a:r>
              <a:rPr lang="en-US" sz="2400" dirty="0" err="1">
                <a:latin typeface="Arial" pitchFamily="34" charset="0"/>
                <a:cs typeface="Arial" pitchFamily="34" charset="0"/>
              </a:rPr>
              <a:t>politici</a:t>
            </a:r>
            <a:r>
              <a:rPr lang="en-US" sz="2400" dirty="0">
                <a:latin typeface="Arial" pitchFamily="34" charset="0"/>
                <a:cs typeface="Arial" pitchFamily="34" charset="0"/>
              </a:rPr>
              <a:t> de </a:t>
            </a:r>
            <a:r>
              <a:rPr lang="en-US" sz="2400" dirty="0" err="1">
                <a:latin typeface="Arial" pitchFamily="34" charset="0"/>
                <a:cs typeface="Arial" pitchFamily="34" charset="0"/>
              </a:rPr>
              <a:t>profesionalism</a:t>
            </a:r>
            <a:r>
              <a:rPr lang="en-US" sz="2400" dirty="0">
                <a:latin typeface="Arial" pitchFamily="34" charset="0"/>
                <a:cs typeface="Arial" pitchFamily="34" charset="0"/>
              </a:rPr>
              <a:t> (</a:t>
            </a:r>
            <a:r>
              <a:rPr lang="en-US" sz="2400" dirty="0" err="1">
                <a:latin typeface="Arial" pitchFamily="34" charset="0"/>
                <a:cs typeface="Arial" pitchFamily="34" charset="0"/>
              </a:rPr>
              <a:t>excelență</a:t>
            </a:r>
            <a:r>
              <a:rPr lang="en-US" sz="2400" dirty="0">
                <a:latin typeface="Arial" pitchFamily="34" charset="0"/>
                <a:cs typeface="Arial" pitchFamily="34" charset="0"/>
              </a:rPr>
              <a:t> </a:t>
            </a:r>
            <a:r>
              <a:rPr lang="ro-RO" sz="2400" dirty="0">
                <a:latin typeface="Arial" pitchFamily="34" charset="0"/>
                <a:cs typeface="Arial" pitchFamily="34" charset="0"/>
              </a:rPr>
              <a:t>î</a:t>
            </a:r>
            <a:r>
              <a:rPr lang="en-US" sz="2400" dirty="0">
                <a:latin typeface="Arial" pitchFamily="34" charset="0"/>
                <a:cs typeface="Arial" pitchFamily="34" charset="0"/>
              </a:rPr>
              <a:t>n </a:t>
            </a:r>
            <a:r>
              <a:rPr lang="en-US" sz="2400" dirty="0" err="1">
                <a:latin typeface="Arial" pitchFamily="34" charset="0"/>
                <a:cs typeface="Arial" pitchFamily="34" charset="0"/>
              </a:rPr>
              <a:t>cercetare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inovare</a:t>
            </a:r>
            <a:r>
              <a:rPr lang="en-US" sz="2400" dirty="0">
                <a:latin typeface="Arial" pitchFamily="34" charset="0"/>
                <a:cs typeface="Arial" pitchFamily="34" charset="0"/>
              </a:rPr>
              <a:t>)</a:t>
            </a:r>
            <a:r>
              <a:rPr lang="ro-RO" sz="2400" dirty="0">
                <a:latin typeface="Arial" pitchFamily="34" charset="0"/>
                <a:cs typeface="Arial" pitchFamily="34" charset="0"/>
              </a:rPr>
              <a:t>;</a:t>
            </a:r>
            <a:endParaRPr lang="en-US" sz="2400" dirty="0">
              <a:latin typeface="Arial" pitchFamily="34" charset="0"/>
              <a:cs typeface="Arial" pitchFamily="34" charset="0"/>
            </a:endParaRPr>
          </a:p>
          <a:p>
            <a:pPr marL="0" indent="0">
              <a:buNone/>
            </a:pPr>
            <a:r>
              <a:rPr lang="ro-RO" sz="2400" dirty="0">
                <a:latin typeface="Arial" pitchFamily="34" charset="0"/>
                <a:cs typeface="Arial" pitchFamily="34" charset="0"/>
              </a:rPr>
              <a:t>	</a:t>
            </a:r>
            <a:r>
              <a:rPr lang="en-US" sz="2400" dirty="0">
                <a:latin typeface="Arial" pitchFamily="34" charset="0"/>
                <a:cs typeface="Arial" pitchFamily="34" charset="0"/>
              </a:rPr>
              <a:t>- </a:t>
            </a:r>
            <a:r>
              <a:rPr lang="en-US" sz="2400" dirty="0" err="1">
                <a:latin typeface="Arial" pitchFamily="34" charset="0"/>
                <a:cs typeface="Arial" pitchFamily="34" charset="0"/>
              </a:rPr>
              <a:t>politici</a:t>
            </a:r>
            <a:r>
              <a:rPr lang="en-US" sz="2400" dirty="0">
                <a:latin typeface="Arial" pitchFamily="34" charset="0"/>
                <a:cs typeface="Arial" pitchFamily="34" charset="0"/>
              </a:rPr>
              <a:t> de </a:t>
            </a:r>
            <a:r>
              <a:rPr lang="en-US" sz="2400" dirty="0" err="1">
                <a:latin typeface="Arial" pitchFamily="34" charset="0"/>
                <a:cs typeface="Arial" pitchFamily="34" charset="0"/>
              </a:rPr>
              <a:t>etică</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cercetare</a:t>
            </a:r>
            <a:r>
              <a:rPr lang="en-US" sz="2400" dirty="0">
                <a:latin typeface="Arial" pitchFamily="34" charset="0"/>
                <a:cs typeface="Arial" pitchFamily="34" charset="0"/>
              </a:rPr>
              <a:t>.</a:t>
            </a:r>
          </a:p>
          <a:p>
            <a:pPr marL="0" indent="0">
              <a:buNone/>
            </a:pPr>
            <a:r>
              <a:rPr lang="ro-RO" sz="2200" dirty="0"/>
              <a:t>								</a:t>
            </a:r>
            <a:endParaRPr lang="en-US" sz="2200" dirty="0"/>
          </a:p>
        </p:txBody>
      </p:sp>
      <p:sp>
        <p:nvSpPr>
          <p:cNvPr id="5" name="Pentagon 5">
            <a:extLst>
              <a:ext uri="{FF2B5EF4-FFF2-40B4-BE49-F238E27FC236}">
                <a16:creationId xmlns:a16="http://schemas.microsoft.com/office/drawing/2014/main" xmlns="" id="{B538990A-4A99-4E48-9CB9-49C77CCB3D30}"/>
              </a:ext>
            </a:extLst>
          </p:cNvPr>
          <p:cNvSpPr/>
          <p:nvPr/>
        </p:nvSpPr>
        <p:spPr>
          <a:xfrm>
            <a:off x="9880601" y="8585201"/>
            <a:ext cx="2997200" cy="939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374" tIns="45685" rIns="91374" bIns="45685" rtlCol="0" anchor="ctr"/>
          <a:lstStyle/>
          <a:p>
            <a:pPr defTabSz="1044722" hangingPunct="1">
              <a:lnSpc>
                <a:spcPct val="90000"/>
              </a:lnSpc>
              <a:spcBef>
                <a:spcPts val="1000"/>
              </a:spcBef>
            </a:pPr>
            <a:r>
              <a:rPr lang="ro-RO" sz="2000" b="1" i="1" kern="1200" dirty="0">
                <a:solidFill>
                  <a:srgbClr val="FFFF00"/>
                </a:solidFill>
                <a:latin typeface="Arial" pitchFamily="34" charset="0"/>
                <a:cs typeface="Arial" pitchFamily="34" charset="0"/>
              </a:rPr>
              <a:t>Performanță în cercetare!</a:t>
            </a:r>
            <a:endParaRPr lang="en-GB" sz="2000" b="1" i="1" kern="1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134820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457" y="126951"/>
            <a:ext cx="9846291" cy="1361552"/>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 Aplicarea politicilor de RU CDI la nivel instituțional</a:t>
            </a:r>
            <a:endParaRPr lang="en-US" sz="3200" b="1" dirty="0">
              <a:latin typeface="Arial" pitchFamily="34" charset="0"/>
              <a:cs typeface="Arial" pitchFamily="34" charset="0"/>
            </a:endParaRPr>
          </a:p>
        </p:txBody>
      </p:sp>
      <p:sp>
        <p:nvSpPr>
          <p:cNvPr id="4" name="Content Placeholder 3"/>
          <p:cNvSpPr>
            <a:spLocks noGrp="1"/>
          </p:cNvSpPr>
          <p:nvPr>
            <p:ph sz="half" idx="2"/>
          </p:nvPr>
        </p:nvSpPr>
        <p:spPr>
          <a:xfrm>
            <a:off x="838200" y="2177143"/>
            <a:ext cx="5170714" cy="7378954"/>
          </a:xfrm>
        </p:spPr>
        <p:style>
          <a:lnRef idx="1">
            <a:schemeClr val="accent6"/>
          </a:lnRef>
          <a:fillRef idx="2">
            <a:schemeClr val="accent6"/>
          </a:fillRef>
          <a:effectRef idx="1">
            <a:schemeClr val="accent6"/>
          </a:effectRef>
          <a:fontRef idx="minor">
            <a:schemeClr val="dk1"/>
          </a:fontRef>
        </p:style>
        <p:txBody>
          <a:bodyPr>
            <a:noAutofit/>
          </a:bodyPr>
          <a:lstStyle/>
          <a:p>
            <a:endParaRPr lang="ro-RO" sz="2900" dirty="0"/>
          </a:p>
          <a:p>
            <a:r>
              <a:rPr lang="en-US" sz="2400" dirty="0" err="1">
                <a:latin typeface="Arial" pitchFamily="34" charset="0"/>
                <a:cs typeface="Arial" pitchFamily="34" charset="0"/>
              </a:rPr>
              <a:t>Planul</a:t>
            </a:r>
            <a:r>
              <a:rPr lang="en-US" sz="2400" dirty="0">
                <a:latin typeface="Arial" pitchFamily="34" charset="0"/>
                <a:cs typeface="Arial" pitchFamily="34" charset="0"/>
              </a:rPr>
              <a:t> de </a:t>
            </a:r>
            <a:r>
              <a:rPr lang="en-US" sz="2400" dirty="0" err="1">
                <a:latin typeface="Arial" pitchFamily="34" charset="0"/>
                <a:cs typeface="Arial" pitchFamily="34" charset="0"/>
              </a:rPr>
              <a:t>acțiun</a:t>
            </a:r>
            <a:r>
              <a:rPr lang="ro-RO" sz="2400" dirty="0">
                <a:latin typeface="Arial" pitchFamily="34" charset="0"/>
                <a:cs typeface="Arial" pitchFamily="34" charset="0"/>
              </a:rPr>
              <a:t>e:</a:t>
            </a:r>
          </a:p>
          <a:p>
            <a:pPr lvl="1">
              <a:buFontTx/>
              <a:buChar char="-"/>
            </a:pPr>
            <a:r>
              <a:rPr lang="ro-RO" sz="2400" dirty="0">
                <a:latin typeface="Arial" pitchFamily="34" charset="0"/>
                <a:cs typeface="Arial" pitchFamily="34" charset="0"/>
              </a:rPr>
              <a:t>analiza decalajelor;</a:t>
            </a:r>
          </a:p>
          <a:p>
            <a:pPr lvl="1">
              <a:buFontTx/>
              <a:buChar char="-"/>
            </a:pPr>
            <a:r>
              <a:rPr lang="ro-RO" sz="2400" dirty="0">
                <a:latin typeface="Arial" pitchFamily="34" charset="0"/>
                <a:cs typeface="Arial" pitchFamily="34" charset="0"/>
              </a:rPr>
              <a:t>realizarea planului de acțiune instituțional;</a:t>
            </a:r>
          </a:p>
          <a:p>
            <a:pPr lvl="1">
              <a:buFontTx/>
              <a:buChar char="-"/>
            </a:pPr>
            <a:r>
              <a:rPr lang="ro-RO" sz="2400" dirty="0">
                <a:latin typeface="Arial" pitchFamily="34" charset="0"/>
                <a:cs typeface="Arial" pitchFamily="34" charset="0"/>
              </a:rPr>
              <a:t>monitorizarea și evaluarea la nivel instituțional;</a:t>
            </a:r>
          </a:p>
          <a:p>
            <a:pPr lvl="1">
              <a:buFontTx/>
              <a:buChar char="-"/>
            </a:pPr>
            <a:r>
              <a:rPr lang="ro-RO" sz="2400" dirty="0">
                <a:latin typeface="Arial" pitchFamily="34" charset="0"/>
                <a:cs typeface="Arial" pitchFamily="34" charset="0"/>
              </a:rPr>
              <a:t>analizarea noului plan de acțiune.</a:t>
            </a:r>
          </a:p>
        </p:txBody>
      </p:sp>
      <p:pic>
        <p:nvPicPr>
          <p:cNvPr id="5" name="image3.png">
            <a:extLst>
              <a:ext uri="{FF2B5EF4-FFF2-40B4-BE49-F238E27FC236}">
                <a16:creationId xmlns:a16="http://schemas.microsoft.com/office/drawing/2014/main" xmlns="" id="{83610CF0-058D-4FA3-B882-61E1830939BA}"/>
              </a:ext>
            </a:extLst>
          </p:cNvPr>
          <p:cNvPicPr/>
          <p:nvPr/>
        </p:nvPicPr>
        <p:blipFill>
          <a:blip r:embed="rId2"/>
          <a:srcRect/>
          <a:stretch>
            <a:fillRect/>
          </a:stretch>
        </p:blipFill>
        <p:spPr>
          <a:xfrm>
            <a:off x="6389914" y="2177143"/>
            <a:ext cx="5878286" cy="6628517"/>
          </a:xfrm>
          <a:prstGeom prst="rect">
            <a:avLst/>
          </a:prstGeom>
          <a:ln/>
        </p:spPr>
      </p:pic>
      <p:sp>
        <p:nvSpPr>
          <p:cNvPr id="6" name="TextBox 5">
            <a:extLst>
              <a:ext uri="{FF2B5EF4-FFF2-40B4-BE49-F238E27FC236}">
                <a16:creationId xmlns:a16="http://schemas.microsoft.com/office/drawing/2014/main" xmlns="" id="{7519A5FE-F860-4803-9517-977AE47DBA77}"/>
              </a:ext>
            </a:extLst>
          </p:cNvPr>
          <p:cNvSpPr txBox="1"/>
          <p:nvPr/>
        </p:nvSpPr>
        <p:spPr>
          <a:xfrm>
            <a:off x="5841163" y="8911858"/>
            <a:ext cx="6062930" cy="725840"/>
          </a:xfrm>
          <a:prstGeom prst="rect">
            <a:avLst/>
          </a:prstGeom>
          <a:noFill/>
        </p:spPr>
        <p:txBody>
          <a:bodyPr wrap="square" lIns="109221" tIns="54610" rIns="109221" bIns="54610" rtlCol="0">
            <a:spAutoFit/>
          </a:bodyPr>
          <a:lstStyle/>
          <a:p>
            <a:pPr defTabSz="1092211" hangingPunct="1"/>
            <a:r>
              <a:rPr lang="en-US" sz="2000" i="1" kern="1200" dirty="0">
                <a:solidFill>
                  <a:prstClr val="black"/>
                </a:solidFill>
                <a:latin typeface="Arial" pitchFamily="34" charset="0"/>
                <a:ea typeface="+mn-ea"/>
                <a:cs typeface="Arial" pitchFamily="34" charset="0"/>
              </a:rPr>
              <a:t> Componenta de </a:t>
            </a:r>
            <a:r>
              <a:rPr lang="en-US" sz="2000" i="1" kern="1200" dirty="0" err="1">
                <a:solidFill>
                  <a:prstClr val="black"/>
                </a:solidFill>
                <a:latin typeface="Arial" pitchFamily="34" charset="0"/>
                <a:ea typeface="+mn-ea"/>
                <a:cs typeface="Arial" pitchFamily="34" charset="0"/>
              </a:rPr>
              <a:t>implementare</a:t>
            </a:r>
            <a:r>
              <a:rPr lang="en-US" sz="2000" i="1" kern="1200" dirty="0">
                <a:solidFill>
                  <a:prstClr val="black"/>
                </a:solidFill>
                <a:latin typeface="Arial" pitchFamily="34" charset="0"/>
                <a:ea typeface="+mn-ea"/>
                <a:cs typeface="Arial" pitchFamily="34" charset="0"/>
              </a:rPr>
              <a:t> a </a:t>
            </a:r>
            <a:r>
              <a:rPr lang="en-US" sz="2000" i="1" kern="1200" dirty="0" err="1">
                <a:solidFill>
                  <a:prstClr val="black"/>
                </a:solidFill>
                <a:latin typeface="Arial" pitchFamily="34" charset="0"/>
                <a:ea typeface="+mn-ea"/>
                <a:cs typeface="Arial" pitchFamily="34" charset="0"/>
              </a:rPr>
              <a:t>politicilor</a:t>
            </a:r>
            <a:r>
              <a:rPr lang="en-US" sz="2000" i="1" kern="1200" dirty="0">
                <a:solidFill>
                  <a:prstClr val="black"/>
                </a:solidFill>
                <a:latin typeface="Arial" pitchFamily="34" charset="0"/>
                <a:ea typeface="+mn-ea"/>
                <a:cs typeface="Arial" pitchFamily="34" charset="0"/>
              </a:rPr>
              <a:t> de RU CDI la </a:t>
            </a:r>
            <a:r>
              <a:rPr lang="en-US" sz="2000" i="1" kern="1200" dirty="0" err="1">
                <a:solidFill>
                  <a:prstClr val="black"/>
                </a:solidFill>
                <a:latin typeface="Arial" pitchFamily="34" charset="0"/>
                <a:ea typeface="+mn-ea"/>
                <a:cs typeface="Arial" pitchFamily="34" charset="0"/>
              </a:rPr>
              <a:t>nivel</a:t>
            </a:r>
            <a:r>
              <a:rPr lang="en-US" sz="2000" i="1" kern="1200" dirty="0">
                <a:solidFill>
                  <a:prstClr val="black"/>
                </a:solidFill>
                <a:latin typeface="Arial" pitchFamily="34" charset="0"/>
                <a:ea typeface="+mn-ea"/>
                <a:cs typeface="Arial" pitchFamily="34" charset="0"/>
              </a:rPr>
              <a:t> </a:t>
            </a:r>
            <a:r>
              <a:rPr lang="en-US" sz="2000" i="1" kern="1200" dirty="0" err="1">
                <a:solidFill>
                  <a:prstClr val="black"/>
                </a:solidFill>
                <a:latin typeface="Arial" pitchFamily="34" charset="0"/>
                <a:ea typeface="+mn-ea"/>
                <a:cs typeface="Arial" pitchFamily="34" charset="0"/>
              </a:rPr>
              <a:t>instituțional</a:t>
            </a:r>
            <a:endParaRPr lang="en-US" sz="2000" kern="12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655467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81000"/>
            <a:ext cx="9666514" cy="1804790"/>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 T</a:t>
            </a:r>
            <a:r>
              <a:rPr lang="en-US" sz="3200" b="1" dirty="0" err="1">
                <a:latin typeface="Arial" pitchFamily="34" charset="0"/>
                <a:cs typeface="Arial" pitchFamily="34" charset="0"/>
              </a:rPr>
              <a:t>raseul</a:t>
            </a:r>
            <a:r>
              <a:rPr lang="en-US" sz="3200" b="1" dirty="0">
                <a:latin typeface="Arial" pitchFamily="34" charset="0"/>
                <a:cs typeface="Arial" pitchFamily="34" charset="0"/>
              </a:rPr>
              <a:t> politic</a:t>
            </a:r>
            <a:r>
              <a:rPr lang="ro-RO" sz="3200" b="1" dirty="0">
                <a:latin typeface="Arial" pitchFamily="34" charset="0"/>
                <a:cs typeface="Arial" pitchFamily="34" charset="0"/>
              </a:rPr>
              <a:t> urmărit pentru dezvoltarea </a:t>
            </a:r>
            <a:r>
              <a:rPr lang="en-US" sz="3200" b="1" dirty="0" err="1">
                <a:latin typeface="Arial" pitchFamily="34" charset="0"/>
                <a:cs typeface="Arial" pitchFamily="34" charset="0"/>
              </a:rPr>
              <a:t>resurselor</a:t>
            </a:r>
            <a:r>
              <a:rPr lang="en-US" sz="3200" b="1" dirty="0">
                <a:latin typeface="Arial" pitchFamily="34" charset="0"/>
                <a:cs typeface="Arial" pitchFamily="34" charset="0"/>
              </a:rPr>
              <a:t> </a:t>
            </a:r>
            <a:r>
              <a:rPr lang="en-US" sz="3200" b="1" dirty="0" err="1">
                <a:latin typeface="Arial" pitchFamily="34" charset="0"/>
                <a:cs typeface="Arial" pitchFamily="34" charset="0"/>
              </a:rPr>
              <a:t>umane</a:t>
            </a:r>
            <a:r>
              <a:rPr lang="en-US" sz="3200" b="1" dirty="0">
                <a:latin typeface="Arial" pitchFamily="34" charset="0"/>
                <a:cs typeface="Arial" pitchFamily="34" charset="0"/>
              </a:rPr>
              <a:t> de CDI</a:t>
            </a:r>
            <a:r>
              <a:rPr lang="ro-RO" sz="3200" b="1" dirty="0">
                <a:latin typeface="Arial" pitchFamily="34" charset="0"/>
                <a:cs typeface="Arial" pitchFamily="34" charset="0"/>
              </a:rPr>
              <a:t> </a:t>
            </a:r>
            <a:br>
              <a:rPr lang="ro-RO" sz="3200" b="1" dirty="0">
                <a:latin typeface="Arial" pitchFamily="34" charset="0"/>
                <a:cs typeface="Arial" pitchFamily="34" charset="0"/>
              </a:rPr>
            </a:br>
            <a:r>
              <a:rPr lang="ro-RO" sz="3200" b="1" dirty="0">
                <a:latin typeface="Arial" pitchFamily="34" charset="0"/>
                <a:cs typeface="Arial" pitchFamily="34" charset="0"/>
              </a:rPr>
              <a:t>(RU-CDI)</a:t>
            </a:r>
            <a:endParaRPr lang="en-US" sz="3200" b="1"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0" y="280784"/>
            <a:ext cx="1235123" cy="1905004"/>
          </a:xfrm>
          <a:prstGeom prst="rect">
            <a:avLst/>
          </a:prstGeom>
        </p:spPr>
      </p:pic>
      <p:sp>
        <p:nvSpPr>
          <p:cNvPr id="4" name="Content Placeholder 3">
            <a:extLst>
              <a:ext uri="{FF2B5EF4-FFF2-40B4-BE49-F238E27FC236}">
                <a16:creationId xmlns:a16="http://schemas.microsoft.com/office/drawing/2014/main" xmlns="" id="{6341139E-7ACD-48D1-8ADB-736A114C3428}"/>
              </a:ext>
            </a:extLst>
          </p:cNvPr>
          <p:cNvSpPr>
            <a:spLocks noGrp="1"/>
          </p:cNvSpPr>
          <p:nvPr>
            <p:ph sz="half" idx="2"/>
          </p:nvPr>
        </p:nvSpPr>
        <p:spPr>
          <a:xfrm>
            <a:off x="478971" y="2757646"/>
            <a:ext cx="12006943" cy="6267372"/>
          </a:xfrm>
        </p:spPr>
        <p:txBody>
          <a:bodyPr>
            <a:normAutofit/>
          </a:bodyPr>
          <a:lstStyle/>
          <a:p>
            <a:pPr algn="just"/>
            <a:r>
              <a:rPr lang="en-US" sz="2600" b="1" dirty="0">
                <a:latin typeface="Arial" pitchFamily="34" charset="0"/>
                <a:cs typeface="Arial" pitchFamily="34" charset="0"/>
              </a:rPr>
              <a:t>I </a:t>
            </a:r>
            <a:r>
              <a:rPr lang="en-US" sz="2600" b="1" dirty="0" err="1">
                <a:latin typeface="Arial" pitchFamily="34" charset="0"/>
                <a:cs typeface="Arial" pitchFamily="34" charset="0"/>
              </a:rPr>
              <a:t>Realizarea</a:t>
            </a:r>
            <a:r>
              <a:rPr lang="en-US" sz="2600" b="1" dirty="0">
                <a:latin typeface="Arial" pitchFamily="34" charset="0"/>
                <a:cs typeface="Arial" pitchFamily="34" charset="0"/>
              </a:rPr>
              <a:t> </a:t>
            </a:r>
            <a:r>
              <a:rPr lang="en-US" sz="2600" b="1" dirty="0" err="1">
                <a:latin typeface="Arial" pitchFamily="34" charset="0"/>
                <a:cs typeface="Arial" pitchFamily="34" charset="0"/>
              </a:rPr>
              <a:t>Pactului</a:t>
            </a:r>
            <a:r>
              <a:rPr lang="ro-RO" sz="2600" b="1" dirty="0">
                <a:latin typeface="Arial" pitchFamily="34" charset="0"/>
                <a:cs typeface="Arial" pitchFamily="34" charset="0"/>
              </a:rPr>
              <a:t>.</a:t>
            </a:r>
          </a:p>
          <a:p>
            <a:pPr algn="just"/>
            <a:r>
              <a:rPr lang="en-US" sz="2600" b="1" dirty="0">
                <a:latin typeface="Arial" pitchFamily="34" charset="0"/>
                <a:cs typeface="Arial" pitchFamily="34" charset="0"/>
              </a:rPr>
              <a:t>II </a:t>
            </a:r>
            <a:r>
              <a:rPr lang="ro-RO" sz="2600" b="1" dirty="0">
                <a:latin typeface="Arial" pitchFamily="34" charset="0"/>
                <a:cs typeface="Arial" pitchFamily="34" charset="0"/>
              </a:rPr>
              <a:t>Stabilirea propriei o</a:t>
            </a:r>
            <a:r>
              <a:rPr lang="en-US" sz="2600" b="1" dirty="0" err="1">
                <a:latin typeface="Arial" pitchFamily="34" charset="0"/>
                <a:cs typeface="Arial" pitchFamily="34" charset="0"/>
              </a:rPr>
              <a:t>pțiun</a:t>
            </a:r>
            <a:r>
              <a:rPr lang="ro-RO" sz="2600" b="1" dirty="0">
                <a:latin typeface="Arial" pitchFamily="34" charset="0"/>
                <a:cs typeface="Arial" pitchFamily="34" charset="0"/>
              </a:rPr>
              <a:t>i</a:t>
            </a:r>
            <a:r>
              <a:rPr lang="en-US" sz="2600" b="1" dirty="0">
                <a:latin typeface="Arial" pitchFamily="34" charset="0"/>
                <a:cs typeface="Arial" pitchFamily="34" charset="0"/>
              </a:rPr>
              <a:t> politic</a:t>
            </a:r>
            <a:r>
              <a:rPr lang="ro-RO" sz="2600" b="1" dirty="0">
                <a:latin typeface="Arial" pitchFamily="34" charset="0"/>
                <a:cs typeface="Arial" pitchFamily="34" charset="0"/>
              </a:rPr>
              <a:t>e</a:t>
            </a:r>
            <a:r>
              <a:rPr lang="en-US" sz="2600" b="1" dirty="0">
                <a:latin typeface="Arial" pitchFamily="34" charset="0"/>
                <a:cs typeface="Arial" pitchFamily="34" charset="0"/>
              </a:rPr>
              <a:t> </a:t>
            </a:r>
            <a:r>
              <a:rPr lang="ro-RO" sz="2600" b="1" dirty="0">
                <a:latin typeface="Arial" pitchFamily="34" charset="0"/>
                <a:cs typeface="Arial" pitchFamily="34" charset="0"/>
              </a:rPr>
              <a:t>la nivel instituțional:</a:t>
            </a:r>
            <a:endParaRPr lang="en-US" sz="2600" b="1" dirty="0">
              <a:latin typeface="Arial" pitchFamily="34" charset="0"/>
              <a:cs typeface="Arial" pitchFamily="34" charset="0"/>
            </a:endParaRPr>
          </a:p>
          <a:p>
            <a:pPr marL="0" indent="0" algn="just">
              <a:buNone/>
            </a:pPr>
            <a:r>
              <a:rPr lang="ro-RO" sz="2600" dirty="0">
                <a:latin typeface="Arial" pitchFamily="34" charset="0"/>
                <a:cs typeface="Arial" pitchFamily="34" charset="0"/>
              </a:rPr>
              <a:t>	</a:t>
            </a:r>
            <a:r>
              <a:rPr lang="en-US" sz="2600" dirty="0">
                <a:latin typeface="Arial" pitchFamily="34" charset="0"/>
                <a:cs typeface="Arial" pitchFamily="34" charset="0"/>
              </a:rPr>
              <a:t>II.1 </a:t>
            </a:r>
            <a:r>
              <a:rPr lang="en-US" sz="2600" dirty="0" err="1">
                <a:latin typeface="Arial" pitchFamily="34" charset="0"/>
                <a:cs typeface="Arial" pitchFamily="34" charset="0"/>
              </a:rPr>
              <a:t>Să</a:t>
            </a:r>
            <a:r>
              <a:rPr lang="en-US" sz="2600" dirty="0">
                <a:latin typeface="Arial" pitchFamily="34" charset="0"/>
                <a:cs typeface="Arial" pitchFamily="34" charset="0"/>
              </a:rPr>
              <a:t> </a:t>
            </a:r>
            <a:r>
              <a:rPr lang="en-US" sz="2600" dirty="0" err="1">
                <a:latin typeface="Arial" pitchFamily="34" charset="0"/>
                <a:cs typeface="Arial" pitchFamily="34" charset="0"/>
              </a:rPr>
              <a:t>revizuiască</a:t>
            </a:r>
            <a:r>
              <a:rPr lang="en-US" sz="2600" dirty="0">
                <a:latin typeface="Arial" pitchFamily="34" charset="0"/>
                <a:cs typeface="Arial" pitchFamily="34" charset="0"/>
              </a:rPr>
              <a:t> </a:t>
            </a:r>
            <a:r>
              <a:rPr lang="en-US" sz="2600" dirty="0" err="1">
                <a:latin typeface="Arial" pitchFamily="34" charset="0"/>
                <a:cs typeface="Arial" pitchFamily="34" charset="0"/>
              </a:rPr>
              <a:t>Strategia</a:t>
            </a:r>
            <a:r>
              <a:rPr lang="en-US" sz="2600" dirty="0">
                <a:latin typeface="Arial" pitchFamily="34" charset="0"/>
                <a:cs typeface="Arial" pitchFamily="34" charset="0"/>
              </a:rPr>
              <a:t>/</a:t>
            </a:r>
            <a:r>
              <a:rPr lang="en-US" sz="2600" dirty="0" err="1">
                <a:latin typeface="Arial" pitchFamily="34" charset="0"/>
                <a:cs typeface="Arial" pitchFamily="34" charset="0"/>
              </a:rPr>
              <a:t>Planul</a:t>
            </a:r>
            <a:r>
              <a:rPr lang="en-US" sz="2600" dirty="0">
                <a:latin typeface="Arial" pitchFamily="34" charset="0"/>
                <a:cs typeface="Arial" pitchFamily="34" charset="0"/>
              </a:rPr>
              <a:t> de </a:t>
            </a:r>
            <a:r>
              <a:rPr lang="en-US" sz="2600" dirty="0" err="1">
                <a:latin typeface="Arial" pitchFamily="34" charset="0"/>
                <a:cs typeface="Arial" pitchFamily="34" charset="0"/>
              </a:rPr>
              <a:t>dezvoltare</a:t>
            </a:r>
            <a:r>
              <a:rPr lang="en-US" sz="2600" dirty="0">
                <a:latin typeface="Arial" pitchFamily="34" charset="0"/>
                <a:cs typeface="Arial" pitchFamily="34" charset="0"/>
              </a:rPr>
              <a:t> </a:t>
            </a:r>
            <a:r>
              <a:rPr lang="en-US" sz="2600" dirty="0" err="1">
                <a:latin typeface="Arial" pitchFamily="34" charset="0"/>
                <a:cs typeface="Arial" pitchFamily="34" charset="0"/>
              </a:rPr>
              <a:t>instituțional</a:t>
            </a:r>
            <a:r>
              <a:rPr lang="en-US" sz="2600" dirty="0">
                <a:latin typeface="Arial" pitchFamily="34" charset="0"/>
                <a:cs typeface="Arial" pitchFamily="34" charset="0"/>
              </a:rPr>
              <a:t> </a:t>
            </a:r>
            <a:r>
              <a:rPr lang="en-US" sz="2600" dirty="0" err="1">
                <a:latin typeface="Arial" pitchFamily="34" charset="0"/>
                <a:cs typeface="Arial" pitchFamily="34" charset="0"/>
              </a:rPr>
              <a:t>privind</a:t>
            </a:r>
            <a:r>
              <a:rPr lang="en-US" sz="2600" dirty="0">
                <a:latin typeface="Arial" pitchFamily="34" charset="0"/>
                <a:cs typeface="Arial" pitchFamily="34" charset="0"/>
              </a:rPr>
              <a:t> </a:t>
            </a:r>
            <a:r>
              <a:rPr lang="en-US" sz="2600" dirty="0" err="1">
                <a:latin typeface="Arial" pitchFamily="34" charset="0"/>
                <a:cs typeface="Arial" pitchFamily="34" charset="0"/>
              </a:rPr>
              <a:t>componenta</a:t>
            </a:r>
            <a:r>
              <a:rPr lang="en-US" sz="2600" dirty="0">
                <a:latin typeface="Arial" pitchFamily="34" charset="0"/>
                <a:cs typeface="Arial" pitchFamily="34" charset="0"/>
              </a:rPr>
              <a:t> de </a:t>
            </a:r>
            <a:r>
              <a:rPr lang="en-US" sz="2600" dirty="0" err="1">
                <a:latin typeface="Arial" pitchFamily="34" charset="0"/>
                <a:cs typeface="Arial" pitchFamily="34" charset="0"/>
              </a:rPr>
              <a:t>resurse</a:t>
            </a:r>
            <a:r>
              <a:rPr lang="en-US" sz="2600" dirty="0">
                <a:latin typeface="Arial" pitchFamily="34" charset="0"/>
                <a:cs typeface="Arial" pitchFamily="34" charset="0"/>
              </a:rPr>
              <a:t> </a:t>
            </a:r>
            <a:r>
              <a:rPr lang="en-US" sz="2600" dirty="0" err="1">
                <a:latin typeface="Arial" pitchFamily="34" charset="0"/>
                <a:cs typeface="Arial" pitchFamily="34" charset="0"/>
              </a:rPr>
              <a:t>umane</a:t>
            </a:r>
            <a:r>
              <a:rPr lang="en-US" sz="2600" dirty="0">
                <a:latin typeface="Arial" pitchFamily="34" charset="0"/>
                <a:cs typeface="Arial" pitchFamily="34" charset="0"/>
              </a:rPr>
              <a:t> </a:t>
            </a:r>
            <a:r>
              <a:rPr lang="en-US" sz="2600" dirty="0" err="1">
                <a:latin typeface="Arial" pitchFamily="34" charset="0"/>
                <a:cs typeface="Arial" pitchFamily="34" charset="0"/>
              </a:rPr>
              <a:t>în</a:t>
            </a:r>
            <a:r>
              <a:rPr lang="en-US" sz="2600" dirty="0">
                <a:latin typeface="Arial" pitchFamily="34" charset="0"/>
                <a:cs typeface="Arial" pitchFamily="34" charset="0"/>
              </a:rPr>
              <a:t> </a:t>
            </a:r>
            <a:r>
              <a:rPr lang="en-US" sz="2600" dirty="0" err="1">
                <a:latin typeface="Arial" pitchFamily="34" charset="0"/>
                <a:cs typeface="Arial" pitchFamily="34" charset="0"/>
              </a:rPr>
              <a:t>acord</a:t>
            </a:r>
            <a:r>
              <a:rPr lang="en-US" sz="2600" dirty="0">
                <a:latin typeface="Arial" pitchFamily="34" charset="0"/>
                <a:cs typeface="Arial" pitchFamily="34" charset="0"/>
              </a:rPr>
              <a:t> cu </a:t>
            </a:r>
            <a:r>
              <a:rPr lang="en-US" sz="2600" dirty="0" err="1">
                <a:latin typeface="Arial" pitchFamily="34" charset="0"/>
                <a:cs typeface="Arial" pitchFamily="34" charset="0"/>
              </a:rPr>
              <a:t>principiile</a:t>
            </a:r>
            <a:r>
              <a:rPr lang="en-US" sz="2600" dirty="0">
                <a:latin typeface="Arial" pitchFamily="34" charset="0"/>
                <a:cs typeface="Arial" pitchFamily="34" charset="0"/>
              </a:rPr>
              <a:t> din PACT;</a:t>
            </a:r>
          </a:p>
          <a:p>
            <a:pPr marL="0" indent="0" algn="just">
              <a:buNone/>
            </a:pPr>
            <a:r>
              <a:rPr lang="ro-RO" sz="2600" dirty="0">
                <a:latin typeface="Arial" pitchFamily="34" charset="0"/>
                <a:cs typeface="Arial" pitchFamily="34" charset="0"/>
              </a:rPr>
              <a:t>	</a:t>
            </a:r>
            <a:r>
              <a:rPr lang="en-US" sz="2600" dirty="0">
                <a:latin typeface="Arial" pitchFamily="34" charset="0"/>
                <a:cs typeface="Arial" pitchFamily="34" charset="0"/>
              </a:rPr>
              <a:t>II.2   </a:t>
            </a:r>
            <a:r>
              <a:rPr lang="en-US" sz="2600" dirty="0" err="1">
                <a:latin typeface="Arial" pitchFamily="34" charset="0"/>
                <a:cs typeface="Arial" pitchFamily="34" charset="0"/>
              </a:rPr>
              <a:t>Să</a:t>
            </a:r>
            <a:r>
              <a:rPr lang="en-US" sz="2600" dirty="0">
                <a:latin typeface="Arial" pitchFamily="34" charset="0"/>
                <a:cs typeface="Arial" pitchFamily="34" charset="0"/>
              </a:rPr>
              <a:t> </a:t>
            </a:r>
            <a:r>
              <a:rPr lang="en-US" sz="2600" dirty="0" err="1">
                <a:latin typeface="Arial" pitchFamily="34" charset="0"/>
                <a:cs typeface="Arial" pitchFamily="34" charset="0"/>
              </a:rPr>
              <a:t>dezvolte</a:t>
            </a:r>
            <a:r>
              <a:rPr lang="en-US" sz="2600" dirty="0">
                <a:latin typeface="Arial" pitchFamily="34" charset="0"/>
                <a:cs typeface="Arial" pitchFamily="34" charset="0"/>
              </a:rPr>
              <a:t> </a:t>
            </a:r>
            <a:r>
              <a:rPr lang="en-US" sz="2600" dirty="0" err="1">
                <a:latin typeface="Arial" pitchFamily="34" charset="0"/>
                <a:cs typeface="Arial" pitchFamily="34" charset="0"/>
              </a:rPr>
              <a:t>propriul</a:t>
            </a:r>
            <a:r>
              <a:rPr lang="en-US" sz="2600" dirty="0">
                <a:latin typeface="Arial" pitchFamily="34" charset="0"/>
                <a:cs typeface="Arial" pitchFamily="34" charset="0"/>
              </a:rPr>
              <a:t> Plan de </a:t>
            </a:r>
            <a:r>
              <a:rPr lang="en-US" sz="2600" dirty="0" err="1">
                <a:latin typeface="Arial" pitchFamily="34" charset="0"/>
                <a:cs typeface="Arial" pitchFamily="34" charset="0"/>
              </a:rPr>
              <a:t>acțiune</a:t>
            </a:r>
            <a:r>
              <a:rPr lang="en-US" sz="2600" dirty="0">
                <a:latin typeface="Arial" pitchFamily="34" charset="0"/>
                <a:cs typeface="Arial" pitchFamily="34" charset="0"/>
              </a:rPr>
              <a:t> </a:t>
            </a:r>
            <a:r>
              <a:rPr lang="en-US" sz="2600" dirty="0" err="1">
                <a:latin typeface="Arial" pitchFamily="34" charset="0"/>
                <a:cs typeface="Arial" pitchFamily="34" charset="0"/>
              </a:rPr>
              <a:t>în</a:t>
            </a:r>
            <a:r>
              <a:rPr lang="en-US" sz="2600" dirty="0">
                <a:latin typeface="Arial" pitchFamily="34" charset="0"/>
                <a:cs typeface="Arial" pitchFamily="34" charset="0"/>
              </a:rPr>
              <a:t> </a:t>
            </a:r>
            <a:r>
              <a:rPr lang="en-US" sz="2600" dirty="0" err="1">
                <a:latin typeface="Arial" pitchFamily="34" charset="0"/>
                <a:cs typeface="Arial" pitchFamily="34" charset="0"/>
              </a:rPr>
              <a:t>acord</a:t>
            </a:r>
            <a:r>
              <a:rPr lang="en-US" sz="2600" dirty="0">
                <a:latin typeface="Arial" pitchFamily="34" charset="0"/>
                <a:cs typeface="Arial" pitchFamily="34" charset="0"/>
              </a:rPr>
              <a:t> cu </a:t>
            </a:r>
            <a:r>
              <a:rPr lang="en-US" sz="2600" dirty="0" err="1">
                <a:latin typeface="Arial" pitchFamily="34" charset="0"/>
                <a:cs typeface="Arial" pitchFamily="34" charset="0"/>
              </a:rPr>
              <a:t>principiile</a:t>
            </a:r>
            <a:r>
              <a:rPr lang="en-US" sz="2600" dirty="0">
                <a:latin typeface="Arial" pitchFamily="34" charset="0"/>
                <a:cs typeface="Arial" pitchFamily="34" charset="0"/>
              </a:rPr>
              <a:t> din PACT;</a:t>
            </a:r>
            <a:endParaRPr lang="ro-RO" sz="2600" dirty="0">
              <a:latin typeface="Arial" pitchFamily="34" charset="0"/>
              <a:cs typeface="Arial" pitchFamily="34" charset="0"/>
            </a:endParaRPr>
          </a:p>
          <a:p>
            <a:pPr marL="0" indent="0" algn="just">
              <a:buNone/>
            </a:pPr>
            <a:r>
              <a:rPr lang="ro-RO" sz="2600" dirty="0">
                <a:latin typeface="Arial" pitchFamily="34" charset="0"/>
                <a:cs typeface="Arial" pitchFamily="34" charset="0"/>
              </a:rPr>
              <a:t>	</a:t>
            </a:r>
            <a:r>
              <a:rPr lang="en-US" sz="2600" dirty="0">
                <a:latin typeface="Arial" pitchFamily="34" charset="0"/>
                <a:cs typeface="Arial" pitchFamily="34" charset="0"/>
              </a:rPr>
              <a:t>II.3  </a:t>
            </a:r>
            <a:r>
              <a:rPr lang="en-US" sz="2600" dirty="0" err="1">
                <a:latin typeface="Arial" pitchFamily="34" charset="0"/>
                <a:cs typeface="Arial" pitchFamily="34" charset="0"/>
              </a:rPr>
              <a:t>Să</a:t>
            </a:r>
            <a:r>
              <a:rPr lang="en-US" sz="2600" dirty="0">
                <a:latin typeface="Arial" pitchFamily="34" charset="0"/>
                <a:cs typeface="Arial" pitchFamily="34" charset="0"/>
              </a:rPr>
              <a:t>  </a:t>
            </a:r>
            <a:r>
              <a:rPr lang="en-US" sz="2600" dirty="0" err="1">
                <a:latin typeface="Arial" pitchFamily="34" charset="0"/>
                <a:cs typeface="Arial" pitchFamily="34" charset="0"/>
              </a:rPr>
              <a:t>dezvolte</a:t>
            </a:r>
            <a:r>
              <a:rPr lang="en-US" sz="2600" dirty="0">
                <a:latin typeface="Arial" pitchFamily="34" charset="0"/>
                <a:cs typeface="Arial" pitchFamily="34" charset="0"/>
              </a:rPr>
              <a:t> </a:t>
            </a:r>
            <a:r>
              <a:rPr lang="en-US" sz="2600" dirty="0" err="1">
                <a:latin typeface="Arial" pitchFamily="34" charset="0"/>
                <a:cs typeface="Arial" pitchFamily="34" charset="0"/>
              </a:rPr>
              <a:t>propriul</a:t>
            </a:r>
            <a:r>
              <a:rPr lang="en-US" sz="2600" dirty="0">
                <a:latin typeface="Arial" pitchFamily="34" charset="0"/>
                <a:cs typeface="Arial" pitchFamily="34" charset="0"/>
              </a:rPr>
              <a:t> Plan de </a:t>
            </a:r>
            <a:r>
              <a:rPr lang="en-US" sz="2600" dirty="0" err="1">
                <a:latin typeface="Arial" pitchFamily="34" charset="0"/>
                <a:cs typeface="Arial" pitchFamily="34" charset="0"/>
              </a:rPr>
              <a:t>acțiune</a:t>
            </a:r>
            <a:r>
              <a:rPr lang="en-US" sz="2600" dirty="0">
                <a:latin typeface="Arial" pitchFamily="34" charset="0"/>
                <a:cs typeface="Arial" pitchFamily="34" charset="0"/>
              </a:rPr>
              <a:t> </a:t>
            </a:r>
            <a:r>
              <a:rPr lang="en-US" sz="2600" dirty="0" err="1">
                <a:latin typeface="Arial" pitchFamily="34" charset="0"/>
                <a:cs typeface="Arial" pitchFamily="34" charset="0"/>
              </a:rPr>
              <a:t>în</a:t>
            </a:r>
            <a:r>
              <a:rPr lang="en-US" sz="2600" dirty="0">
                <a:latin typeface="Arial" pitchFamily="34" charset="0"/>
                <a:cs typeface="Arial" pitchFamily="34" charset="0"/>
              </a:rPr>
              <a:t> </a:t>
            </a:r>
            <a:r>
              <a:rPr lang="en-US" sz="2600" dirty="0" err="1">
                <a:latin typeface="Arial" pitchFamily="34" charset="0"/>
                <a:cs typeface="Arial" pitchFamily="34" charset="0"/>
              </a:rPr>
              <a:t>acord</a:t>
            </a:r>
            <a:r>
              <a:rPr lang="en-US" sz="2600" dirty="0">
                <a:latin typeface="Arial" pitchFamily="34" charset="0"/>
                <a:cs typeface="Arial" pitchFamily="34" charset="0"/>
              </a:rPr>
              <a:t> cu </a:t>
            </a:r>
            <a:r>
              <a:rPr lang="en-US" sz="2600" dirty="0" err="1">
                <a:latin typeface="Arial" pitchFamily="34" charset="0"/>
                <a:cs typeface="Arial" pitchFamily="34" charset="0"/>
              </a:rPr>
              <a:t>principiile</a:t>
            </a:r>
            <a:r>
              <a:rPr lang="en-US" sz="2600" dirty="0">
                <a:latin typeface="Arial" pitchFamily="34" charset="0"/>
                <a:cs typeface="Arial" pitchFamily="34" charset="0"/>
              </a:rPr>
              <a:t>  din PACT </a:t>
            </a:r>
            <a:r>
              <a:rPr lang="en-US" sz="2600" dirty="0" err="1">
                <a:latin typeface="Arial" pitchFamily="34" charset="0"/>
                <a:cs typeface="Arial" pitchFamily="34" charset="0"/>
              </a:rPr>
              <a:t>și</a:t>
            </a:r>
            <a:r>
              <a:rPr lang="en-US" sz="2600" dirty="0">
                <a:latin typeface="Arial" pitchFamily="34" charset="0"/>
                <a:cs typeface="Arial" pitchFamily="34" charset="0"/>
              </a:rPr>
              <a:t> </a:t>
            </a:r>
            <a:r>
              <a:rPr lang="en-US" sz="2600" dirty="0" err="1">
                <a:latin typeface="Arial" pitchFamily="34" charset="0"/>
                <a:cs typeface="Arial" pitchFamily="34" charset="0"/>
              </a:rPr>
              <a:t>să</a:t>
            </a:r>
            <a:r>
              <a:rPr lang="en-US" sz="2600" dirty="0">
                <a:latin typeface="Arial" pitchFamily="34" charset="0"/>
                <a:cs typeface="Arial" pitchFamily="34" charset="0"/>
              </a:rPr>
              <a:t> </a:t>
            </a:r>
            <a:r>
              <a:rPr lang="en-US" sz="2600" dirty="0" err="1">
                <a:latin typeface="Arial" pitchFamily="34" charset="0"/>
                <a:cs typeface="Arial" pitchFamily="34" charset="0"/>
              </a:rPr>
              <a:t>aplice</a:t>
            </a:r>
            <a:r>
              <a:rPr lang="en-US" sz="2600" dirty="0">
                <a:latin typeface="Arial" pitchFamily="34" charset="0"/>
                <a:cs typeface="Arial" pitchFamily="34" charset="0"/>
              </a:rPr>
              <a:t> </a:t>
            </a:r>
            <a:r>
              <a:rPr lang="en-US" sz="2600" dirty="0" err="1">
                <a:latin typeface="Arial" pitchFamily="34" charset="0"/>
                <a:cs typeface="Arial" pitchFamily="34" charset="0"/>
              </a:rPr>
              <a:t>mecanismul</a:t>
            </a:r>
            <a:r>
              <a:rPr lang="en-US" sz="2600" dirty="0">
                <a:latin typeface="Arial" pitchFamily="34" charset="0"/>
                <a:cs typeface="Arial" pitchFamily="34" charset="0"/>
              </a:rPr>
              <a:t> HRS4R </a:t>
            </a:r>
            <a:r>
              <a:rPr lang="en-US" sz="2600" dirty="0" err="1">
                <a:latin typeface="Arial" pitchFamily="34" charset="0"/>
                <a:cs typeface="Arial" pitchFamily="34" charset="0"/>
              </a:rPr>
              <a:t>pentru</a:t>
            </a:r>
            <a:r>
              <a:rPr lang="en-US" sz="2600" dirty="0">
                <a:latin typeface="Arial" pitchFamily="34" charset="0"/>
                <a:cs typeface="Arial" pitchFamily="34" charset="0"/>
              </a:rPr>
              <a:t> a </a:t>
            </a:r>
            <a:r>
              <a:rPr lang="en-US" sz="2600" dirty="0" err="1">
                <a:latin typeface="Arial" pitchFamily="34" charset="0"/>
                <a:cs typeface="Arial" pitchFamily="34" charset="0"/>
              </a:rPr>
              <a:t>obține</a:t>
            </a:r>
            <a:r>
              <a:rPr lang="en-US" sz="2600" dirty="0">
                <a:latin typeface="Arial" pitchFamily="34" charset="0"/>
                <a:cs typeface="Arial" pitchFamily="34" charset="0"/>
              </a:rPr>
              <a:t> Diploma de </a:t>
            </a:r>
            <a:r>
              <a:rPr lang="en-US" sz="2600" dirty="0" err="1">
                <a:latin typeface="Arial" pitchFamily="34" charset="0"/>
                <a:cs typeface="Arial" pitchFamily="34" charset="0"/>
              </a:rPr>
              <a:t>excelență</a:t>
            </a:r>
            <a:r>
              <a:rPr lang="en-US" sz="2600" dirty="0">
                <a:latin typeface="Arial" pitchFamily="34" charset="0"/>
                <a:cs typeface="Arial" pitchFamily="34" charset="0"/>
              </a:rPr>
              <a:t>  </a:t>
            </a:r>
            <a:r>
              <a:rPr lang="en-US" sz="2600" dirty="0" err="1">
                <a:latin typeface="Arial" pitchFamily="34" charset="0"/>
                <a:cs typeface="Arial" pitchFamily="34" charset="0"/>
              </a:rPr>
              <a:t>pentru</a:t>
            </a:r>
            <a:r>
              <a:rPr lang="en-US" sz="2600" dirty="0">
                <a:latin typeface="Arial" pitchFamily="34" charset="0"/>
                <a:cs typeface="Arial" pitchFamily="34" charset="0"/>
              </a:rPr>
              <a:t> </a:t>
            </a:r>
            <a:r>
              <a:rPr lang="en-US" sz="2600" dirty="0" err="1">
                <a:latin typeface="Arial" pitchFamily="34" charset="0"/>
                <a:cs typeface="Arial" pitchFamily="34" charset="0"/>
              </a:rPr>
              <a:t>cercetare</a:t>
            </a:r>
            <a:r>
              <a:rPr lang="en-US" sz="2600" dirty="0">
                <a:latin typeface="Arial" pitchFamily="34" charset="0"/>
                <a:cs typeface="Arial" pitchFamily="34" charset="0"/>
              </a:rPr>
              <a:t>, </a:t>
            </a:r>
            <a:r>
              <a:rPr lang="en-US" sz="2600" dirty="0" err="1">
                <a:latin typeface="Arial" pitchFamily="34" charset="0"/>
                <a:cs typeface="Arial" pitchFamily="34" charset="0"/>
              </a:rPr>
              <a:t>ceea</a:t>
            </a:r>
            <a:r>
              <a:rPr lang="en-US" sz="2600" dirty="0">
                <a:latin typeface="Arial" pitchFamily="34" charset="0"/>
                <a:cs typeface="Arial" pitchFamily="34" charset="0"/>
              </a:rPr>
              <a:t> </a:t>
            </a:r>
            <a:r>
              <a:rPr lang="en-US" sz="2600" dirty="0" err="1">
                <a:latin typeface="Arial" pitchFamily="34" charset="0"/>
                <a:cs typeface="Arial" pitchFamily="34" charset="0"/>
              </a:rPr>
              <a:t>ce</a:t>
            </a:r>
            <a:r>
              <a:rPr lang="en-US" sz="2600" dirty="0">
                <a:latin typeface="Arial" pitchFamily="34" charset="0"/>
                <a:cs typeface="Arial" pitchFamily="34" charset="0"/>
              </a:rPr>
              <a:t> </a:t>
            </a:r>
            <a:r>
              <a:rPr lang="en-US" sz="2600" dirty="0" err="1">
                <a:latin typeface="Arial" pitchFamily="34" charset="0"/>
                <a:cs typeface="Arial" pitchFamily="34" charset="0"/>
              </a:rPr>
              <a:t>presupune</a:t>
            </a:r>
            <a:r>
              <a:rPr lang="en-US" sz="2600" dirty="0">
                <a:latin typeface="Arial" pitchFamily="34" charset="0"/>
                <a:cs typeface="Arial" pitchFamily="34" charset="0"/>
              </a:rPr>
              <a:t> </a:t>
            </a:r>
            <a:r>
              <a:rPr lang="en-US" sz="2600" dirty="0" err="1">
                <a:latin typeface="Arial" pitchFamily="34" charset="0"/>
                <a:cs typeface="Arial" pitchFamily="34" charset="0"/>
              </a:rPr>
              <a:t>și</a:t>
            </a:r>
            <a:r>
              <a:rPr lang="en-US" sz="2600" dirty="0">
                <a:latin typeface="Arial" pitchFamily="34" charset="0"/>
                <a:cs typeface="Arial" pitchFamily="34" charset="0"/>
              </a:rPr>
              <a:t> </a:t>
            </a:r>
            <a:r>
              <a:rPr lang="en-US" sz="2600" dirty="0" err="1">
                <a:latin typeface="Arial" pitchFamily="34" charset="0"/>
                <a:cs typeface="Arial" pitchFamily="34" charset="0"/>
              </a:rPr>
              <a:t>constituirea</a:t>
            </a:r>
            <a:r>
              <a:rPr lang="en-US" sz="2600" dirty="0">
                <a:latin typeface="Arial" pitchFamily="34" charset="0"/>
                <a:cs typeface="Arial" pitchFamily="34" charset="0"/>
              </a:rPr>
              <a:t> </a:t>
            </a:r>
            <a:r>
              <a:rPr lang="en-US" sz="2600" dirty="0" err="1">
                <a:latin typeface="Arial" pitchFamily="34" charset="0"/>
                <a:cs typeface="Arial" pitchFamily="34" charset="0"/>
              </a:rPr>
              <a:t>unui</a:t>
            </a:r>
            <a:r>
              <a:rPr lang="en-US" sz="2600" dirty="0">
                <a:latin typeface="Arial" pitchFamily="34" charset="0"/>
                <a:cs typeface="Arial" pitchFamily="34" charset="0"/>
              </a:rPr>
              <a:t> </a:t>
            </a:r>
            <a:r>
              <a:rPr lang="en-US" sz="2600" dirty="0" err="1">
                <a:latin typeface="Arial" pitchFamily="34" charset="0"/>
                <a:cs typeface="Arial" pitchFamily="34" charset="0"/>
              </a:rPr>
              <a:t>colectiv</a:t>
            </a:r>
            <a:r>
              <a:rPr lang="en-US" sz="2600" dirty="0">
                <a:latin typeface="Arial" pitchFamily="34" charset="0"/>
                <a:cs typeface="Arial" pitchFamily="34" charset="0"/>
              </a:rPr>
              <a:t> </a:t>
            </a:r>
            <a:r>
              <a:rPr lang="en-US" sz="2600" dirty="0" err="1">
                <a:latin typeface="Arial" pitchFamily="34" charset="0"/>
                <a:cs typeface="Arial" pitchFamily="34" charset="0"/>
              </a:rPr>
              <a:t>dedicat</a:t>
            </a:r>
            <a:r>
              <a:rPr lang="en-US" sz="2600" dirty="0">
                <a:latin typeface="Arial" pitchFamily="34" charset="0"/>
                <a:cs typeface="Arial" pitchFamily="34" charset="0"/>
              </a:rPr>
              <a:t> </a:t>
            </a:r>
            <a:r>
              <a:rPr lang="en-US" sz="2600" dirty="0" err="1">
                <a:latin typeface="Arial" pitchFamily="34" charset="0"/>
                <a:cs typeface="Arial" pitchFamily="34" charset="0"/>
              </a:rPr>
              <a:t>pentru</a:t>
            </a:r>
            <a:r>
              <a:rPr lang="en-US" sz="2600" dirty="0">
                <a:latin typeface="Arial" pitchFamily="34" charset="0"/>
                <a:cs typeface="Arial" pitchFamily="34" charset="0"/>
              </a:rPr>
              <a:t> a </a:t>
            </a:r>
            <a:r>
              <a:rPr lang="en-US" sz="2600" dirty="0" err="1">
                <a:latin typeface="Arial" pitchFamily="34" charset="0"/>
                <a:cs typeface="Arial" pitchFamily="34" charset="0"/>
              </a:rPr>
              <a:t>implementa</a:t>
            </a:r>
            <a:r>
              <a:rPr lang="en-US" sz="2600" dirty="0">
                <a:latin typeface="Arial" pitchFamily="34" charset="0"/>
                <a:cs typeface="Arial" pitchFamily="34" charset="0"/>
              </a:rPr>
              <a:t> </a:t>
            </a:r>
            <a:r>
              <a:rPr lang="en-US" sz="2600" dirty="0" err="1">
                <a:latin typeface="Arial" pitchFamily="34" charset="0"/>
                <a:cs typeface="Arial" pitchFamily="34" charset="0"/>
              </a:rPr>
              <a:t>mecanismul</a:t>
            </a:r>
            <a:r>
              <a:rPr lang="en-US" sz="2600" dirty="0">
                <a:latin typeface="Arial" pitchFamily="34" charset="0"/>
                <a:cs typeface="Arial" pitchFamily="34" charset="0"/>
              </a:rPr>
              <a:t> HRS4R</a:t>
            </a:r>
            <a:r>
              <a:rPr lang="ro-RO" sz="2600" dirty="0">
                <a:latin typeface="Arial" pitchFamily="34" charset="0"/>
                <a:cs typeface="Arial" pitchFamily="34" charset="0"/>
              </a:rPr>
              <a:t>.</a:t>
            </a:r>
          </a:p>
          <a:p>
            <a:pPr algn="just"/>
            <a:r>
              <a:rPr lang="en-US" sz="2600" b="1" dirty="0">
                <a:latin typeface="Arial" pitchFamily="34" charset="0"/>
                <a:cs typeface="Arial" pitchFamily="34" charset="0"/>
              </a:rPr>
              <a:t>III</a:t>
            </a:r>
            <a:r>
              <a:rPr lang="en-US" sz="2600" dirty="0">
                <a:latin typeface="Arial" pitchFamily="34" charset="0"/>
                <a:cs typeface="Arial" pitchFamily="34" charset="0"/>
              </a:rPr>
              <a:t> La </a:t>
            </a:r>
            <a:r>
              <a:rPr lang="en-US" sz="2600" dirty="0" err="1">
                <a:latin typeface="Arial" pitchFamily="34" charset="0"/>
                <a:cs typeface="Arial" pitchFamily="34" charset="0"/>
              </a:rPr>
              <a:t>nivel</a:t>
            </a:r>
            <a:r>
              <a:rPr lang="en-US" sz="2600" dirty="0">
                <a:latin typeface="Arial" pitchFamily="34" charset="0"/>
                <a:cs typeface="Arial" pitchFamily="34" charset="0"/>
              </a:rPr>
              <a:t> </a:t>
            </a:r>
            <a:r>
              <a:rPr lang="en-US" sz="2600" dirty="0" err="1">
                <a:latin typeface="Arial" pitchFamily="34" charset="0"/>
                <a:cs typeface="Arial" pitchFamily="34" charset="0"/>
              </a:rPr>
              <a:t>național</a:t>
            </a:r>
            <a:r>
              <a:rPr lang="en-US" sz="2600" dirty="0">
                <a:latin typeface="Arial" pitchFamily="34" charset="0"/>
                <a:cs typeface="Arial" pitchFamily="34" charset="0"/>
              </a:rPr>
              <a:t>, </a:t>
            </a:r>
            <a:r>
              <a:rPr lang="en-US" sz="2600" dirty="0" err="1">
                <a:latin typeface="Arial" pitchFamily="34" charset="0"/>
                <a:cs typeface="Arial" pitchFamily="34" charset="0"/>
              </a:rPr>
              <a:t>după</a:t>
            </a:r>
            <a:r>
              <a:rPr lang="en-US" sz="2600" dirty="0">
                <a:latin typeface="Arial" pitchFamily="34" charset="0"/>
                <a:cs typeface="Arial" pitchFamily="34" charset="0"/>
              </a:rPr>
              <a:t> </a:t>
            </a:r>
            <a:r>
              <a:rPr lang="en-US" sz="2600" dirty="0" err="1">
                <a:latin typeface="Arial" pitchFamily="34" charset="0"/>
                <a:cs typeface="Arial" pitchFamily="34" charset="0"/>
              </a:rPr>
              <a:t>semnarea</a:t>
            </a:r>
            <a:r>
              <a:rPr lang="en-US" sz="2600" dirty="0">
                <a:latin typeface="Arial" pitchFamily="34" charset="0"/>
                <a:cs typeface="Arial" pitchFamily="34" charset="0"/>
              </a:rPr>
              <a:t> </a:t>
            </a:r>
            <a:r>
              <a:rPr lang="en-US" sz="2600" b="1" dirty="0" err="1">
                <a:latin typeface="Arial" pitchFamily="34" charset="0"/>
                <a:cs typeface="Arial" pitchFamily="34" charset="0"/>
              </a:rPr>
              <a:t>Pactului</a:t>
            </a:r>
            <a:r>
              <a:rPr lang="en-US" sz="2600" dirty="0">
                <a:latin typeface="Arial" pitchFamily="34" charset="0"/>
                <a:cs typeface="Arial" pitchFamily="34" charset="0"/>
              </a:rPr>
              <a:t> se </a:t>
            </a:r>
            <a:r>
              <a:rPr lang="en-US" sz="2600" dirty="0" err="1">
                <a:latin typeface="Arial" pitchFamily="34" charset="0"/>
                <a:cs typeface="Arial" pitchFamily="34" charset="0"/>
              </a:rPr>
              <a:t>va</a:t>
            </a:r>
            <a:r>
              <a:rPr lang="en-US" sz="2600" dirty="0">
                <a:latin typeface="Arial" pitchFamily="34" charset="0"/>
                <a:cs typeface="Arial" pitchFamily="34" charset="0"/>
              </a:rPr>
              <a:t> </a:t>
            </a:r>
            <a:r>
              <a:rPr lang="en-US" sz="2600" dirty="0" err="1">
                <a:latin typeface="Arial" pitchFamily="34" charset="0"/>
                <a:cs typeface="Arial" pitchFamily="34" charset="0"/>
              </a:rPr>
              <a:t>constitui</a:t>
            </a:r>
            <a:r>
              <a:rPr lang="en-US" sz="2600" dirty="0">
                <a:latin typeface="Arial" pitchFamily="34" charset="0"/>
                <a:cs typeface="Arial" pitchFamily="34" charset="0"/>
              </a:rPr>
              <a:t> o </a:t>
            </a:r>
            <a:r>
              <a:rPr lang="en-US" sz="2600" dirty="0" err="1">
                <a:latin typeface="Arial" pitchFamily="34" charset="0"/>
                <a:cs typeface="Arial" pitchFamily="34" charset="0"/>
              </a:rPr>
              <a:t>structur</a:t>
            </a:r>
            <a:r>
              <a:rPr lang="ro-RO" sz="2600" dirty="0">
                <a:latin typeface="Arial" pitchFamily="34" charset="0"/>
                <a:cs typeface="Arial" pitchFamily="34" charset="0"/>
              </a:rPr>
              <a:t>ă </a:t>
            </a:r>
            <a:r>
              <a:rPr lang="en-US" sz="2600" dirty="0">
                <a:latin typeface="Arial" pitchFamily="34" charset="0"/>
                <a:cs typeface="Arial" pitchFamily="34" charset="0"/>
              </a:rPr>
              <a:t>cu </a:t>
            </a:r>
            <a:r>
              <a:rPr lang="en-US" sz="2600" dirty="0" err="1">
                <a:latin typeface="Arial" pitchFamily="34" charset="0"/>
                <a:cs typeface="Arial" pitchFamily="34" charset="0"/>
              </a:rPr>
              <a:t>rol</a:t>
            </a:r>
            <a:r>
              <a:rPr lang="en-US" sz="2600" dirty="0">
                <a:latin typeface="Arial" pitchFamily="34" charset="0"/>
                <a:cs typeface="Arial" pitchFamily="34" charset="0"/>
              </a:rPr>
              <a:t> strategic care </a:t>
            </a:r>
            <a:r>
              <a:rPr lang="en-US" sz="2600" dirty="0" err="1">
                <a:latin typeface="Arial" pitchFamily="34" charset="0"/>
                <a:cs typeface="Arial" pitchFamily="34" charset="0"/>
              </a:rPr>
              <a:t>va</a:t>
            </a:r>
            <a:r>
              <a:rPr lang="en-US" sz="2600" dirty="0">
                <a:latin typeface="Arial" pitchFamily="34" charset="0"/>
                <a:cs typeface="Arial" pitchFamily="34" charset="0"/>
              </a:rPr>
              <a:t> </a:t>
            </a:r>
            <a:r>
              <a:rPr lang="en-US" sz="2600" dirty="0" err="1">
                <a:latin typeface="Arial" pitchFamily="34" charset="0"/>
                <a:cs typeface="Arial" pitchFamily="34" charset="0"/>
              </a:rPr>
              <a:t>gestiona</a:t>
            </a:r>
            <a:r>
              <a:rPr lang="en-US" sz="2600" dirty="0">
                <a:latin typeface="Arial" pitchFamily="34" charset="0"/>
                <a:cs typeface="Arial" pitchFamily="34" charset="0"/>
              </a:rPr>
              <a:t> </a:t>
            </a:r>
            <a:r>
              <a:rPr lang="en-US" sz="2600" dirty="0" err="1">
                <a:latin typeface="Arial" pitchFamily="34" charset="0"/>
                <a:cs typeface="Arial" pitchFamily="34" charset="0"/>
              </a:rPr>
              <a:t>acest</a:t>
            </a:r>
            <a:r>
              <a:rPr lang="en-US" sz="2600" dirty="0">
                <a:latin typeface="Arial" pitchFamily="34" charset="0"/>
                <a:cs typeface="Arial" pitchFamily="34" charset="0"/>
              </a:rPr>
              <a:t> </a:t>
            </a:r>
            <a:r>
              <a:rPr lang="en-US" sz="2600" dirty="0" err="1">
                <a:latin typeface="Arial" pitchFamily="34" charset="0"/>
                <a:cs typeface="Arial" pitchFamily="34" charset="0"/>
              </a:rPr>
              <a:t>proces</a:t>
            </a:r>
            <a:r>
              <a:rPr lang="en-US" sz="2600" dirty="0">
                <a:latin typeface="Arial" pitchFamily="34" charset="0"/>
                <a:cs typeface="Arial" pitchFamily="34" charset="0"/>
              </a:rPr>
              <a:t> </a:t>
            </a:r>
            <a:r>
              <a:rPr lang="en-US" sz="2600" dirty="0" err="1">
                <a:latin typeface="Arial" pitchFamily="34" charset="0"/>
                <a:cs typeface="Arial" pitchFamily="34" charset="0"/>
              </a:rPr>
              <a:t>și</a:t>
            </a:r>
            <a:r>
              <a:rPr lang="en-US" sz="2600" dirty="0">
                <a:latin typeface="Arial" pitchFamily="34" charset="0"/>
                <a:cs typeface="Arial" pitchFamily="34" charset="0"/>
              </a:rPr>
              <a:t> eventual   </a:t>
            </a:r>
            <a:r>
              <a:rPr lang="en-US" sz="2600" dirty="0" err="1">
                <a:latin typeface="Arial" pitchFamily="34" charset="0"/>
                <a:cs typeface="Arial" pitchFamily="34" charset="0"/>
              </a:rPr>
              <a:t>va</a:t>
            </a:r>
            <a:r>
              <a:rPr lang="en-US" sz="2600" dirty="0">
                <a:latin typeface="Arial" pitchFamily="34" charset="0"/>
                <a:cs typeface="Arial" pitchFamily="34" charset="0"/>
              </a:rPr>
              <a:t> </a:t>
            </a:r>
            <a:r>
              <a:rPr lang="en-US" sz="2600" dirty="0" err="1">
                <a:latin typeface="Arial" pitchFamily="34" charset="0"/>
                <a:cs typeface="Arial" pitchFamily="34" charset="0"/>
              </a:rPr>
              <a:t>sprijini</a:t>
            </a:r>
            <a:r>
              <a:rPr lang="en-US" sz="2600" dirty="0">
                <a:latin typeface="Arial" pitchFamily="34" charset="0"/>
                <a:cs typeface="Arial" pitchFamily="34" charset="0"/>
              </a:rPr>
              <a:t>  </a:t>
            </a:r>
            <a:r>
              <a:rPr lang="en-US" sz="2600" dirty="0" err="1">
                <a:latin typeface="Arial" pitchFamily="34" charset="0"/>
                <a:cs typeface="Arial" pitchFamily="34" charset="0"/>
              </a:rPr>
              <a:t>instituțiile</a:t>
            </a:r>
            <a:r>
              <a:rPr lang="en-US" sz="2600" dirty="0">
                <a:latin typeface="Arial" pitchFamily="34" charset="0"/>
                <a:cs typeface="Arial" pitchFamily="34" charset="0"/>
              </a:rPr>
              <a:t> de CDI </a:t>
            </a:r>
            <a:r>
              <a:rPr lang="en-US" sz="2600" dirty="0" err="1">
                <a:latin typeface="Arial" pitchFamily="34" charset="0"/>
                <a:cs typeface="Arial" pitchFamily="34" charset="0"/>
              </a:rPr>
              <a:t>în</a:t>
            </a:r>
            <a:r>
              <a:rPr lang="en-US" sz="2600" dirty="0">
                <a:latin typeface="Arial" pitchFamily="34" charset="0"/>
                <a:cs typeface="Arial" pitchFamily="34" charset="0"/>
              </a:rPr>
              <a:t> </a:t>
            </a:r>
            <a:r>
              <a:rPr lang="en-US" sz="2600" dirty="0" err="1">
                <a:latin typeface="Arial" pitchFamily="34" charset="0"/>
                <a:cs typeface="Arial" pitchFamily="34" charset="0"/>
              </a:rPr>
              <a:t>obținerea</a:t>
            </a:r>
            <a:r>
              <a:rPr lang="en-US" sz="2600" dirty="0">
                <a:latin typeface="Arial" pitchFamily="34" charset="0"/>
                <a:cs typeface="Arial" pitchFamily="34" charset="0"/>
              </a:rPr>
              <a:t> </a:t>
            </a:r>
            <a:r>
              <a:rPr lang="en-US" sz="2600" dirty="0" err="1">
                <a:latin typeface="Arial" pitchFamily="34" charset="0"/>
                <a:cs typeface="Arial" pitchFamily="34" charset="0"/>
              </a:rPr>
              <a:t>Diplomelor</a:t>
            </a:r>
            <a:r>
              <a:rPr lang="en-US" sz="2600" dirty="0">
                <a:latin typeface="Arial" pitchFamily="34" charset="0"/>
                <a:cs typeface="Arial" pitchFamily="34" charset="0"/>
              </a:rPr>
              <a:t> de </a:t>
            </a:r>
            <a:r>
              <a:rPr lang="en-US" sz="2600" dirty="0" err="1">
                <a:latin typeface="Arial" pitchFamily="34" charset="0"/>
                <a:cs typeface="Arial" pitchFamily="34" charset="0"/>
              </a:rPr>
              <a:t>excelență</a:t>
            </a:r>
            <a:r>
              <a:rPr lang="ro-RO" sz="2600" dirty="0">
                <a:latin typeface="Arial" pitchFamily="34" charset="0"/>
                <a:cs typeface="Arial" pitchFamily="34" charset="0"/>
              </a:rPr>
              <a:t> (</a:t>
            </a:r>
            <a:r>
              <a:rPr lang="en-US" sz="2600" dirty="0">
                <a:latin typeface="Arial" pitchFamily="34" charset="0"/>
                <a:cs typeface="Arial" pitchFamily="34" charset="0"/>
              </a:rPr>
              <a:t>HRS4R</a:t>
            </a:r>
            <a:r>
              <a:rPr lang="ro-RO" sz="2600" dirty="0">
                <a:latin typeface="Arial" pitchFamily="34" charset="0"/>
                <a:cs typeface="Arial" pitchFamily="34" charset="0"/>
              </a:rPr>
              <a:t>).</a:t>
            </a:r>
            <a:endParaRPr lang="en-US" sz="2600" dirty="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1250450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343" y="300545"/>
            <a:ext cx="10461171" cy="1885245"/>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Propunerea unor categorii de principii în conformitate cu C&amp;C</a:t>
            </a:r>
            <a:endParaRPr lang="en-US" sz="3200" b="1"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0" y="280784"/>
            <a:ext cx="1235123" cy="1905004"/>
          </a:xfrm>
          <a:prstGeom prst="rect">
            <a:avLst/>
          </a:prstGeom>
        </p:spPr>
      </p:pic>
      <p:sp>
        <p:nvSpPr>
          <p:cNvPr id="4" name="Content Placeholder 3">
            <a:extLst>
              <a:ext uri="{FF2B5EF4-FFF2-40B4-BE49-F238E27FC236}">
                <a16:creationId xmlns:a16="http://schemas.microsoft.com/office/drawing/2014/main" xmlns="" id="{53ECF362-6CC9-47F0-8E13-D6CA8B67DFDB}"/>
              </a:ext>
            </a:extLst>
          </p:cNvPr>
          <p:cNvSpPr>
            <a:spLocks noGrp="1"/>
          </p:cNvSpPr>
          <p:nvPr>
            <p:ph sz="half" idx="2"/>
          </p:nvPr>
        </p:nvSpPr>
        <p:spPr>
          <a:xfrm>
            <a:off x="276520" y="3086682"/>
            <a:ext cx="4094975" cy="4402830"/>
          </a:xfrm>
        </p:spPr>
        <p:txBody>
          <a:bodyPr>
            <a:normAutofit lnSpcReduction="10000"/>
          </a:bodyPr>
          <a:lstStyle/>
          <a:p>
            <a:r>
              <a:rPr lang="ro-RO" sz="2600" dirty="0">
                <a:latin typeface="Arial" pitchFamily="34" charset="0"/>
                <a:cs typeface="Arial" pitchFamily="34" charset="0"/>
              </a:rPr>
              <a:t>Se constituie astfel:</a:t>
            </a:r>
          </a:p>
          <a:p>
            <a:pPr marL="0" indent="0">
              <a:buNone/>
            </a:pPr>
            <a:r>
              <a:rPr lang="ro-RO" sz="2600" dirty="0">
                <a:latin typeface="Arial" pitchFamily="34" charset="0"/>
                <a:cs typeface="Arial" pitchFamily="34" charset="0"/>
              </a:rPr>
              <a:t>Pe fiecare categorie se alocă acele principii (C&amp;C) care se referă la </a:t>
            </a:r>
            <a:r>
              <a:rPr lang="en-US" sz="2600" dirty="0" err="1">
                <a:latin typeface="Arial" pitchFamily="34" charset="0"/>
                <a:cs typeface="Arial" pitchFamily="34" charset="0"/>
              </a:rPr>
              <a:t>instituții</a:t>
            </a:r>
            <a:r>
              <a:rPr lang="en-US" sz="2600" dirty="0">
                <a:latin typeface="Arial" pitchFamily="34" charset="0"/>
                <a:cs typeface="Arial" pitchFamily="34" charset="0"/>
              </a:rPr>
              <a:t> (</a:t>
            </a:r>
            <a:r>
              <a:rPr lang="en-US" sz="2600" dirty="0" err="1">
                <a:latin typeface="Arial" pitchFamily="34" charset="0"/>
                <a:cs typeface="Arial" pitchFamily="34" charset="0"/>
              </a:rPr>
              <a:t>angajatori</a:t>
            </a:r>
            <a:r>
              <a:rPr lang="en-US" sz="2600" dirty="0">
                <a:latin typeface="Arial" pitchFamily="34" charset="0"/>
                <a:cs typeface="Arial" pitchFamily="34" charset="0"/>
              </a:rPr>
              <a:t> </a:t>
            </a:r>
            <a:r>
              <a:rPr lang="en-US" sz="2600" dirty="0" err="1">
                <a:latin typeface="Arial" pitchFamily="34" charset="0"/>
                <a:cs typeface="Arial" pitchFamily="34" charset="0"/>
              </a:rPr>
              <a:t>și</a:t>
            </a:r>
            <a:r>
              <a:rPr lang="en-US" sz="2600" dirty="0">
                <a:latin typeface="Arial" pitchFamily="34" charset="0"/>
                <a:cs typeface="Arial" pitchFamily="34" charset="0"/>
              </a:rPr>
              <a:t> </a:t>
            </a:r>
            <a:r>
              <a:rPr lang="en-US" sz="2600" dirty="0" err="1">
                <a:latin typeface="Arial" pitchFamily="34" charset="0"/>
                <a:cs typeface="Arial" pitchFamily="34" charset="0"/>
              </a:rPr>
              <a:t>finanțatori</a:t>
            </a:r>
            <a:r>
              <a:rPr lang="ro-RO" sz="2600" dirty="0">
                <a:latin typeface="Arial" pitchFamily="34" charset="0"/>
                <a:cs typeface="Arial" pitchFamily="34" charset="0"/>
              </a:rPr>
              <a:t>), </a:t>
            </a:r>
            <a:r>
              <a:rPr lang="en-US" sz="2600" dirty="0" err="1">
                <a:latin typeface="Arial" pitchFamily="34" charset="0"/>
                <a:cs typeface="Arial" pitchFamily="34" charset="0"/>
              </a:rPr>
              <a:t>respectiv</a:t>
            </a:r>
            <a:r>
              <a:rPr lang="en-US" sz="2600" dirty="0">
                <a:latin typeface="Arial" pitchFamily="34" charset="0"/>
                <a:cs typeface="Arial" pitchFamily="34" charset="0"/>
              </a:rPr>
              <a:t> la </a:t>
            </a:r>
            <a:r>
              <a:rPr lang="en-US" sz="2600" dirty="0" err="1">
                <a:latin typeface="Arial" pitchFamily="34" charset="0"/>
                <a:cs typeface="Arial" pitchFamily="34" charset="0"/>
              </a:rPr>
              <a:t>cercetător</a:t>
            </a:r>
            <a:r>
              <a:rPr lang="ro-RO" sz="2600" dirty="0">
                <a:latin typeface="Arial" pitchFamily="34" charset="0"/>
                <a:cs typeface="Arial" pitchFamily="34" charset="0"/>
              </a:rPr>
              <a:t>.</a:t>
            </a:r>
          </a:p>
          <a:p>
            <a:pPr marL="0" indent="0">
              <a:buNone/>
            </a:pPr>
            <a:endParaRPr lang="ro-RO" sz="2600" dirty="0">
              <a:latin typeface="Arial" pitchFamily="34" charset="0"/>
              <a:cs typeface="Arial" pitchFamily="34" charset="0"/>
            </a:endParaRPr>
          </a:p>
          <a:p>
            <a:pPr marL="0" indent="0">
              <a:buNone/>
            </a:pPr>
            <a:r>
              <a:rPr lang="ro-RO" sz="2600" dirty="0">
                <a:latin typeface="Arial" pitchFamily="34" charset="0"/>
                <a:cs typeface="Arial" pitchFamily="34" charset="0"/>
              </a:rPr>
              <a:t>De exemplu, în cazul categoriei de principii „Condiții de angajare”.</a:t>
            </a:r>
          </a:p>
          <a:p>
            <a:pPr marL="0" indent="0">
              <a:buNone/>
            </a:pPr>
            <a:endParaRPr lang="en-US" dirty="0">
              <a:solidFill>
                <a:schemeClr val="accent1">
                  <a:lumMod val="75000"/>
                </a:schemeClr>
              </a:solidFill>
            </a:endParaRPr>
          </a:p>
        </p:txBody>
      </p:sp>
      <p:graphicFrame>
        <p:nvGraphicFramePr>
          <p:cNvPr id="3" name="Table 2">
            <a:extLst>
              <a:ext uri="{FF2B5EF4-FFF2-40B4-BE49-F238E27FC236}">
                <a16:creationId xmlns:a16="http://schemas.microsoft.com/office/drawing/2014/main" xmlns="" id="{6D65E78F-6869-4CD6-A87F-0E581BF61EC2}"/>
              </a:ext>
            </a:extLst>
          </p:cNvPr>
          <p:cNvGraphicFramePr>
            <a:graphicFrameLocks noGrp="1"/>
          </p:cNvGraphicFramePr>
          <p:nvPr>
            <p:extLst>
              <p:ext uri="{D42A27DB-BD31-4B8C-83A1-F6EECF244321}">
                <p14:modId xmlns:p14="http://schemas.microsoft.com/office/powerpoint/2010/main" val="2010421302"/>
              </p:ext>
            </p:extLst>
          </p:nvPr>
        </p:nvGraphicFramePr>
        <p:xfrm>
          <a:off x="4371494" y="2185791"/>
          <a:ext cx="7962020" cy="7406443"/>
        </p:xfrm>
        <a:graphic>
          <a:graphicData uri="http://schemas.openxmlformats.org/drawingml/2006/table">
            <a:tbl>
              <a:tblPr firstRow="1" firstCol="1" bandRow="1">
                <a:tableStyleId>{5C22544A-7EE6-4342-B048-85BDC9FD1C3A}</a:tableStyleId>
              </a:tblPr>
              <a:tblGrid>
                <a:gridCol w="1347174">
                  <a:extLst>
                    <a:ext uri="{9D8B030D-6E8A-4147-A177-3AD203B41FA5}">
                      <a16:colId xmlns:a16="http://schemas.microsoft.com/office/drawing/2014/main" xmlns="" val="1654196591"/>
                    </a:ext>
                  </a:extLst>
                </a:gridCol>
                <a:gridCol w="2551118">
                  <a:extLst>
                    <a:ext uri="{9D8B030D-6E8A-4147-A177-3AD203B41FA5}">
                      <a16:colId xmlns:a16="http://schemas.microsoft.com/office/drawing/2014/main" xmlns="" val="3505982332"/>
                    </a:ext>
                  </a:extLst>
                </a:gridCol>
                <a:gridCol w="1548095">
                  <a:extLst>
                    <a:ext uri="{9D8B030D-6E8A-4147-A177-3AD203B41FA5}">
                      <a16:colId xmlns:a16="http://schemas.microsoft.com/office/drawing/2014/main" xmlns="" val="1864123654"/>
                    </a:ext>
                  </a:extLst>
                </a:gridCol>
                <a:gridCol w="2515633">
                  <a:extLst>
                    <a:ext uri="{9D8B030D-6E8A-4147-A177-3AD203B41FA5}">
                      <a16:colId xmlns:a16="http://schemas.microsoft.com/office/drawing/2014/main" xmlns="" val="2082081399"/>
                    </a:ext>
                  </a:extLst>
                </a:gridCol>
              </a:tblGrid>
              <a:tr h="1297499">
                <a:tc>
                  <a:txBody>
                    <a:bodyPr/>
                    <a:lstStyle/>
                    <a:p>
                      <a:pPr marL="0" marR="0" algn="ctr">
                        <a:lnSpc>
                          <a:spcPct val="115000"/>
                        </a:lnSpc>
                        <a:spcBef>
                          <a:spcPts val="1000"/>
                        </a:spcBef>
                        <a:spcAft>
                          <a:spcPts val="1000"/>
                        </a:spcAft>
                      </a:pPr>
                      <a:r>
                        <a:rPr lang="en-US" sz="1800" dirty="0" err="1">
                          <a:effectLst/>
                          <a:latin typeface="Arial" pitchFamily="34" charset="0"/>
                          <a:cs typeface="Arial" pitchFamily="34" charset="0"/>
                        </a:rPr>
                        <a:t>Categorie</a:t>
                      </a:r>
                      <a:r>
                        <a:rPr lang="en-US" sz="1800" dirty="0">
                          <a:effectLst/>
                          <a:latin typeface="Arial" pitchFamily="34" charset="0"/>
                          <a:cs typeface="Arial" pitchFamily="34" charset="0"/>
                        </a:rPr>
                        <a:t> de </a:t>
                      </a:r>
                      <a:r>
                        <a:rPr lang="en-US" sz="1800" dirty="0" err="1">
                          <a:effectLst/>
                          <a:latin typeface="Arial" pitchFamily="34" charset="0"/>
                          <a:cs typeface="Arial" pitchFamily="34" charset="0"/>
                        </a:rPr>
                        <a:t>principii</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ctr">
                        <a:lnSpc>
                          <a:spcPct val="115000"/>
                        </a:lnSpc>
                        <a:spcBef>
                          <a:spcPts val="1000"/>
                        </a:spcBef>
                        <a:spcAft>
                          <a:spcPts val="1000"/>
                        </a:spcAft>
                      </a:pPr>
                      <a:r>
                        <a:rPr lang="en-US" sz="1800" dirty="0" err="1">
                          <a:effectLst/>
                          <a:latin typeface="Arial" pitchFamily="34" charset="0"/>
                          <a:cs typeface="Arial" pitchFamily="34" charset="0"/>
                        </a:rPr>
                        <a:t>Principiile</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Cartei</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aplicabile</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angajatorilor</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și</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finanțatorilor</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ctr">
                        <a:lnSpc>
                          <a:spcPct val="115000"/>
                        </a:lnSpc>
                        <a:spcBef>
                          <a:spcPts val="1000"/>
                        </a:spcBef>
                        <a:spcAft>
                          <a:spcPts val="1000"/>
                        </a:spcAft>
                      </a:pPr>
                      <a:r>
                        <a:rPr lang="en-US" sz="1800" dirty="0">
                          <a:effectLst/>
                          <a:latin typeface="Arial" pitchFamily="34" charset="0"/>
                          <a:cs typeface="Arial" pitchFamily="34" charset="0"/>
                        </a:rPr>
                        <a:t>Cod de </a:t>
                      </a:r>
                      <a:r>
                        <a:rPr lang="en-US" sz="1800" dirty="0" err="1">
                          <a:effectLst/>
                          <a:latin typeface="Arial" pitchFamily="34" charset="0"/>
                          <a:cs typeface="Arial" pitchFamily="34" charset="0"/>
                        </a:rPr>
                        <a:t>conduită</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pentru</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recrutare</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ctr">
                        <a:lnSpc>
                          <a:spcPct val="115000"/>
                        </a:lnSpc>
                        <a:spcBef>
                          <a:spcPts val="1000"/>
                        </a:spcBef>
                        <a:spcAft>
                          <a:spcPts val="1000"/>
                        </a:spcAft>
                      </a:pPr>
                      <a:r>
                        <a:rPr lang="en-US" sz="1800" dirty="0" err="1">
                          <a:effectLst/>
                          <a:latin typeface="Arial" pitchFamily="34" charset="0"/>
                          <a:cs typeface="Arial" pitchFamily="34" charset="0"/>
                        </a:rPr>
                        <a:t>Principiile</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Cartei</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aplicabile</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cercetătorilor</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extLst>
                  <a:ext uri="{0D108BD9-81ED-4DB2-BD59-A6C34878D82A}">
                    <a16:rowId xmlns:a16="http://schemas.microsoft.com/office/drawing/2014/main" xmlns="" val="2990378243"/>
                  </a:ext>
                </a:extLst>
              </a:tr>
              <a:tr h="1395495">
                <a:tc rowSpan="6">
                  <a:txBody>
                    <a:bodyPr/>
                    <a:lstStyle/>
                    <a:p>
                      <a:pPr marL="0" marR="0" algn="ctr">
                        <a:lnSpc>
                          <a:spcPct val="115000"/>
                        </a:lnSpc>
                        <a:spcBef>
                          <a:spcPts val="1000"/>
                        </a:spcBef>
                        <a:spcAft>
                          <a:spcPts val="1000"/>
                        </a:spcAft>
                      </a:pPr>
                      <a:r>
                        <a:rPr lang="en-US" sz="1800" dirty="0" err="1">
                          <a:solidFill>
                            <a:srgbClr val="000000"/>
                          </a:solidFill>
                          <a:effectLst/>
                          <a:latin typeface="Arial" pitchFamily="34" charset="0"/>
                          <a:ea typeface="Times New Roman" panose="02020603050405020304" pitchFamily="18" charset="0"/>
                          <a:cs typeface="Arial" pitchFamily="34" charset="0"/>
                        </a:rPr>
                        <a:t>Condiții</a:t>
                      </a:r>
                      <a:r>
                        <a:rPr lang="en-US" sz="1800" dirty="0">
                          <a:solidFill>
                            <a:srgbClr val="000000"/>
                          </a:solidFill>
                          <a:effectLst/>
                          <a:latin typeface="Arial" pitchFamily="34" charset="0"/>
                          <a:ea typeface="Times New Roman" panose="02020603050405020304" pitchFamily="18" charset="0"/>
                          <a:cs typeface="Arial" pitchFamily="34" charset="0"/>
                        </a:rPr>
                        <a:t> de </a:t>
                      </a:r>
                      <a:r>
                        <a:rPr lang="en-US" sz="1800" dirty="0" err="1">
                          <a:solidFill>
                            <a:srgbClr val="000000"/>
                          </a:solidFill>
                          <a:effectLst/>
                          <a:latin typeface="Arial" pitchFamily="34" charset="0"/>
                          <a:ea typeface="Times New Roman" panose="02020603050405020304" pitchFamily="18" charset="0"/>
                          <a:cs typeface="Arial" pitchFamily="34" charset="0"/>
                        </a:rPr>
                        <a:t>angajare</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err="1">
                          <a:solidFill>
                            <a:srgbClr val="000000"/>
                          </a:solidFill>
                          <a:effectLst/>
                          <a:latin typeface="Arial" pitchFamily="34" charset="0"/>
                          <a:ea typeface="Times New Roman" panose="02020603050405020304" pitchFamily="18" charset="0"/>
                          <a:cs typeface="Arial" pitchFamily="34" charset="0"/>
                        </a:rPr>
                        <a:t>Recunoașterea</a:t>
                      </a:r>
                      <a:r>
                        <a:rPr lang="en-US" sz="1800" dirty="0">
                          <a:solidFill>
                            <a:srgbClr val="000000"/>
                          </a:solidFill>
                          <a:effectLst/>
                          <a:latin typeface="Arial" pitchFamily="34" charset="0"/>
                          <a:ea typeface="Times New Roman" panose="02020603050405020304" pitchFamily="18" charset="0"/>
                          <a:cs typeface="Arial" pitchFamily="34" charset="0"/>
                        </a:rPr>
                        <a:t> </a:t>
                      </a:r>
                      <a:r>
                        <a:rPr lang="en-US" sz="1800" dirty="0" err="1">
                          <a:solidFill>
                            <a:srgbClr val="000000"/>
                          </a:solidFill>
                          <a:effectLst/>
                          <a:latin typeface="Arial" pitchFamily="34" charset="0"/>
                          <a:ea typeface="Times New Roman" panose="02020603050405020304" pitchFamily="18" charset="0"/>
                          <a:cs typeface="Arial" pitchFamily="34" charset="0"/>
                        </a:rPr>
                        <a:t>profesiei</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err="1">
                          <a:solidFill>
                            <a:srgbClr val="000000"/>
                          </a:solidFill>
                          <a:effectLst/>
                          <a:latin typeface="Arial" pitchFamily="34" charset="0"/>
                          <a:ea typeface="Times New Roman" panose="02020603050405020304" pitchFamily="18" charset="0"/>
                          <a:cs typeface="Arial" pitchFamily="34" charset="0"/>
                        </a:rPr>
                        <a:t>Numirea</a:t>
                      </a:r>
                      <a:r>
                        <a:rPr lang="en-US" sz="1800" dirty="0">
                          <a:solidFill>
                            <a:srgbClr val="000000"/>
                          </a:solidFill>
                          <a:effectLst/>
                          <a:latin typeface="Arial" pitchFamily="34" charset="0"/>
                          <a:ea typeface="Times New Roman" panose="02020603050405020304" pitchFamily="18" charset="0"/>
                          <a:cs typeface="Arial" pitchFamily="34" charset="0"/>
                        </a:rPr>
                        <a:t> </a:t>
                      </a:r>
                      <a:r>
                        <a:rPr lang="en-US" sz="1800" dirty="0" err="1">
                          <a:solidFill>
                            <a:srgbClr val="000000"/>
                          </a:solidFill>
                          <a:effectLst/>
                          <a:latin typeface="Arial" pitchFamily="34" charset="0"/>
                          <a:ea typeface="Times New Roman" panose="02020603050405020304" pitchFamily="18" charset="0"/>
                          <a:cs typeface="Arial" pitchFamily="34" charset="0"/>
                        </a:rPr>
                        <a:t>în</a:t>
                      </a:r>
                      <a:r>
                        <a:rPr lang="en-US" sz="1800" dirty="0">
                          <a:solidFill>
                            <a:srgbClr val="000000"/>
                          </a:solidFill>
                          <a:effectLst/>
                          <a:latin typeface="Arial" pitchFamily="34" charset="0"/>
                          <a:ea typeface="Times New Roman" panose="02020603050405020304" pitchFamily="18" charset="0"/>
                          <a:cs typeface="Arial" pitchFamily="34" charset="0"/>
                        </a:rPr>
                        <a:t> </a:t>
                      </a:r>
                      <a:r>
                        <a:rPr lang="en-US" sz="1800" dirty="0" err="1">
                          <a:solidFill>
                            <a:srgbClr val="000000"/>
                          </a:solidFill>
                          <a:effectLst/>
                          <a:latin typeface="Arial" pitchFamily="34" charset="0"/>
                          <a:ea typeface="Times New Roman" panose="02020603050405020304" pitchFamily="18" charset="0"/>
                          <a:cs typeface="Arial" pitchFamily="34" charset="0"/>
                        </a:rPr>
                        <a:t>posturi</a:t>
                      </a:r>
                      <a:r>
                        <a:rPr lang="en-US" sz="1800" dirty="0">
                          <a:solidFill>
                            <a:srgbClr val="000000"/>
                          </a:solidFill>
                          <a:effectLst/>
                          <a:latin typeface="Arial" pitchFamily="34" charset="0"/>
                          <a:ea typeface="Times New Roman" panose="02020603050405020304" pitchFamily="18" charset="0"/>
                          <a:cs typeface="Arial" pitchFamily="34" charset="0"/>
                        </a:rPr>
                        <a:t> post-</a:t>
                      </a:r>
                      <a:r>
                        <a:rPr lang="en-US" sz="1800" dirty="0" err="1">
                          <a:solidFill>
                            <a:srgbClr val="000000"/>
                          </a:solidFill>
                          <a:effectLst/>
                          <a:latin typeface="Arial" pitchFamily="34" charset="0"/>
                          <a:ea typeface="Times New Roman" panose="02020603050405020304" pitchFamily="18" charset="0"/>
                          <a:cs typeface="Arial" pitchFamily="34" charset="0"/>
                        </a:rPr>
                        <a:t>doctorale</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err="1">
                          <a:solidFill>
                            <a:srgbClr val="000000"/>
                          </a:solidFill>
                          <a:effectLst/>
                          <a:latin typeface="Arial" pitchFamily="34" charset="0"/>
                          <a:ea typeface="Times New Roman" panose="02020603050405020304" pitchFamily="18" charset="0"/>
                          <a:cs typeface="Arial" pitchFamily="34" charset="0"/>
                        </a:rPr>
                        <a:t>Atitudinea</a:t>
                      </a:r>
                      <a:r>
                        <a:rPr lang="en-US" sz="1800" dirty="0">
                          <a:solidFill>
                            <a:srgbClr val="000000"/>
                          </a:solidFill>
                          <a:effectLst/>
                          <a:latin typeface="Arial" pitchFamily="34" charset="0"/>
                          <a:ea typeface="Times New Roman" panose="02020603050405020304" pitchFamily="18" charset="0"/>
                          <a:cs typeface="Arial" pitchFamily="34" charset="0"/>
                        </a:rPr>
                        <a:t> </a:t>
                      </a:r>
                      <a:r>
                        <a:rPr lang="en-US" sz="1800" dirty="0" err="1">
                          <a:solidFill>
                            <a:srgbClr val="000000"/>
                          </a:solidFill>
                          <a:effectLst/>
                          <a:latin typeface="Arial" pitchFamily="34" charset="0"/>
                          <a:ea typeface="Times New Roman" panose="02020603050405020304" pitchFamily="18" charset="0"/>
                          <a:cs typeface="Arial" pitchFamily="34" charset="0"/>
                        </a:rPr>
                        <a:t>profesională</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extLst>
                  <a:ext uri="{0D108BD9-81ED-4DB2-BD59-A6C34878D82A}">
                    <a16:rowId xmlns:a16="http://schemas.microsoft.com/office/drawing/2014/main" xmlns="" val="3459410322"/>
                  </a:ext>
                </a:extLst>
              </a:tr>
              <a:tr h="1395495">
                <a:tc vMerge="1">
                  <a:txBody>
                    <a:bodyPr/>
                    <a:lstStyle/>
                    <a:p>
                      <a:endParaRPr lang="en-US"/>
                    </a:p>
                  </a:txBody>
                  <a:tcPr/>
                </a:tc>
                <a:tc>
                  <a:txBody>
                    <a:bodyPr/>
                    <a:lstStyle/>
                    <a:p>
                      <a:pPr marL="0" marR="0" algn="just">
                        <a:lnSpc>
                          <a:spcPct val="115000"/>
                        </a:lnSpc>
                        <a:spcBef>
                          <a:spcPts val="1000"/>
                        </a:spcBef>
                        <a:spcAft>
                          <a:spcPts val="1000"/>
                        </a:spcAft>
                      </a:pPr>
                      <a:r>
                        <a:rPr lang="en-US" sz="1800" dirty="0" err="1">
                          <a:effectLst/>
                          <a:latin typeface="Arial" pitchFamily="34" charset="0"/>
                          <a:ea typeface="Times New Roman" panose="02020603050405020304" pitchFamily="18" charset="0"/>
                          <a:cs typeface="Arial" pitchFamily="34" charset="0"/>
                        </a:rPr>
                        <a:t>Stabilitatea</a:t>
                      </a:r>
                      <a:r>
                        <a:rPr lang="en-US" sz="1800" dirty="0">
                          <a:effectLst/>
                          <a:latin typeface="Arial" pitchFamily="34" charset="0"/>
                          <a:ea typeface="Times New Roman" panose="02020603050405020304" pitchFamily="18" charset="0"/>
                          <a:cs typeface="Arial" pitchFamily="34" charset="0"/>
                        </a:rPr>
                        <a:t> </a:t>
                      </a:r>
                      <a:r>
                        <a:rPr lang="en-US" sz="1800" dirty="0" err="1">
                          <a:effectLst/>
                          <a:latin typeface="Arial" pitchFamily="34" charset="0"/>
                          <a:ea typeface="Times New Roman" panose="02020603050405020304" pitchFamily="18" charset="0"/>
                          <a:cs typeface="Arial" pitchFamily="34" charset="0"/>
                        </a:rPr>
                        <a:t>și</a:t>
                      </a:r>
                      <a:r>
                        <a:rPr lang="en-US" sz="1800" dirty="0">
                          <a:effectLst/>
                          <a:latin typeface="Arial" pitchFamily="34" charset="0"/>
                          <a:ea typeface="Times New Roman" panose="02020603050405020304" pitchFamily="18" charset="0"/>
                          <a:cs typeface="Arial" pitchFamily="34" charset="0"/>
                        </a:rPr>
                        <a:t> </a:t>
                      </a:r>
                      <a:r>
                        <a:rPr lang="en-US" sz="1800" dirty="0" err="1">
                          <a:effectLst/>
                          <a:latin typeface="Arial" pitchFamily="34" charset="0"/>
                          <a:ea typeface="Times New Roman" panose="02020603050405020304" pitchFamily="18" charset="0"/>
                          <a:cs typeface="Arial" pitchFamily="34" charset="0"/>
                        </a:rPr>
                        <a:t>permanența</a:t>
                      </a:r>
                      <a:r>
                        <a:rPr lang="en-US" sz="1800" dirty="0">
                          <a:effectLst/>
                          <a:latin typeface="Arial" pitchFamily="34" charset="0"/>
                          <a:ea typeface="Times New Roman" panose="02020603050405020304" pitchFamily="18" charset="0"/>
                          <a:cs typeface="Arial" pitchFamily="34" charset="0"/>
                        </a:rPr>
                        <a:t> </a:t>
                      </a:r>
                      <a:r>
                        <a:rPr lang="en-US" sz="1800" dirty="0" err="1">
                          <a:effectLst/>
                          <a:latin typeface="Arial" pitchFamily="34" charset="0"/>
                          <a:ea typeface="Times New Roman" panose="02020603050405020304" pitchFamily="18" charset="0"/>
                          <a:cs typeface="Arial" pitchFamily="34" charset="0"/>
                        </a:rPr>
                        <a:t>ocupării</a:t>
                      </a:r>
                      <a:r>
                        <a:rPr lang="en-US" sz="1800" dirty="0">
                          <a:effectLst/>
                          <a:latin typeface="Arial" pitchFamily="34" charset="0"/>
                          <a:ea typeface="Times New Roman" panose="02020603050405020304" pitchFamily="18" charset="0"/>
                          <a:cs typeface="Arial" pitchFamily="34" charset="0"/>
                        </a:rPr>
                        <a:t> </a:t>
                      </a:r>
                      <a:r>
                        <a:rPr lang="en-US" sz="1800" dirty="0" err="1">
                          <a:effectLst/>
                          <a:latin typeface="Arial" pitchFamily="34" charset="0"/>
                          <a:ea typeface="Times New Roman" panose="02020603050405020304" pitchFamily="18" charset="0"/>
                          <a:cs typeface="Arial" pitchFamily="34" charset="0"/>
                        </a:rPr>
                        <a:t>forței</a:t>
                      </a:r>
                      <a:r>
                        <a:rPr lang="en-US" sz="1800" dirty="0">
                          <a:effectLst/>
                          <a:latin typeface="Arial" pitchFamily="34" charset="0"/>
                          <a:ea typeface="Times New Roman" panose="02020603050405020304" pitchFamily="18" charset="0"/>
                          <a:cs typeface="Arial" pitchFamily="34" charset="0"/>
                        </a:rPr>
                        <a:t> de </a:t>
                      </a:r>
                      <a:r>
                        <a:rPr lang="en-US" sz="1800" dirty="0" err="1">
                          <a:effectLst/>
                          <a:latin typeface="Arial" pitchFamily="34" charset="0"/>
                          <a:ea typeface="Times New Roman" panose="02020603050405020304" pitchFamily="18" charset="0"/>
                          <a:cs typeface="Arial" pitchFamily="34" charset="0"/>
                        </a:rPr>
                        <a:t>muncă</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a:solidFill>
                            <a:srgbClr val="000000"/>
                          </a:solidFill>
                          <a:effectLst/>
                          <a:latin typeface="Arial" pitchFamily="34" charset="0"/>
                          <a:ea typeface="Times New Roman" panose="02020603050405020304" pitchFamily="18" charset="0"/>
                          <a:cs typeface="Arial" pitchFamily="34" charset="0"/>
                        </a:rPr>
                        <a:t> </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err="1">
                          <a:effectLst/>
                          <a:latin typeface="Arial" pitchFamily="34" charset="0"/>
                          <a:ea typeface="Times New Roman" panose="02020603050405020304" pitchFamily="18" charset="0"/>
                          <a:cs typeface="Arial" pitchFamily="34" charset="0"/>
                        </a:rPr>
                        <a:t>Obligații</a:t>
                      </a:r>
                      <a:r>
                        <a:rPr lang="en-US" sz="1800" dirty="0">
                          <a:effectLst/>
                          <a:latin typeface="Arial" pitchFamily="34" charset="0"/>
                          <a:ea typeface="Times New Roman" panose="02020603050405020304" pitchFamily="18" charset="0"/>
                          <a:cs typeface="Arial" pitchFamily="34" charset="0"/>
                        </a:rPr>
                        <a:t> </a:t>
                      </a:r>
                      <a:r>
                        <a:rPr lang="en-US" sz="1800" dirty="0" err="1">
                          <a:effectLst/>
                          <a:latin typeface="Arial" pitchFamily="34" charset="0"/>
                          <a:ea typeface="Times New Roman" panose="02020603050405020304" pitchFamily="18" charset="0"/>
                          <a:cs typeface="Arial" pitchFamily="34" charset="0"/>
                        </a:rPr>
                        <a:t>contractuale</a:t>
                      </a:r>
                      <a:r>
                        <a:rPr lang="en-US" sz="1800" dirty="0">
                          <a:effectLst/>
                          <a:latin typeface="Arial" pitchFamily="34" charset="0"/>
                          <a:ea typeface="Times New Roman" panose="02020603050405020304" pitchFamily="18" charset="0"/>
                          <a:cs typeface="Arial" pitchFamily="34" charset="0"/>
                        </a:rPr>
                        <a:t> </a:t>
                      </a:r>
                      <a:r>
                        <a:rPr lang="en-US" sz="1800" dirty="0" err="1">
                          <a:effectLst/>
                          <a:latin typeface="Arial" pitchFamily="34" charset="0"/>
                          <a:ea typeface="Times New Roman" panose="02020603050405020304" pitchFamily="18" charset="0"/>
                          <a:cs typeface="Arial" pitchFamily="34" charset="0"/>
                        </a:rPr>
                        <a:t>și</a:t>
                      </a:r>
                      <a:r>
                        <a:rPr lang="en-US" sz="1800" dirty="0">
                          <a:effectLst/>
                          <a:latin typeface="Arial" pitchFamily="34" charset="0"/>
                          <a:ea typeface="Times New Roman" panose="02020603050405020304" pitchFamily="18" charset="0"/>
                          <a:cs typeface="Arial" pitchFamily="34" charset="0"/>
                        </a:rPr>
                        <a:t> </a:t>
                      </a:r>
                      <a:r>
                        <a:rPr lang="en-US" sz="1800" dirty="0" err="1">
                          <a:effectLst/>
                          <a:latin typeface="Arial" pitchFamily="34" charset="0"/>
                          <a:ea typeface="Times New Roman" panose="02020603050405020304" pitchFamily="18" charset="0"/>
                          <a:cs typeface="Arial" pitchFamily="34" charset="0"/>
                        </a:rPr>
                        <a:t>legale</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extLst>
                  <a:ext uri="{0D108BD9-81ED-4DB2-BD59-A6C34878D82A}">
                    <a16:rowId xmlns:a16="http://schemas.microsoft.com/office/drawing/2014/main" xmlns="" val="539142756"/>
                  </a:ext>
                </a:extLst>
              </a:tr>
              <a:tr h="556254">
                <a:tc vMerge="1">
                  <a:txBody>
                    <a:bodyPr/>
                    <a:lstStyle/>
                    <a:p>
                      <a:endParaRPr lang="en-US"/>
                    </a:p>
                  </a:txBody>
                  <a:tcPr/>
                </a:tc>
                <a:tc>
                  <a:txBody>
                    <a:bodyPr/>
                    <a:lstStyle/>
                    <a:p>
                      <a:pPr marL="0" marR="0" algn="just">
                        <a:lnSpc>
                          <a:spcPct val="115000"/>
                        </a:lnSpc>
                        <a:spcBef>
                          <a:spcPts val="1000"/>
                        </a:spcBef>
                        <a:spcAft>
                          <a:spcPts val="1000"/>
                        </a:spcAft>
                      </a:pPr>
                      <a:r>
                        <a:rPr lang="en-US" sz="1800" dirty="0" err="1">
                          <a:solidFill>
                            <a:srgbClr val="000000"/>
                          </a:solidFill>
                          <a:effectLst/>
                          <a:latin typeface="Arial" pitchFamily="34" charset="0"/>
                          <a:ea typeface="Times New Roman" panose="02020603050405020304" pitchFamily="18" charset="0"/>
                          <a:cs typeface="Arial" pitchFamily="34" charset="0"/>
                        </a:rPr>
                        <a:t>Salarii</a:t>
                      </a:r>
                      <a:r>
                        <a:rPr lang="en-US" sz="1800" dirty="0">
                          <a:solidFill>
                            <a:srgbClr val="000000"/>
                          </a:solidFill>
                          <a:effectLst/>
                          <a:latin typeface="Arial" pitchFamily="34" charset="0"/>
                          <a:ea typeface="Times New Roman" panose="02020603050405020304" pitchFamily="18" charset="0"/>
                          <a:cs typeface="Arial" pitchFamily="34" charset="0"/>
                        </a:rPr>
                        <a:t> </a:t>
                      </a:r>
                      <a:r>
                        <a:rPr lang="en-US" sz="1800" dirty="0" err="1">
                          <a:solidFill>
                            <a:srgbClr val="000000"/>
                          </a:solidFill>
                          <a:effectLst/>
                          <a:latin typeface="Arial" pitchFamily="34" charset="0"/>
                          <a:ea typeface="Times New Roman" panose="02020603050405020304" pitchFamily="18" charset="0"/>
                          <a:cs typeface="Arial" pitchFamily="34" charset="0"/>
                        </a:rPr>
                        <a:t>și</a:t>
                      </a:r>
                      <a:r>
                        <a:rPr lang="en-US" sz="1800" dirty="0">
                          <a:solidFill>
                            <a:srgbClr val="000000"/>
                          </a:solidFill>
                          <a:effectLst/>
                          <a:latin typeface="Arial" pitchFamily="34" charset="0"/>
                          <a:ea typeface="Times New Roman" panose="02020603050405020304" pitchFamily="18" charset="0"/>
                          <a:cs typeface="Arial" pitchFamily="34" charset="0"/>
                        </a:rPr>
                        <a:t> </a:t>
                      </a:r>
                      <a:r>
                        <a:rPr lang="en-US" sz="1800" dirty="0" err="1">
                          <a:solidFill>
                            <a:srgbClr val="000000"/>
                          </a:solidFill>
                          <a:effectLst/>
                          <a:latin typeface="Arial" pitchFamily="34" charset="0"/>
                          <a:ea typeface="Times New Roman" panose="02020603050405020304" pitchFamily="18" charset="0"/>
                          <a:cs typeface="Arial" pitchFamily="34" charset="0"/>
                        </a:rPr>
                        <a:t>finanțare</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a:solidFill>
                            <a:srgbClr val="000000"/>
                          </a:solidFill>
                          <a:effectLst/>
                          <a:latin typeface="Arial" pitchFamily="34" charset="0"/>
                          <a:ea typeface="Times New Roman" panose="02020603050405020304" pitchFamily="18" charset="0"/>
                          <a:cs typeface="Arial" pitchFamily="34" charset="0"/>
                        </a:rPr>
                        <a:t> </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err="1">
                          <a:effectLst/>
                          <a:latin typeface="Arial" pitchFamily="34" charset="0"/>
                          <a:ea typeface="Times New Roman" panose="02020603050405020304" pitchFamily="18" charset="0"/>
                          <a:cs typeface="Arial" pitchFamily="34" charset="0"/>
                        </a:rPr>
                        <a:t>Responsabilitate</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extLst>
                  <a:ext uri="{0D108BD9-81ED-4DB2-BD59-A6C34878D82A}">
                    <a16:rowId xmlns:a16="http://schemas.microsoft.com/office/drawing/2014/main" xmlns="" val="3105766115"/>
                  </a:ext>
                </a:extLst>
              </a:tr>
              <a:tr h="1039299">
                <a:tc vMerge="1">
                  <a:txBody>
                    <a:bodyPr/>
                    <a:lstStyle/>
                    <a:p>
                      <a:endParaRPr lang="en-US"/>
                    </a:p>
                  </a:txBody>
                  <a:tcPr/>
                </a:tc>
                <a:tc>
                  <a:txBody>
                    <a:bodyPr/>
                    <a:lstStyle/>
                    <a:p>
                      <a:pPr marL="0" marR="0" algn="just">
                        <a:lnSpc>
                          <a:spcPct val="115000"/>
                        </a:lnSpc>
                        <a:spcBef>
                          <a:spcPts val="1000"/>
                        </a:spcBef>
                        <a:spcAft>
                          <a:spcPts val="1000"/>
                        </a:spcAft>
                      </a:pPr>
                      <a:r>
                        <a:rPr lang="en-US" sz="1800" dirty="0" err="1">
                          <a:solidFill>
                            <a:srgbClr val="000000"/>
                          </a:solidFill>
                          <a:effectLst/>
                          <a:latin typeface="Arial" pitchFamily="34" charset="0"/>
                          <a:ea typeface="Times New Roman" panose="02020603050405020304" pitchFamily="18" charset="0"/>
                          <a:cs typeface="Arial" pitchFamily="34" charset="0"/>
                        </a:rPr>
                        <a:t>Activitatea</a:t>
                      </a:r>
                      <a:r>
                        <a:rPr lang="en-US" sz="1800" dirty="0">
                          <a:solidFill>
                            <a:srgbClr val="000000"/>
                          </a:solidFill>
                          <a:effectLst/>
                          <a:latin typeface="Arial" pitchFamily="34" charset="0"/>
                          <a:ea typeface="Times New Roman" panose="02020603050405020304" pitchFamily="18" charset="0"/>
                          <a:cs typeface="Arial" pitchFamily="34" charset="0"/>
                        </a:rPr>
                        <a:t> </a:t>
                      </a:r>
                      <a:r>
                        <a:rPr lang="en-US" sz="1800" dirty="0" err="1">
                          <a:solidFill>
                            <a:srgbClr val="000000"/>
                          </a:solidFill>
                          <a:effectLst/>
                          <a:latin typeface="Arial" pitchFamily="34" charset="0"/>
                          <a:ea typeface="Times New Roman" panose="02020603050405020304" pitchFamily="18" charset="0"/>
                          <a:cs typeface="Arial" pitchFamily="34" charset="0"/>
                        </a:rPr>
                        <a:t>didactică</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a:solidFill>
                            <a:srgbClr val="000000"/>
                          </a:solidFill>
                          <a:effectLst/>
                          <a:latin typeface="Arial" pitchFamily="34" charset="0"/>
                          <a:ea typeface="Times New Roman" panose="02020603050405020304" pitchFamily="18" charset="0"/>
                          <a:cs typeface="Arial" pitchFamily="34" charset="0"/>
                        </a:rPr>
                        <a:t> </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err="1">
                          <a:effectLst/>
                          <a:latin typeface="Arial" pitchFamily="34" charset="0"/>
                          <a:ea typeface="Times New Roman" panose="02020603050405020304" pitchFamily="18" charset="0"/>
                          <a:cs typeface="Arial" pitchFamily="34" charset="0"/>
                        </a:rPr>
                        <a:t>Mentorat</a:t>
                      </a:r>
                      <a:r>
                        <a:rPr lang="en-US" sz="1800" dirty="0">
                          <a:effectLst/>
                          <a:latin typeface="Arial" pitchFamily="34" charset="0"/>
                          <a:ea typeface="Times New Roman" panose="02020603050405020304" pitchFamily="18" charset="0"/>
                          <a:cs typeface="Arial" pitchFamily="34" charset="0"/>
                        </a:rPr>
                        <a:t> </a:t>
                      </a:r>
                      <a:r>
                        <a:rPr lang="en-US" sz="1800" dirty="0" err="1">
                          <a:effectLst/>
                          <a:latin typeface="Arial" pitchFamily="34" charset="0"/>
                          <a:ea typeface="Times New Roman" panose="02020603050405020304" pitchFamily="18" charset="0"/>
                          <a:cs typeface="Arial" pitchFamily="34" charset="0"/>
                        </a:rPr>
                        <a:t>și</a:t>
                      </a:r>
                      <a:r>
                        <a:rPr lang="en-US" sz="1800" dirty="0">
                          <a:effectLst/>
                          <a:latin typeface="Arial" pitchFamily="34" charset="0"/>
                          <a:ea typeface="Times New Roman" panose="02020603050405020304" pitchFamily="18" charset="0"/>
                          <a:cs typeface="Arial" pitchFamily="34" charset="0"/>
                        </a:rPr>
                        <a:t> </a:t>
                      </a:r>
                      <a:r>
                        <a:rPr lang="en-US" sz="1800" dirty="0" err="1">
                          <a:effectLst/>
                          <a:latin typeface="Arial" pitchFamily="34" charset="0"/>
                          <a:ea typeface="Times New Roman" panose="02020603050405020304" pitchFamily="18" charset="0"/>
                          <a:cs typeface="Arial" pitchFamily="34" charset="0"/>
                        </a:rPr>
                        <a:t>îndatoriri</a:t>
                      </a:r>
                      <a:r>
                        <a:rPr lang="en-US" sz="1800" dirty="0">
                          <a:effectLst/>
                          <a:latin typeface="Arial" pitchFamily="34" charset="0"/>
                          <a:ea typeface="Times New Roman" panose="02020603050405020304" pitchFamily="18" charset="0"/>
                          <a:cs typeface="Arial" pitchFamily="34" charset="0"/>
                        </a:rPr>
                        <a:t> </a:t>
                      </a:r>
                      <a:r>
                        <a:rPr lang="en-US" sz="1800" dirty="0" err="1">
                          <a:effectLst/>
                          <a:latin typeface="Arial" pitchFamily="34" charset="0"/>
                          <a:ea typeface="Times New Roman" panose="02020603050405020304" pitchFamily="18" charset="0"/>
                          <a:cs typeface="Arial" pitchFamily="34" charset="0"/>
                        </a:rPr>
                        <a:t>manageriale</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extLst>
                  <a:ext uri="{0D108BD9-81ED-4DB2-BD59-A6C34878D82A}">
                    <a16:rowId xmlns:a16="http://schemas.microsoft.com/office/drawing/2014/main" xmlns="" val="1866586621"/>
                  </a:ext>
                </a:extLst>
              </a:tr>
              <a:tr h="1039299">
                <a:tc vMerge="1">
                  <a:txBody>
                    <a:bodyPr/>
                    <a:lstStyle/>
                    <a:p>
                      <a:endParaRPr lang="en-US"/>
                    </a:p>
                  </a:txBody>
                  <a:tcPr/>
                </a:tc>
                <a:tc>
                  <a:txBody>
                    <a:bodyPr/>
                    <a:lstStyle/>
                    <a:p>
                      <a:pPr marL="0" marR="0" algn="just">
                        <a:lnSpc>
                          <a:spcPct val="115000"/>
                        </a:lnSpc>
                        <a:spcBef>
                          <a:spcPts val="1000"/>
                        </a:spcBef>
                        <a:spcAft>
                          <a:spcPts val="1000"/>
                        </a:spcAft>
                      </a:pPr>
                      <a:r>
                        <a:rPr lang="en-US" sz="1800">
                          <a:solidFill>
                            <a:srgbClr val="000000"/>
                          </a:solidFill>
                          <a:effectLst/>
                          <a:latin typeface="Arial" pitchFamily="34" charset="0"/>
                          <a:ea typeface="Times New Roman" panose="02020603050405020304" pitchFamily="18" charset="0"/>
                          <a:cs typeface="Arial" pitchFamily="34" charset="0"/>
                        </a:rPr>
                        <a:t>Sisteme de evaluare a activității</a:t>
                      </a:r>
                      <a:endParaRPr lang="en-US" sz="180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a:solidFill>
                            <a:srgbClr val="000000"/>
                          </a:solidFill>
                          <a:effectLst/>
                          <a:latin typeface="Arial" pitchFamily="34" charset="0"/>
                          <a:ea typeface="Times New Roman" panose="02020603050405020304" pitchFamily="18" charset="0"/>
                          <a:cs typeface="Arial" pitchFamily="34" charset="0"/>
                        </a:rPr>
                        <a:t> </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err="1">
                          <a:solidFill>
                            <a:srgbClr val="000000"/>
                          </a:solidFill>
                          <a:effectLst/>
                          <a:latin typeface="Arial" pitchFamily="34" charset="0"/>
                          <a:ea typeface="Times New Roman" panose="02020603050405020304" pitchFamily="18" charset="0"/>
                          <a:cs typeface="Arial" pitchFamily="34" charset="0"/>
                        </a:rPr>
                        <a:t>Relația</a:t>
                      </a:r>
                      <a:r>
                        <a:rPr lang="en-US" sz="1800" dirty="0">
                          <a:solidFill>
                            <a:srgbClr val="000000"/>
                          </a:solidFill>
                          <a:effectLst/>
                          <a:latin typeface="Arial" pitchFamily="34" charset="0"/>
                          <a:ea typeface="Times New Roman" panose="02020603050405020304" pitchFamily="18" charset="0"/>
                          <a:cs typeface="Arial" pitchFamily="34" charset="0"/>
                        </a:rPr>
                        <a:t> cu </a:t>
                      </a:r>
                      <a:r>
                        <a:rPr lang="en-US" sz="1800" dirty="0" err="1">
                          <a:solidFill>
                            <a:srgbClr val="000000"/>
                          </a:solidFill>
                          <a:effectLst/>
                          <a:latin typeface="Arial" pitchFamily="34" charset="0"/>
                          <a:ea typeface="Times New Roman" panose="02020603050405020304" pitchFamily="18" charset="0"/>
                          <a:cs typeface="Arial" pitchFamily="34" charset="0"/>
                        </a:rPr>
                        <a:t>mentorii</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extLst>
                  <a:ext uri="{0D108BD9-81ED-4DB2-BD59-A6C34878D82A}">
                    <a16:rowId xmlns:a16="http://schemas.microsoft.com/office/drawing/2014/main" xmlns="" val="4227444868"/>
                  </a:ext>
                </a:extLst>
              </a:tr>
              <a:tr h="683102">
                <a:tc vMerge="1">
                  <a:txBody>
                    <a:bodyPr/>
                    <a:lstStyle/>
                    <a:p>
                      <a:endParaRPr lang="en-US"/>
                    </a:p>
                  </a:txBody>
                  <a:tcPr/>
                </a:tc>
                <a:tc>
                  <a:txBody>
                    <a:bodyPr/>
                    <a:lstStyle/>
                    <a:p>
                      <a:pPr marL="0" marR="0" algn="just">
                        <a:lnSpc>
                          <a:spcPct val="115000"/>
                        </a:lnSpc>
                        <a:spcBef>
                          <a:spcPts val="1000"/>
                        </a:spcBef>
                        <a:spcAft>
                          <a:spcPts val="1000"/>
                        </a:spcAft>
                      </a:pPr>
                      <a:r>
                        <a:rPr lang="en-US" sz="1800">
                          <a:effectLst/>
                          <a:latin typeface="Arial" pitchFamily="34" charset="0"/>
                          <a:ea typeface="Times New Roman" panose="02020603050405020304" pitchFamily="18" charset="0"/>
                          <a:cs typeface="Arial" pitchFamily="34" charset="0"/>
                        </a:rPr>
                        <a:t>Participarea la organele de decizie</a:t>
                      </a:r>
                    </a:p>
                  </a:txBody>
                  <a:tcPr marL="73152" marR="73152" marT="0" marB="0" anchor="ctr"/>
                </a:tc>
                <a:tc>
                  <a:txBody>
                    <a:bodyPr/>
                    <a:lstStyle/>
                    <a:p>
                      <a:pPr marL="0" marR="0" algn="just">
                        <a:lnSpc>
                          <a:spcPct val="115000"/>
                        </a:lnSpc>
                        <a:spcBef>
                          <a:spcPts val="1000"/>
                        </a:spcBef>
                        <a:spcAft>
                          <a:spcPts val="1000"/>
                        </a:spcAft>
                      </a:pPr>
                      <a:r>
                        <a:rPr lang="en-US" sz="1800" dirty="0">
                          <a:solidFill>
                            <a:srgbClr val="000000"/>
                          </a:solidFill>
                          <a:effectLst/>
                          <a:latin typeface="Arial" pitchFamily="34" charset="0"/>
                          <a:ea typeface="Times New Roman" panose="02020603050405020304" pitchFamily="18" charset="0"/>
                          <a:cs typeface="Arial" pitchFamily="34" charset="0"/>
                        </a:rPr>
                        <a:t> </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tc>
                  <a:txBody>
                    <a:bodyPr/>
                    <a:lstStyle/>
                    <a:p>
                      <a:pPr marL="0" marR="0" algn="just">
                        <a:lnSpc>
                          <a:spcPct val="115000"/>
                        </a:lnSpc>
                        <a:spcBef>
                          <a:spcPts val="1000"/>
                        </a:spcBef>
                        <a:spcAft>
                          <a:spcPts val="1000"/>
                        </a:spcAft>
                      </a:pPr>
                      <a:r>
                        <a:rPr lang="en-US" sz="1800" dirty="0">
                          <a:solidFill>
                            <a:srgbClr val="000000"/>
                          </a:solidFill>
                          <a:effectLst/>
                          <a:latin typeface="Arial" pitchFamily="34" charset="0"/>
                          <a:ea typeface="Times New Roman" panose="02020603050405020304" pitchFamily="18" charset="0"/>
                          <a:cs typeface="Arial" pitchFamily="34" charset="0"/>
                        </a:rPr>
                        <a:t> </a:t>
                      </a:r>
                      <a:endParaRPr lang="en-US" sz="1800" dirty="0">
                        <a:effectLst/>
                        <a:latin typeface="Arial" pitchFamily="34" charset="0"/>
                        <a:ea typeface="Times New Roman" panose="02020603050405020304" pitchFamily="18" charset="0"/>
                        <a:cs typeface="Arial" pitchFamily="34" charset="0"/>
                      </a:endParaRPr>
                    </a:p>
                  </a:txBody>
                  <a:tcPr marL="73152" marR="73152" marT="0" marB="0" anchor="ctr"/>
                </a:tc>
                <a:extLst>
                  <a:ext uri="{0D108BD9-81ED-4DB2-BD59-A6C34878D82A}">
                    <a16:rowId xmlns:a16="http://schemas.microsoft.com/office/drawing/2014/main" xmlns="" val="3281428238"/>
                  </a:ext>
                </a:extLst>
              </a:tr>
            </a:tbl>
          </a:graphicData>
        </a:graphic>
      </p:graphicFrame>
    </p:spTree>
    <p:extLst>
      <p:ext uri="{BB962C8B-B14F-4D97-AF65-F5344CB8AC3E}">
        <p14:creationId xmlns:p14="http://schemas.microsoft.com/office/powerpoint/2010/main" val="2860808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686" y="533400"/>
            <a:ext cx="10722428" cy="2604890"/>
          </a:xfrm>
          <a:solidFill>
            <a:schemeClr val="accent2">
              <a:lumMod val="20000"/>
              <a:lumOff val="80000"/>
            </a:schemeClr>
          </a:solidFill>
        </p:spPr>
        <p:txBody>
          <a:bodyPr>
            <a:noAutofit/>
          </a:bodyPr>
          <a:lstStyle/>
          <a:p>
            <a:pPr algn="ctr"/>
            <a:r>
              <a:rPr lang="ro-RO" sz="3800" b="1" dirty="0"/>
              <a:t/>
            </a:r>
            <a:br>
              <a:rPr lang="ro-RO" sz="3800" b="1" dirty="0"/>
            </a:br>
            <a:r>
              <a:rPr lang="ro-RO" sz="3200" b="1" dirty="0">
                <a:latin typeface="Arial" pitchFamily="34" charset="0"/>
                <a:cs typeface="Arial" pitchFamily="34" charset="0"/>
              </a:rPr>
              <a:t>3 Pachetul de implementare a politicilor specifice pentru gestionarea eficientă și sustenabilă a resursei umane din domeniul CDI, de creștere a performanței profesionale și a gradului de satisfacție în cariera de cercetare științifică</a:t>
            </a:r>
            <a:r>
              <a:rPr lang="en-US" b="1" cap="all" dirty="0"/>
              <a:t/>
            </a:r>
            <a:br>
              <a:rPr lang="en-US" b="1" cap="all" dirty="0"/>
            </a:br>
            <a:endParaRPr lang="en-US" sz="38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0" y="280784"/>
            <a:ext cx="1235123" cy="1905004"/>
          </a:xfrm>
          <a:prstGeom prst="rect">
            <a:avLst/>
          </a:prstGeom>
        </p:spPr>
      </p:pic>
      <p:sp>
        <p:nvSpPr>
          <p:cNvPr id="4" name="Content Placeholder 3">
            <a:extLst>
              <a:ext uri="{FF2B5EF4-FFF2-40B4-BE49-F238E27FC236}">
                <a16:creationId xmlns:a16="http://schemas.microsoft.com/office/drawing/2014/main" xmlns="" id="{201771CE-E9F7-451B-8F79-304869C47D9A}"/>
              </a:ext>
            </a:extLst>
          </p:cNvPr>
          <p:cNvSpPr>
            <a:spLocks noGrp="1"/>
          </p:cNvSpPr>
          <p:nvPr>
            <p:ph sz="half" idx="2"/>
          </p:nvPr>
        </p:nvSpPr>
        <p:spPr>
          <a:xfrm>
            <a:off x="515815" y="4107866"/>
            <a:ext cx="12406726" cy="5496882"/>
          </a:xfrm>
        </p:spPr>
        <p:txBody>
          <a:bodyPr>
            <a:normAutofit/>
          </a:bodyPr>
          <a:lstStyle/>
          <a:p>
            <a:pPr marL="0" indent="0">
              <a:buNone/>
            </a:pPr>
            <a:r>
              <a:rPr lang="ro-RO" sz="2800" b="1" dirty="0">
                <a:latin typeface="Arial" pitchFamily="34" charset="0"/>
                <a:cs typeface="Arial" pitchFamily="34" charset="0"/>
              </a:rPr>
              <a:t>3.1 Cadrul național de implementare</a:t>
            </a:r>
          </a:p>
          <a:p>
            <a:pPr marL="0" indent="0">
              <a:buNone/>
            </a:pPr>
            <a:endParaRPr lang="ro-RO" sz="2800" b="1" dirty="0">
              <a:latin typeface="Arial" pitchFamily="34" charset="0"/>
              <a:cs typeface="Arial" pitchFamily="34" charset="0"/>
            </a:endParaRPr>
          </a:p>
          <a:p>
            <a:pPr marL="0" indent="0">
              <a:buNone/>
            </a:pPr>
            <a:r>
              <a:rPr lang="ro-RO" sz="2800" b="1" dirty="0">
                <a:latin typeface="Arial" pitchFamily="34" charset="0"/>
                <a:cs typeface="Arial" pitchFamily="34" charset="0"/>
              </a:rPr>
              <a:t>3.2 Pachetul de implementare a politicilor RU CDI va conține:</a:t>
            </a:r>
            <a:endParaRPr lang="ro-RO" sz="2800" dirty="0">
              <a:latin typeface="Arial" pitchFamily="34" charset="0"/>
              <a:cs typeface="Arial" pitchFamily="34" charset="0"/>
            </a:endParaRPr>
          </a:p>
          <a:p>
            <a:pPr>
              <a:buFont typeface="Arial" pitchFamily="34" charset="0"/>
              <a:buChar char="•"/>
            </a:pPr>
            <a:r>
              <a:rPr lang="en-US" sz="2800" dirty="0">
                <a:latin typeface="Arial" pitchFamily="34" charset="0"/>
                <a:cs typeface="Arial" pitchFamily="34" charset="0"/>
              </a:rPr>
              <a:t>PACTUL (</a:t>
            </a:r>
            <a:r>
              <a:rPr lang="en-US" sz="2800" dirty="0" err="1">
                <a:latin typeface="Arial" pitchFamily="34" charset="0"/>
                <a:cs typeface="Arial" pitchFamily="34" charset="0"/>
              </a:rPr>
              <a:t>conținut</a:t>
            </a:r>
            <a:r>
              <a:rPr lang="en-US" sz="2800" dirty="0">
                <a:latin typeface="Arial" pitchFamily="34" charset="0"/>
                <a:cs typeface="Arial" pitchFamily="34" charset="0"/>
              </a:rPr>
              <a:t>, </a:t>
            </a:r>
            <a:r>
              <a:rPr lang="en-US" sz="2800" dirty="0" err="1">
                <a:latin typeface="Arial" pitchFamily="34" charset="0"/>
                <a:cs typeface="Arial" pitchFamily="34" charset="0"/>
              </a:rPr>
              <a:t>semnatari</a:t>
            </a:r>
            <a:r>
              <a:rPr lang="en-US" sz="2800" dirty="0">
                <a:latin typeface="Arial" pitchFamily="34" charset="0"/>
                <a:cs typeface="Arial" pitchFamily="34" charset="0"/>
              </a:rPr>
              <a:t>)</a:t>
            </a:r>
            <a:r>
              <a:rPr lang="ro-RO" sz="2800" dirty="0">
                <a:latin typeface="Arial" pitchFamily="34" charset="0"/>
                <a:cs typeface="Arial" pitchFamily="34" charset="0"/>
              </a:rPr>
              <a:t>;</a:t>
            </a:r>
          </a:p>
          <a:p>
            <a:pPr>
              <a:buFont typeface="Arial" pitchFamily="34" charset="0"/>
              <a:buChar char="•"/>
            </a:pPr>
            <a:r>
              <a:rPr lang="en-US" sz="2800" dirty="0" err="1">
                <a:latin typeface="Arial" pitchFamily="34" charset="0"/>
                <a:cs typeface="Arial" pitchFamily="34" charset="0"/>
              </a:rPr>
              <a:t>Structuri</a:t>
            </a:r>
            <a:r>
              <a:rPr lang="en-US" sz="2800" dirty="0">
                <a:latin typeface="Arial" pitchFamily="34" charset="0"/>
                <a:cs typeface="Arial" pitchFamily="34" charset="0"/>
              </a:rPr>
              <a:t> administrative de </a:t>
            </a:r>
            <a:r>
              <a:rPr lang="en-US" sz="2800" dirty="0" err="1">
                <a:latin typeface="Arial" pitchFamily="34" charset="0"/>
                <a:cs typeface="Arial" pitchFamily="34" charset="0"/>
              </a:rPr>
              <a:t>aplicarea</a:t>
            </a:r>
            <a:r>
              <a:rPr lang="en-US" sz="2800" dirty="0">
                <a:latin typeface="Arial" pitchFamily="34" charset="0"/>
                <a:cs typeface="Arial" pitchFamily="34" charset="0"/>
              </a:rPr>
              <a:t> a </a:t>
            </a:r>
            <a:r>
              <a:rPr lang="en-US" sz="2800" dirty="0" err="1">
                <a:latin typeface="Arial" pitchFamily="34" charset="0"/>
                <a:cs typeface="Arial" pitchFamily="34" charset="0"/>
              </a:rPr>
              <a:t>strategiilor</a:t>
            </a:r>
            <a:r>
              <a:rPr lang="en-US" sz="2800" dirty="0">
                <a:latin typeface="Arial" pitchFamily="34" charset="0"/>
                <a:cs typeface="Arial" pitchFamily="34" charset="0"/>
              </a:rPr>
              <a:t>/</a:t>
            </a:r>
            <a:r>
              <a:rPr lang="en-US" sz="2800" dirty="0" err="1">
                <a:latin typeface="Arial" pitchFamily="34" charset="0"/>
                <a:cs typeface="Arial" pitchFamily="34" charset="0"/>
              </a:rPr>
              <a:t>planurilor</a:t>
            </a:r>
            <a:r>
              <a:rPr lang="en-US" sz="2800" dirty="0">
                <a:latin typeface="Arial" pitchFamily="34" charset="0"/>
                <a:cs typeface="Arial" pitchFamily="34" charset="0"/>
              </a:rPr>
              <a:t> de </a:t>
            </a:r>
            <a:r>
              <a:rPr lang="en-US" sz="2800" dirty="0" err="1">
                <a:latin typeface="Arial" pitchFamily="34" charset="0"/>
                <a:cs typeface="Arial" pitchFamily="34" charset="0"/>
              </a:rPr>
              <a:t>acțiune</a:t>
            </a:r>
            <a:r>
              <a:rPr lang="en-US" sz="2800" dirty="0">
                <a:latin typeface="Arial" pitchFamily="34" charset="0"/>
                <a:cs typeface="Arial" pitchFamily="34" charset="0"/>
              </a:rPr>
              <a:t> la </a:t>
            </a:r>
            <a:r>
              <a:rPr lang="en-US" sz="2800" dirty="0" err="1">
                <a:latin typeface="Arial" pitchFamily="34" charset="0"/>
                <a:cs typeface="Arial" pitchFamily="34" charset="0"/>
              </a:rPr>
              <a:t>nivel</a:t>
            </a:r>
            <a:r>
              <a:rPr lang="en-US" sz="2800" dirty="0">
                <a:latin typeface="Arial" pitchFamily="34" charset="0"/>
                <a:cs typeface="Arial" pitchFamily="34" charset="0"/>
              </a:rPr>
              <a:t> </a:t>
            </a:r>
            <a:r>
              <a:rPr lang="en-US" sz="2800" dirty="0" err="1">
                <a:latin typeface="Arial" pitchFamily="34" charset="0"/>
                <a:cs typeface="Arial" pitchFamily="34" charset="0"/>
              </a:rPr>
              <a:t>instituțional</a:t>
            </a:r>
            <a:r>
              <a:rPr lang="ro-RO" sz="2800" dirty="0">
                <a:latin typeface="Arial" pitchFamily="34" charset="0"/>
                <a:cs typeface="Arial" pitchFamily="34" charset="0"/>
              </a:rPr>
              <a:t> </a:t>
            </a:r>
            <a:r>
              <a:rPr lang="en-US" sz="2800" dirty="0">
                <a:latin typeface="Arial" pitchFamily="34" charset="0"/>
                <a:cs typeface="Arial" pitchFamily="34" charset="0"/>
              </a:rPr>
              <a:t>(T</a:t>
            </a:r>
            <a:r>
              <a:rPr lang="ro-RO" sz="2800" dirty="0">
                <a:latin typeface="Arial" pitchFamily="34" charset="0"/>
                <a:cs typeface="Arial" pitchFamily="34" charset="0"/>
              </a:rPr>
              <a:t>o</a:t>
            </a:r>
            <a:r>
              <a:rPr lang="en-US" sz="2800" dirty="0">
                <a:latin typeface="Arial" pitchFamily="34" charset="0"/>
                <a:cs typeface="Arial" pitchFamily="34" charset="0"/>
              </a:rPr>
              <a:t>R,</a:t>
            </a:r>
            <a:r>
              <a:rPr lang="ro-RO" sz="2800" dirty="0">
                <a:latin typeface="Arial" pitchFamily="34" charset="0"/>
                <a:cs typeface="Arial" pitchFamily="34" charset="0"/>
              </a:rPr>
              <a:t> </a:t>
            </a:r>
            <a:r>
              <a:rPr lang="en-US" sz="2800" dirty="0" err="1">
                <a:latin typeface="Arial" pitchFamily="34" charset="0"/>
                <a:cs typeface="Arial" pitchFamily="34" charset="0"/>
              </a:rPr>
              <a:t>membri</a:t>
            </a:r>
            <a:r>
              <a:rPr lang="en-US" sz="2800" dirty="0">
                <a:latin typeface="Arial" pitchFamily="34" charset="0"/>
                <a:cs typeface="Arial" pitchFamily="34" charset="0"/>
              </a:rPr>
              <a:t>)</a:t>
            </a:r>
            <a:r>
              <a:rPr lang="ro-RO" sz="2800" dirty="0">
                <a:latin typeface="Arial" pitchFamily="34" charset="0"/>
                <a:cs typeface="Arial" pitchFamily="34" charset="0"/>
              </a:rPr>
              <a:t>;</a:t>
            </a:r>
          </a:p>
          <a:p>
            <a:pPr>
              <a:buFont typeface="Arial" pitchFamily="34" charset="0"/>
              <a:buChar char="•"/>
            </a:pPr>
            <a:r>
              <a:rPr lang="en-US" sz="2800" dirty="0" err="1">
                <a:latin typeface="Arial" pitchFamily="34" charset="0"/>
                <a:cs typeface="Arial" pitchFamily="34" charset="0"/>
              </a:rPr>
              <a:t>Structuri</a:t>
            </a:r>
            <a:r>
              <a:rPr lang="en-US" sz="2800" dirty="0">
                <a:latin typeface="Arial" pitchFamily="34" charset="0"/>
                <a:cs typeface="Arial" pitchFamily="34" charset="0"/>
              </a:rPr>
              <a:t> administrative la </a:t>
            </a:r>
            <a:r>
              <a:rPr lang="en-US" sz="2800" dirty="0" err="1">
                <a:latin typeface="Arial" pitchFamily="34" charset="0"/>
                <a:cs typeface="Arial" pitchFamily="34" charset="0"/>
              </a:rPr>
              <a:t>nivel</a:t>
            </a:r>
            <a:r>
              <a:rPr lang="en-US" sz="2800" dirty="0">
                <a:latin typeface="Arial" pitchFamily="34" charset="0"/>
                <a:cs typeface="Arial" pitchFamily="34" charset="0"/>
              </a:rPr>
              <a:t> </a:t>
            </a:r>
            <a:r>
              <a:rPr lang="en-US" sz="2800" dirty="0" err="1">
                <a:latin typeface="Arial" pitchFamily="34" charset="0"/>
                <a:cs typeface="Arial" pitchFamily="34" charset="0"/>
              </a:rPr>
              <a:t>național</a:t>
            </a:r>
            <a:r>
              <a:rPr lang="en-US" sz="2800" dirty="0">
                <a:latin typeface="Arial" pitchFamily="34" charset="0"/>
                <a:cs typeface="Arial" pitchFamily="34" charset="0"/>
              </a:rPr>
              <a:t> (T</a:t>
            </a:r>
            <a:r>
              <a:rPr lang="ro-RO" sz="2800" dirty="0">
                <a:latin typeface="Arial" pitchFamily="34" charset="0"/>
                <a:cs typeface="Arial" pitchFamily="34" charset="0"/>
              </a:rPr>
              <a:t>o</a:t>
            </a:r>
            <a:r>
              <a:rPr lang="en-US" sz="2800" dirty="0">
                <a:latin typeface="Arial" pitchFamily="34" charset="0"/>
                <a:cs typeface="Arial" pitchFamily="34" charset="0"/>
              </a:rPr>
              <a:t>R, </a:t>
            </a:r>
            <a:r>
              <a:rPr lang="en-US" sz="2800" dirty="0" err="1">
                <a:latin typeface="Arial" pitchFamily="34" charset="0"/>
                <a:cs typeface="Arial" pitchFamily="34" charset="0"/>
              </a:rPr>
              <a:t>membri</a:t>
            </a:r>
            <a:r>
              <a:rPr lang="en-US" sz="2800" dirty="0">
                <a:latin typeface="Arial" pitchFamily="34" charset="0"/>
                <a:cs typeface="Arial" pitchFamily="34" charset="0"/>
              </a:rPr>
              <a:t>)</a:t>
            </a:r>
            <a:r>
              <a:rPr lang="ro-RO" sz="2800" dirty="0">
                <a:latin typeface="Arial" pitchFamily="34" charset="0"/>
                <a:cs typeface="Arial" pitchFamily="34" charset="0"/>
              </a:rPr>
              <a:t>.</a:t>
            </a:r>
            <a:endParaRPr lang="en-US" sz="2800" dirty="0">
              <a:latin typeface="Arial" pitchFamily="34" charset="0"/>
              <a:cs typeface="Arial" pitchFamily="34" charset="0"/>
            </a:endParaRPr>
          </a:p>
          <a:p>
            <a:pPr marL="0" indent="0">
              <a:buNone/>
            </a:pPr>
            <a:endParaRPr lang="ro-RO" dirty="0"/>
          </a:p>
        </p:txBody>
      </p:sp>
    </p:spTree>
    <p:extLst>
      <p:ext uri="{BB962C8B-B14F-4D97-AF65-F5344CB8AC3E}">
        <p14:creationId xmlns:p14="http://schemas.microsoft.com/office/powerpoint/2010/main" val="174212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171" y="435432"/>
            <a:ext cx="9742716" cy="1491344"/>
          </a:xfrm>
          <a:solidFill>
            <a:schemeClr val="accent2">
              <a:lumMod val="20000"/>
              <a:lumOff val="80000"/>
            </a:schemeClr>
          </a:solidFill>
        </p:spPr>
        <p:txBody>
          <a:bodyPr>
            <a:noAutofit/>
          </a:bodyPr>
          <a:lstStyle/>
          <a:p>
            <a:pPr algn="ctr"/>
            <a:r>
              <a:rPr lang="ro-RO" sz="2800" b="1" dirty="0">
                <a:latin typeface="Arial" pitchFamily="34" charset="0"/>
                <a:cs typeface="Arial" pitchFamily="34" charset="0"/>
              </a:rPr>
              <a:t>Stadiul actual al resursei umane de CDI în România </a:t>
            </a:r>
            <a:r>
              <a:rPr lang="ro-RO" sz="2800" b="1" cap="all" dirty="0">
                <a:latin typeface="Arial" pitchFamily="34" charset="0"/>
                <a:cs typeface="Arial" pitchFamily="34" charset="0"/>
              </a:rPr>
              <a:t/>
            </a:r>
            <a:br>
              <a:rPr lang="ro-RO" sz="2800" b="1" cap="all" dirty="0">
                <a:latin typeface="Arial" pitchFamily="34" charset="0"/>
                <a:cs typeface="Arial" pitchFamily="34" charset="0"/>
              </a:rPr>
            </a:br>
            <a:r>
              <a:rPr lang="ro-RO" sz="2800" b="1" dirty="0">
                <a:latin typeface="Arial" pitchFamily="34" charset="0"/>
                <a:cs typeface="Arial" pitchFamily="34" charset="0"/>
              </a:rPr>
              <a:t> Date statistice privind resursa umană de cercetare care activează în instituțiile din sistemul de CDI din România</a:t>
            </a:r>
            <a:endParaRPr lang="en-US" sz="2800"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6" y="280784"/>
            <a:ext cx="1235123" cy="1905004"/>
          </a:xfrm>
          <a:prstGeom prst="rect">
            <a:avLst/>
          </a:prstGeom>
        </p:spPr>
      </p:pic>
      <p:sp>
        <p:nvSpPr>
          <p:cNvPr id="8" name="Text Placeholder 2">
            <a:extLst>
              <a:ext uri="{FF2B5EF4-FFF2-40B4-BE49-F238E27FC236}">
                <a16:creationId xmlns:a16="http://schemas.microsoft.com/office/drawing/2014/main" xmlns="" id="{CB7E5CB4-7B36-4681-B4FC-A1B3C09B38A0}"/>
              </a:ext>
            </a:extLst>
          </p:cNvPr>
          <p:cNvSpPr>
            <a:spLocks noGrp="1"/>
          </p:cNvSpPr>
          <p:nvPr>
            <p:ph type="body" idx="1"/>
          </p:nvPr>
        </p:nvSpPr>
        <p:spPr>
          <a:xfrm>
            <a:off x="552450" y="2404543"/>
            <a:ext cx="12044978" cy="891107"/>
          </a:xfrm>
        </p:spPr>
        <p:txBody>
          <a:bodyPr>
            <a:noAutofit/>
          </a:bodyPr>
          <a:lstStyle/>
          <a:p>
            <a:pPr algn="ctr"/>
            <a:r>
              <a:rPr lang="en-US" sz="2400" b="0" i="1" dirty="0">
                <a:latin typeface="Arial" pitchFamily="34" charset="0"/>
                <a:cs typeface="Arial" pitchFamily="34" charset="0"/>
              </a:rPr>
              <a:t> </a:t>
            </a:r>
            <a:r>
              <a:rPr lang="en-US" sz="2400" b="0" i="1" dirty="0" err="1">
                <a:latin typeface="Arial" pitchFamily="34" charset="0"/>
                <a:cs typeface="Arial" pitchFamily="34" charset="0"/>
              </a:rPr>
              <a:t>Numărul</a:t>
            </a:r>
            <a:r>
              <a:rPr lang="en-US" sz="2400" b="0" i="1" dirty="0">
                <a:latin typeface="Arial" pitchFamily="34" charset="0"/>
                <a:cs typeface="Arial" pitchFamily="34" charset="0"/>
              </a:rPr>
              <a:t> de </a:t>
            </a:r>
            <a:r>
              <a:rPr lang="en-US" sz="2400" b="0" i="1" dirty="0" err="1">
                <a:latin typeface="Arial" pitchFamily="34" charset="0"/>
                <a:cs typeface="Arial" pitchFamily="34" charset="0"/>
              </a:rPr>
              <a:t>cercetători</a:t>
            </a:r>
            <a:r>
              <a:rPr lang="en-US" sz="2400" b="0" i="1" dirty="0">
                <a:latin typeface="Arial" pitchFamily="34" charset="0"/>
                <a:cs typeface="Arial" pitchFamily="34" charset="0"/>
              </a:rPr>
              <a:t> pe </a:t>
            </a:r>
            <a:r>
              <a:rPr lang="en-US" sz="2400" b="0" i="1" dirty="0" err="1">
                <a:latin typeface="Arial" pitchFamily="34" charset="0"/>
                <a:cs typeface="Arial" pitchFamily="34" charset="0"/>
              </a:rPr>
              <a:t>sectoare</a:t>
            </a:r>
            <a:r>
              <a:rPr lang="en-US" sz="2400" b="0" i="1" dirty="0">
                <a:latin typeface="Arial" pitchFamily="34" charset="0"/>
                <a:cs typeface="Arial" pitchFamily="34" charset="0"/>
              </a:rPr>
              <a:t> de </a:t>
            </a:r>
            <a:r>
              <a:rPr lang="en-US" sz="2400" b="0" i="1" dirty="0" err="1">
                <a:latin typeface="Arial" pitchFamily="34" charset="0"/>
                <a:cs typeface="Arial" pitchFamily="34" charset="0"/>
              </a:rPr>
              <a:t>performanță</a:t>
            </a:r>
            <a:r>
              <a:rPr lang="en-US" sz="2400" b="0" i="1" dirty="0">
                <a:latin typeface="Arial" pitchFamily="34" charset="0"/>
                <a:cs typeface="Arial" pitchFamily="34" charset="0"/>
              </a:rPr>
              <a:t> </a:t>
            </a:r>
            <a:r>
              <a:rPr lang="en-US" sz="2400" b="0" i="1" dirty="0" err="1">
                <a:latin typeface="Arial" pitchFamily="34" charset="0"/>
                <a:cs typeface="Arial" pitchFamily="34" charset="0"/>
              </a:rPr>
              <a:t>și</a:t>
            </a:r>
            <a:r>
              <a:rPr lang="en-US" sz="2400" b="0" i="1" dirty="0">
                <a:latin typeface="Arial" pitchFamily="34" charset="0"/>
                <a:cs typeface="Arial" pitchFamily="34" charset="0"/>
              </a:rPr>
              <a:t> </a:t>
            </a:r>
            <a:r>
              <a:rPr lang="en-US" sz="2400" b="0" i="1" dirty="0" err="1">
                <a:latin typeface="Arial" pitchFamily="34" charset="0"/>
                <a:cs typeface="Arial" pitchFamily="34" charset="0"/>
              </a:rPr>
              <a:t>domenii</a:t>
            </a:r>
            <a:r>
              <a:rPr lang="en-US" sz="2400" b="0" i="1" dirty="0">
                <a:latin typeface="Arial" pitchFamily="34" charset="0"/>
                <a:cs typeface="Arial" pitchFamily="34" charset="0"/>
              </a:rPr>
              <a:t> </a:t>
            </a:r>
            <a:r>
              <a:rPr lang="en-US" sz="2400" b="0" i="1" dirty="0" err="1">
                <a:latin typeface="Arial" pitchFamily="34" charset="0"/>
                <a:cs typeface="Arial" pitchFamily="34" charset="0"/>
              </a:rPr>
              <a:t>științifice</a:t>
            </a:r>
            <a:r>
              <a:rPr lang="ro-RO" sz="2400" b="0" i="1" dirty="0">
                <a:latin typeface="Arial" pitchFamily="34" charset="0"/>
                <a:cs typeface="Arial" pitchFamily="34" charset="0"/>
              </a:rPr>
              <a:t> în Eurostat-România</a:t>
            </a:r>
            <a:r>
              <a:rPr lang="en-US" sz="2400" b="0" i="1" dirty="0">
                <a:latin typeface="Arial" pitchFamily="34" charset="0"/>
                <a:cs typeface="Arial" pitchFamily="34" charset="0"/>
              </a:rPr>
              <a:t> (2015)</a:t>
            </a:r>
          </a:p>
        </p:txBody>
      </p:sp>
      <p:graphicFrame>
        <p:nvGraphicFramePr>
          <p:cNvPr id="10" name="Content Placeholder 6">
            <a:extLst>
              <a:ext uri="{FF2B5EF4-FFF2-40B4-BE49-F238E27FC236}">
                <a16:creationId xmlns:a16="http://schemas.microsoft.com/office/drawing/2014/main" xmlns="" id="{A8477359-ABCC-41B2-9DC8-38673D6D9EA1}"/>
              </a:ext>
            </a:extLst>
          </p:cNvPr>
          <p:cNvGraphicFramePr>
            <a:graphicFrameLocks noGrp="1"/>
          </p:cNvGraphicFramePr>
          <p:nvPr>
            <p:ph sz="half" idx="2"/>
            <p:extLst>
              <p:ext uri="{D42A27DB-BD31-4B8C-83A1-F6EECF244321}">
                <p14:modId xmlns:p14="http://schemas.microsoft.com/office/powerpoint/2010/main" val="4043317721"/>
              </p:ext>
            </p:extLst>
          </p:nvPr>
        </p:nvGraphicFramePr>
        <p:xfrm>
          <a:off x="552450" y="3295650"/>
          <a:ext cx="12044977" cy="6177168"/>
        </p:xfrm>
        <a:graphic>
          <a:graphicData uri="http://schemas.openxmlformats.org/drawingml/2006/table">
            <a:tbl>
              <a:tblPr firstRow="1" firstCol="1" bandRow="1">
                <a:tableStyleId>{5C22544A-7EE6-4342-B048-85BDC9FD1C3A}</a:tableStyleId>
              </a:tblPr>
              <a:tblGrid>
                <a:gridCol w="1874380">
                  <a:extLst>
                    <a:ext uri="{9D8B030D-6E8A-4147-A177-3AD203B41FA5}">
                      <a16:colId xmlns:a16="http://schemas.microsoft.com/office/drawing/2014/main" xmlns="" val="3968770"/>
                    </a:ext>
                  </a:extLst>
                </a:gridCol>
                <a:gridCol w="1291361">
                  <a:extLst>
                    <a:ext uri="{9D8B030D-6E8A-4147-A177-3AD203B41FA5}">
                      <a16:colId xmlns:a16="http://schemas.microsoft.com/office/drawing/2014/main" xmlns="" val="1204424316"/>
                    </a:ext>
                  </a:extLst>
                </a:gridCol>
                <a:gridCol w="1579341">
                  <a:extLst>
                    <a:ext uri="{9D8B030D-6E8A-4147-A177-3AD203B41FA5}">
                      <a16:colId xmlns:a16="http://schemas.microsoft.com/office/drawing/2014/main" xmlns="" val="3374619039"/>
                    </a:ext>
                  </a:extLst>
                </a:gridCol>
                <a:gridCol w="1555887">
                  <a:extLst>
                    <a:ext uri="{9D8B030D-6E8A-4147-A177-3AD203B41FA5}">
                      <a16:colId xmlns:a16="http://schemas.microsoft.com/office/drawing/2014/main" xmlns="" val="4220524929"/>
                    </a:ext>
                  </a:extLst>
                </a:gridCol>
                <a:gridCol w="1464670">
                  <a:extLst>
                    <a:ext uri="{9D8B030D-6E8A-4147-A177-3AD203B41FA5}">
                      <a16:colId xmlns:a16="http://schemas.microsoft.com/office/drawing/2014/main" xmlns="" val="1892911186"/>
                    </a:ext>
                  </a:extLst>
                </a:gridCol>
                <a:gridCol w="1656224">
                  <a:extLst>
                    <a:ext uri="{9D8B030D-6E8A-4147-A177-3AD203B41FA5}">
                      <a16:colId xmlns:a16="http://schemas.microsoft.com/office/drawing/2014/main" xmlns="" val="2710939490"/>
                    </a:ext>
                  </a:extLst>
                </a:gridCol>
                <a:gridCol w="1396910">
                  <a:extLst>
                    <a:ext uri="{9D8B030D-6E8A-4147-A177-3AD203B41FA5}">
                      <a16:colId xmlns:a16="http://schemas.microsoft.com/office/drawing/2014/main" xmlns="" val="680702584"/>
                    </a:ext>
                  </a:extLst>
                </a:gridCol>
                <a:gridCol w="1226204">
                  <a:extLst>
                    <a:ext uri="{9D8B030D-6E8A-4147-A177-3AD203B41FA5}">
                      <a16:colId xmlns:a16="http://schemas.microsoft.com/office/drawing/2014/main" xmlns="" val="2849273088"/>
                    </a:ext>
                  </a:extLst>
                </a:gridCol>
              </a:tblGrid>
              <a:tr h="2237576">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Sector de </a:t>
                      </a:r>
                      <a:r>
                        <a:rPr lang="en-US" sz="1800" dirty="0" err="1">
                          <a:effectLst/>
                          <a:latin typeface="Arial" pitchFamily="34" charset="0"/>
                          <a:cs typeface="Arial" pitchFamily="34" charset="0"/>
                        </a:rPr>
                        <a:t>performanță</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Total FTE (2015)</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err="1">
                          <a:effectLst/>
                          <a:latin typeface="Arial" pitchFamily="34" charset="0"/>
                          <a:cs typeface="Arial" pitchFamily="34" charset="0"/>
                        </a:rPr>
                        <a:t>Științe</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naturale</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err="1">
                          <a:effectLst/>
                          <a:latin typeface="Arial" pitchFamily="34" charset="0"/>
                          <a:cs typeface="Arial" pitchFamily="34" charset="0"/>
                        </a:rPr>
                        <a:t>Științe</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inginerești</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err="1">
                          <a:effectLst/>
                          <a:latin typeface="Arial" pitchFamily="34" charset="0"/>
                          <a:cs typeface="Arial" pitchFamily="34" charset="0"/>
                        </a:rPr>
                        <a:t>Științe</a:t>
                      </a:r>
                      <a:r>
                        <a:rPr lang="en-US" sz="1800" dirty="0">
                          <a:effectLst/>
                          <a:latin typeface="Arial" pitchFamily="34" charset="0"/>
                          <a:cs typeface="Arial" pitchFamily="34" charset="0"/>
                        </a:rPr>
                        <a:t> </a:t>
                      </a:r>
                      <a:r>
                        <a:rPr lang="en-US" sz="1800" dirty="0" err="1">
                          <a:effectLst/>
                          <a:latin typeface="Arial" pitchFamily="34" charset="0"/>
                          <a:cs typeface="Arial" pitchFamily="34" charset="0"/>
                        </a:rPr>
                        <a:t>medicale</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err="1">
                          <a:effectLst/>
                          <a:latin typeface="Arial" pitchFamily="34" charset="0"/>
                          <a:cs typeface="Arial" pitchFamily="34" charset="0"/>
                        </a:rPr>
                        <a:t>Agricultură</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Științe sociale</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Științe umane</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extLst>
                  <a:ext uri="{0D108BD9-81ED-4DB2-BD59-A6C34878D82A}">
                    <a16:rowId xmlns:a16="http://schemas.microsoft.com/office/drawing/2014/main" xmlns="" val="1258783604"/>
                  </a:ext>
                </a:extLst>
              </a:tr>
              <a:tr h="731926">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Afaceri</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4.234</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125</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3.568</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442</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68</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12</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19</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extLst>
                  <a:ext uri="{0D108BD9-81ED-4DB2-BD59-A6C34878D82A}">
                    <a16:rowId xmlns:a16="http://schemas.microsoft.com/office/drawing/2014/main" xmlns="" val="739688195"/>
                  </a:ext>
                </a:extLst>
              </a:tr>
              <a:tr h="731926">
                <a:tc>
                  <a:txBody>
                    <a:bodyPr/>
                    <a:lstStyle/>
                    <a:p>
                      <a:pPr marL="0" marR="0" algn="ctr">
                        <a:lnSpc>
                          <a:spcPct val="115000"/>
                        </a:lnSpc>
                        <a:spcBef>
                          <a:spcPts val="1000"/>
                        </a:spcBef>
                        <a:spcAft>
                          <a:spcPts val="0"/>
                        </a:spcAft>
                      </a:pPr>
                      <a:r>
                        <a:rPr lang="en-US" sz="1800" dirty="0" err="1">
                          <a:effectLst/>
                          <a:latin typeface="Arial" pitchFamily="34" charset="0"/>
                          <a:cs typeface="Arial" pitchFamily="34" charset="0"/>
                        </a:rPr>
                        <a:t>Universitar</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6.480</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1.251</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2.154</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857</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926</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1.167</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125</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extLst>
                  <a:ext uri="{0D108BD9-81ED-4DB2-BD59-A6C34878D82A}">
                    <a16:rowId xmlns:a16="http://schemas.microsoft.com/office/drawing/2014/main" xmlns="" val="2928380271"/>
                  </a:ext>
                </a:extLst>
              </a:tr>
              <a:tr h="1011888">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Guvernamental</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6.659</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2.268</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2.215</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269</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655</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572</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680</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extLst>
                  <a:ext uri="{0D108BD9-81ED-4DB2-BD59-A6C34878D82A}">
                    <a16:rowId xmlns:a16="http://schemas.microsoft.com/office/drawing/2014/main" xmlns="" val="1943856163"/>
                  </a:ext>
                </a:extLst>
              </a:tr>
              <a:tr h="731926">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Non-profit</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86</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 </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 </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 </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 </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 </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 </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extLst>
                  <a:ext uri="{0D108BD9-81ED-4DB2-BD59-A6C34878D82A}">
                    <a16:rowId xmlns:a16="http://schemas.microsoft.com/office/drawing/2014/main" xmlns="" val="524490490"/>
                  </a:ext>
                </a:extLst>
              </a:tr>
              <a:tr h="731926">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Total</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17.459</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a:effectLst/>
                          <a:latin typeface="Arial" pitchFamily="34" charset="0"/>
                          <a:cs typeface="Arial" pitchFamily="34" charset="0"/>
                        </a:rPr>
                        <a:t>3.646</a:t>
                      </a:r>
                      <a:endParaRPr lang="en-US" sz="180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7.962</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1.568</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1.651</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1.751</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tc>
                  <a:txBody>
                    <a:bodyPr/>
                    <a:lstStyle/>
                    <a:p>
                      <a:pPr marL="0" marR="0" algn="ctr">
                        <a:lnSpc>
                          <a:spcPct val="115000"/>
                        </a:lnSpc>
                        <a:spcBef>
                          <a:spcPts val="1000"/>
                        </a:spcBef>
                        <a:spcAft>
                          <a:spcPts val="0"/>
                        </a:spcAft>
                      </a:pPr>
                      <a:r>
                        <a:rPr lang="en-US" sz="1800" dirty="0">
                          <a:effectLst/>
                          <a:latin typeface="Arial" pitchFamily="34" charset="0"/>
                          <a:cs typeface="Arial" pitchFamily="34" charset="0"/>
                        </a:rPr>
                        <a:t>881</a:t>
                      </a:r>
                      <a:endParaRPr lang="en-US" sz="1800" dirty="0">
                        <a:effectLst/>
                        <a:latin typeface="Arial" pitchFamily="34" charset="0"/>
                        <a:ea typeface="Times New Roman" panose="02020603050405020304" pitchFamily="18" charset="0"/>
                        <a:cs typeface="Arial" pitchFamily="34" charset="0"/>
                      </a:endParaRPr>
                    </a:p>
                  </a:txBody>
                  <a:tcPr marL="63237" marR="63237" marT="0" marB="0" anchor="ctr"/>
                </a:tc>
                <a:extLst>
                  <a:ext uri="{0D108BD9-81ED-4DB2-BD59-A6C34878D82A}">
                    <a16:rowId xmlns:a16="http://schemas.microsoft.com/office/drawing/2014/main" xmlns="" val="1649281081"/>
                  </a:ext>
                </a:extLst>
              </a:tr>
            </a:tbl>
          </a:graphicData>
        </a:graphic>
      </p:graphicFrame>
    </p:spTree>
    <p:extLst>
      <p:ext uri="{BB962C8B-B14F-4D97-AF65-F5344CB8AC3E}">
        <p14:creationId xmlns:p14="http://schemas.microsoft.com/office/powerpoint/2010/main" val="4234476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3" y="657452"/>
            <a:ext cx="9252857" cy="1280205"/>
          </a:xfrm>
          <a:solidFill>
            <a:schemeClr val="accent2">
              <a:lumMod val="20000"/>
              <a:lumOff val="80000"/>
            </a:schemeClr>
          </a:solidFill>
        </p:spPr>
        <p:txBody>
          <a:bodyPr>
            <a:normAutofit/>
          </a:bodyPr>
          <a:lstStyle/>
          <a:p>
            <a:pPr algn="ctr"/>
            <a:r>
              <a:rPr lang="ro-RO" sz="4000" b="1" dirty="0">
                <a:latin typeface="Arial" pitchFamily="34" charset="0"/>
                <a:cs typeface="Arial" pitchFamily="34" charset="0"/>
              </a:rPr>
              <a:t>3.3 Pactul</a:t>
            </a:r>
            <a:endParaRPr lang="en-US" sz="4000" b="1"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0" y="280784"/>
            <a:ext cx="1235123" cy="1905004"/>
          </a:xfrm>
          <a:prstGeom prst="rect">
            <a:avLst/>
          </a:prstGeom>
        </p:spPr>
      </p:pic>
      <p:sp>
        <p:nvSpPr>
          <p:cNvPr id="4" name="TextBox 3">
            <a:extLst>
              <a:ext uri="{FF2B5EF4-FFF2-40B4-BE49-F238E27FC236}">
                <a16:creationId xmlns:a16="http://schemas.microsoft.com/office/drawing/2014/main" xmlns="" id="{942E6D66-58E5-4D0B-A318-69445183FE45}"/>
              </a:ext>
            </a:extLst>
          </p:cNvPr>
          <p:cNvSpPr txBox="1"/>
          <p:nvPr/>
        </p:nvSpPr>
        <p:spPr>
          <a:xfrm>
            <a:off x="1511643" y="2461949"/>
            <a:ext cx="10223157" cy="2033890"/>
          </a:xfrm>
          <a:prstGeom prst="rect">
            <a:avLst/>
          </a:prstGeom>
          <a:noFill/>
        </p:spPr>
        <p:txBody>
          <a:bodyPr wrap="square" lIns="109221" tIns="54610" rIns="109221" bIns="54610" rtlCol="0">
            <a:spAutoFit/>
          </a:bodyPr>
          <a:lstStyle/>
          <a:p>
            <a:pPr algn="just" defTabSz="1092211" hangingPunct="1"/>
            <a:r>
              <a:rPr lang="en-US" sz="2400" kern="1200" dirty="0">
                <a:solidFill>
                  <a:prstClr val="black"/>
                </a:solidFill>
                <a:latin typeface="Arial" pitchFamily="34" charset="0"/>
                <a:ea typeface="+mn-ea"/>
                <a:cs typeface="Arial" pitchFamily="34" charset="0"/>
              </a:rPr>
              <a:t>PACT</a:t>
            </a:r>
            <a:r>
              <a:rPr lang="ro-RO" sz="2400" kern="1200" dirty="0">
                <a:solidFill>
                  <a:prstClr val="black"/>
                </a:solidFill>
                <a:latin typeface="Arial" pitchFamily="34" charset="0"/>
                <a:ea typeface="+mn-ea"/>
                <a:cs typeface="Arial" pitchFamily="34" charset="0"/>
              </a:rPr>
              <a:t>UL trasează conceptele principiale ale activităților considerate definitorii pentru profesia și cariera de cercetător și pentru managementul instituțional al resurselor umane printr-o politică aplicată la nivel național pentru a aduce </a:t>
            </a:r>
            <a:r>
              <a:rPr lang="en-US" sz="2400" kern="1200" dirty="0" err="1">
                <a:solidFill>
                  <a:prstClr val="black"/>
                </a:solidFill>
                <a:latin typeface="Arial" pitchFamily="34" charset="0"/>
                <a:ea typeface="+mn-ea"/>
                <a:cs typeface="Arial" pitchFamily="34" charset="0"/>
              </a:rPr>
              <a:t>beneficii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maxime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cercetătorului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organizațiilor</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angajatoare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bazei</a:t>
            </a:r>
            <a:r>
              <a:rPr lang="en-US" sz="2400" kern="1200" dirty="0">
                <a:solidFill>
                  <a:prstClr val="black"/>
                </a:solidFill>
                <a:latin typeface="Arial" pitchFamily="34" charset="0"/>
                <a:ea typeface="+mn-ea"/>
                <a:cs typeface="Arial" pitchFamily="34" charset="0"/>
              </a:rPr>
              <a:t> de </a:t>
            </a:r>
            <a:r>
              <a:rPr lang="en-US" sz="2400" kern="1200" dirty="0" err="1">
                <a:solidFill>
                  <a:prstClr val="black"/>
                </a:solidFill>
                <a:latin typeface="Arial" pitchFamily="34" charset="0"/>
                <a:ea typeface="+mn-ea"/>
                <a:cs typeface="Arial" pitchFamily="34" charset="0"/>
              </a:rPr>
              <a:t>cercetare</a:t>
            </a:r>
            <a:r>
              <a:rPr lang="ro-RO" sz="2900" kern="1200" dirty="0">
                <a:solidFill>
                  <a:prstClr val="black"/>
                </a:solidFill>
                <a:latin typeface="Calibri"/>
                <a:ea typeface="+mn-ea"/>
                <a:cs typeface="+mn-cs"/>
              </a:rPr>
              <a:t>.</a:t>
            </a:r>
            <a:r>
              <a:rPr lang="en-US" sz="2900" kern="1200" dirty="0">
                <a:solidFill>
                  <a:prstClr val="black"/>
                </a:solidFill>
                <a:latin typeface="Calibri"/>
                <a:ea typeface="+mn-ea"/>
                <a:cs typeface="+mn-cs"/>
              </a:rPr>
              <a:t> </a:t>
            </a:r>
          </a:p>
        </p:txBody>
      </p:sp>
      <p:sp>
        <p:nvSpPr>
          <p:cNvPr id="9" name="TextBox 8">
            <a:extLst>
              <a:ext uri="{FF2B5EF4-FFF2-40B4-BE49-F238E27FC236}">
                <a16:creationId xmlns:a16="http://schemas.microsoft.com/office/drawing/2014/main" xmlns="" id="{697424AC-B88D-4412-A67B-58FC371EF760}"/>
              </a:ext>
            </a:extLst>
          </p:cNvPr>
          <p:cNvSpPr txBox="1"/>
          <p:nvPr/>
        </p:nvSpPr>
        <p:spPr>
          <a:xfrm>
            <a:off x="1511643" y="5697368"/>
            <a:ext cx="10375557" cy="1956946"/>
          </a:xfrm>
          <a:prstGeom prst="rect">
            <a:avLst/>
          </a:prstGeom>
        </p:spPr>
        <p:style>
          <a:lnRef idx="1">
            <a:schemeClr val="accent6"/>
          </a:lnRef>
          <a:fillRef idx="2">
            <a:schemeClr val="accent6"/>
          </a:fillRef>
          <a:effectRef idx="1">
            <a:schemeClr val="accent6"/>
          </a:effectRef>
          <a:fontRef idx="minor">
            <a:schemeClr val="dk1"/>
          </a:fontRef>
        </p:style>
        <p:txBody>
          <a:bodyPr wrap="square" lIns="109221" tIns="54610" rIns="109221" bIns="54610" rtlCol="0">
            <a:spAutoFit/>
          </a:bodyPr>
          <a:lstStyle/>
          <a:p>
            <a:pPr algn="just" defTabSz="1092211" hangingPunct="1"/>
            <a:r>
              <a:rPr lang="en-US" sz="2400" kern="1200" dirty="0" err="1">
                <a:solidFill>
                  <a:prstClr val="black"/>
                </a:solidFill>
                <a:latin typeface="Arial" pitchFamily="34" charset="0"/>
                <a:ea typeface="+mn-ea"/>
                <a:cs typeface="Arial" pitchFamily="34" charset="0"/>
              </a:rPr>
              <a:t>Punerea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în</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aplicare</a:t>
            </a:r>
            <a:r>
              <a:rPr lang="en-US" sz="2400" kern="1200" dirty="0">
                <a:solidFill>
                  <a:prstClr val="black"/>
                </a:solidFill>
                <a:latin typeface="Arial" pitchFamily="34" charset="0"/>
                <a:ea typeface="+mn-ea"/>
                <a:cs typeface="Arial" pitchFamily="34" charset="0"/>
              </a:rPr>
              <a:t> a </a:t>
            </a:r>
            <a:r>
              <a:rPr lang="en-US" sz="2400" kern="1200" dirty="0" err="1">
                <a:solidFill>
                  <a:prstClr val="black"/>
                </a:solidFill>
                <a:latin typeface="Arial" pitchFamily="34" charset="0"/>
                <a:ea typeface="+mn-ea"/>
                <a:cs typeface="Arial" pitchFamily="34" charset="0"/>
              </a:rPr>
              <a:t>principiilor</a:t>
            </a:r>
            <a:r>
              <a:rPr lang="en-US" sz="2400" kern="1200" dirty="0">
                <a:solidFill>
                  <a:prstClr val="black"/>
                </a:solidFill>
                <a:latin typeface="Arial" pitchFamily="34" charset="0"/>
                <a:ea typeface="+mn-ea"/>
                <a:cs typeface="Arial" pitchFamily="34" charset="0"/>
              </a:rPr>
              <a:t> PACTULUI </a:t>
            </a:r>
            <a:r>
              <a:rPr lang="en-US" sz="2400" kern="1200" dirty="0" err="1">
                <a:solidFill>
                  <a:prstClr val="black"/>
                </a:solidFill>
                <a:latin typeface="Arial" pitchFamily="34" charset="0"/>
                <a:ea typeface="+mn-ea"/>
                <a:cs typeface="Arial" pitchFamily="34" charset="0"/>
              </a:rPr>
              <a:t>va</a:t>
            </a:r>
            <a:r>
              <a:rPr lang="en-US" sz="2400" kern="1200" dirty="0">
                <a:solidFill>
                  <a:prstClr val="black"/>
                </a:solidFill>
                <a:latin typeface="Arial" pitchFamily="34" charset="0"/>
                <a:ea typeface="+mn-ea"/>
                <a:cs typeface="Arial" pitchFamily="34" charset="0"/>
              </a:rPr>
              <a:t> conduce la o </a:t>
            </a:r>
            <a:r>
              <a:rPr lang="en-US" sz="2400" kern="1200" dirty="0" err="1">
                <a:solidFill>
                  <a:prstClr val="black"/>
                </a:solidFill>
                <a:latin typeface="Arial" pitchFamily="34" charset="0"/>
                <a:ea typeface="+mn-ea"/>
                <a:cs typeface="Arial" pitchFamily="34" charset="0"/>
              </a:rPr>
              <a:t>mai</a:t>
            </a:r>
            <a:r>
              <a:rPr lang="en-US" sz="2400" kern="1200" dirty="0">
                <a:solidFill>
                  <a:prstClr val="black"/>
                </a:solidFill>
                <a:latin typeface="Arial" pitchFamily="34" charset="0"/>
                <a:ea typeface="+mn-ea"/>
                <a:cs typeface="Arial" pitchFamily="34" charset="0"/>
              </a:rPr>
              <a:t> mare </a:t>
            </a:r>
            <a:r>
              <a:rPr lang="en-US" sz="2400" kern="1200" dirty="0" err="1">
                <a:solidFill>
                  <a:prstClr val="black"/>
                </a:solidFill>
                <a:latin typeface="Arial" pitchFamily="34" charset="0"/>
                <a:ea typeface="+mn-ea"/>
                <a:cs typeface="Arial" pitchFamily="34" charset="0"/>
              </a:rPr>
              <a:t>integrare</a:t>
            </a:r>
            <a:r>
              <a:rPr lang="en-US" sz="2400" kern="1200" dirty="0">
                <a:solidFill>
                  <a:prstClr val="black"/>
                </a:solidFill>
                <a:latin typeface="Arial" pitchFamily="34" charset="0"/>
                <a:ea typeface="+mn-ea"/>
                <a:cs typeface="Arial" pitchFamily="34" charset="0"/>
              </a:rPr>
              <a:t> a </a:t>
            </a:r>
            <a:r>
              <a:rPr lang="en-US" sz="2400" kern="1200" dirty="0" err="1">
                <a:solidFill>
                  <a:prstClr val="black"/>
                </a:solidFill>
                <a:latin typeface="Arial" pitchFamily="34" charset="0"/>
                <a:ea typeface="+mn-ea"/>
                <a:cs typeface="Arial" pitchFamily="34" charset="0"/>
              </a:rPr>
              <a:t>cercetătorilor</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în</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structurile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manageriale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de </a:t>
            </a:r>
            <a:r>
              <a:rPr lang="en-US" sz="2400" kern="1200" dirty="0" err="1">
                <a:solidFill>
                  <a:prstClr val="black"/>
                </a:solidFill>
                <a:latin typeface="Arial" pitchFamily="34" charset="0"/>
                <a:ea typeface="+mn-ea"/>
                <a:cs typeface="Arial" pitchFamily="34" charset="0"/>
              </a:rPr>
              <a:t>dezvoltare</a:t>
            </a:r>
            <a:r>
              <a:rPr lang="en-US" sz="2400" kern="1200" dirty="0">
                <a:solidFill>
                  <a:prstClr val="black"/>
                </a:solidFill>
                <a:latin typeface="Arial" pitchFamily="34" charset="0"/>
                <a:ea typeface="+mn-ea"/>
                <a:cs typeface="Arial" pitchFamily="34" charset="0"/>
              </a:rPr>
              <a:t> a </a:t>
            </a:r>
            <a:r>
              <a:rPr lang="en-US" sz="2400" kern="1200" dirty="0" err="1">
                <a:solidFill>
                  <a:prstClr val="black"/>
                </a:solidFill>
                <a:latin typeface="Arial" pitchFamily="34" charset="0"/>
                <a:ea typeface="+mn-ea"/>
                <a:cs typeface="Arial" pitchFamily="34" charset="0"/>
              </a:rPr>
              <a:t>carierei</a:t>
            </a:r>
            <a:r>
              <a:rPr lang="en-US" sz="2400" kern="1200" dirty="0">
                <a:solidFill>
                  <a:prstClr val="black"/>
                </a:solidFill>
                <a:latin typeface="Arial" pitchFamily="34" charset="0"/>
                <a:ea typeface="+mn-ea"/>
                <a:cs typeface="Arial" pitchFamily="34" charset="0"/>
              </a:rPr>
              <a:t> de </a:t>
            </a:r>
            <a:r>
              <a:rPr lang="en-US" sz="2400" kern="1200" dirty="0" err="1">
                <a:solidFill>
                  <a:prstClr val="black"/>
                </a:solidFill>
                <a:latin typeface="Arial" pitchFamily="34" charset="0"/>
                <a:ea typeface="+mn-ea"/>
                <a:cs typeface="Arial" pitchFamily="34" charset="0"/>
              </a:rPr>
              <a:t>cercetător</a:t>
            </a:r>
            <a:r>
              <a:rPr lang="en-US" sz="2400" kern="1200" dirty="0">
                <a:solidFill>
                  <a:prstClr val="black"/>
                </a:solidFill>
                <a:latin typeface="Arial" pitchFamily="34" charset="0"/>
                <a:ea typeface="+mn-ea"/>
                <a:cs typeface="Arial" pitchFamily="34" charset="0"/>
              </a:rPr>
              <a:t> de </a:t>
            </a:r>
            <a:r>
              <a:rPr lang="en-US" sz="2400" kern="1200" dirty="0" err="1">
                <a:solidFill>
                  <a:prstClr val="black"/>
                </a:solidFill>
                <a:latin typeface="Arial" pitchFamily="34" charset="0"/>
                <a:ea typeface="+mn-ea"/>
                <a:cs typeface="Arial" pitchFamily="34" charset="0"/>
              </a:rPr>
              <a:t>către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organizațiile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angajatoare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Scopul</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acest</a:t>
            </a:r>
            <a:r>
              <a:rPr lang="ro-RO" sz="2400" kern="1200" dirty="0">
                <a:solidFill>
                  <a:prstClr val="black"/>
                </a:solidFill>
                <a:latin typeface="Arial" pitchFamily="34" charset="0"/>
                <a:ea typeface="+mn-ea"/>
                <a:cs typeface="Arial" pitchFamily="34" charset="0"/>
              </a:rPr>
              <a:t>ui</a:t>
            </a:r>
            <a:r>
              <a:rPr lang="en-US" sz="2400" kern="1200" dirty="0">
                <a:solidFill>
                  <a:prstClr val="black"/>
                </a:solidFill>
                <a:latin typeface="Arial" pitchFamily="34" charset="0"/>
                <a:ea typeface="+mn-ea"/>
                <a:cs typeface="Arial" pitchFamily="34" charset="0"/>
              </a:rPr>
              <a:t> PACT </a:t>
            </a:r>
            <a:r>
              <a:rPr lang="en-US" sz="2400" kern="1200" dirty="0" err="1">
                <a:solidFill>
                  <a:prstClr val="black"/>
                </a:solidFill>
                <a:latin typeface="Arial" pitchFamily="34" charset="0"/>
                <a:ea typeface="+mn-ea"/>
                <a:cs typeface="Arial" pitchFamily="34" charset="0"/>
              </a:rPr>
              <a:t>este</a:t>
            </a:r>
            <a:r>
              <a:rPr lang="en-US" sz="2400" kern="1200" dirty="0">
                <a:solidFill>
                  <a:prstClr val="black"/>
                </a:solidFill>
                <a:latin typeface="Arial" pitchFamily="34" charset="0"/>
                <a:ea typeface="+mn-ea"/>
                <a:cs typeface="Arial" pitchFamily="34" charset="0"/>
              </a:rPr>
              <a:t> de a </a:t>
            </a:r>
            <a:r>
              <a:rPr lang="en-US" sz="2400" kern="1200" dirty="0" err="1">
                <a:solidFill>
                  <a:prstClr val="black"/>
                </a:solidFill>
                <a:latin typeface="Arial" pitchFamily="34" charset="0"/>
                <a:ea typeface="+mn-ea"/>
                <a:cs typeface="Arial" pitchFamily="34" charset="0"/>
              </a:rPr>
              <a:t>promova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implementarea</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printr</a:t>
            </a:r>
            <a:r>
              <a:rPr lang="en-US" sz="2400" kern="1200" dirty="0">
                <a:solidFill>
                  <a:prstClr val="black"/>
                </a:solidFill>
                <a:latin typeface="Arial" pitchFamily="34" charset="0"/>
                <a:ea typeface="+mn-ea"/>
                <a:cs typeface="Arial" pitchFamily="34" charset="0"/>
              </a:rPr>
              <a:t>-un </a:t>
            </a:r>
            <a:r>
              <a:rPr lang="en-US" sz="2400" kern="1200" dirty="0" err="1">
                <a:solidFill>
                  <a:prstClr val="black"/>
                </a:solidFill>
                <a:latin typeface="Arial" pitchFamily="34" charset="0"/>
                <a:ea typeface="+mn-ea"/>
                <a:cs typeface="Arial" pitchFamily="34" charset="0"/>
              </a:rPr>
              <a:t>angajament</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colectiv</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și</a:t>
            </a:r>
            <a:r>
              <a:rPr lang="en-US" sz="2400" kern="1200" dirty="0">
                <a:solidFill>
                  <a:prstClr val="black"/>
                </a:solidFill>
                <a:latin typeface="Arial" pitchFamily="34" charset="0"/>
                <a:ea typeface="+mn-ea"/>
                <a:cs typeface="Arial" pitchFamily="34" charset="0"/>
              </a:rPr>
              <a:t> de  a </a:t>
            </a:r>
            <a:r>
              <a:rPr lang="en-US" sz="2400" kern="1200" dirty="0" err="1">
                <a:solidFill>
                  <a:prstClr val="black"/>
                </a:solidFill>
                <a:latin typeface="Arial" pitchFamily="34" charset="0"/>
                <a:ea typeface="+mn-ea"/>
                <a:cs typeface="Arial" pitchFamily="34" charset="0"/>
              </a:rPr>
              <a:t>revizui</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progresul</a:t>
            </a:r>
            <a:r>
              <a:rPr lang="en-US" sz="2400" kern="1200" dirty="0">
                <a:solidFill>
                  <a:prstClr val="black"/>
                </a:solidFill>
                <a:latin typeface="Arial" pitchFamily="34" charset="0"/>
                <a:ea typeface="+mn-ea"/>
                <a:cs typeface="Arial" pitchFamily="34" charset="0"/>
              </a:rPr>
              <a:t> la </a:t>
            </a:r>
            <a:r>
              <a:rPr lang="en-US" sz="2400" kern="1200" dirty="0" err="1">
                <a:solidFill>
                  <a:prstClr val="black"/>
                </a:solidFill>
                <a:latin typeface="Arial" pitchFamily="34" charset="0"/>
                <a:ea typeface="+mn-ea"/>
                <a:cs typeface="Arial" pitchFamily="34" charset="0"/>
              </a:rPr>
              <a:t>intervale</a:t>
            </a:r>
            <a:r>
              <a:rPr lang="en-US" sz="2400" kern="1200" dirty="0">
                <a:solidFill>
                  <a:prstClr val="black"/>
                </a:solidFill>
                <a:latin typeface="Arial" pitchFamily="34" charset="0"/>
                <a:ea typeface="+mn-ea"/>
                <a:cs typeface="Arial" pitchFamily="34" charset="0"/>
              </a:rPr>
              <a:t> </a:t>
            </a:r>
            <a:r>
              <a:rPr lang="en-US" sz="2400" kern="1200" dirty="0" err="1">
                <a:solidFill>
                  <a:prstClr val="black"/>
                </a:solidFill>
                <a:latin typeface="Arial" pitchFamily="34" charset="0"/>
                <a:ea typeface="+mn-ea"/>
                <a:cs typeface="Arial" pitchFamily="34" charset="0"/>
              </a:rPr>
              <a:t>prestabilite</a:t>
            </a:r>
            <a:r>
              <a:rPr lang="en-US" sz="2400" kern="1200" dirty="0">
                <a:solidFill>
                  <a:prstClr val="black"/>
                </a:solidFill>
                <a:latin typeface="Arial" pitchFamily="34" charset="0"/>
                <a:ea typeface="+mn-ea"/>
                <a:cs typeface="Arial" pitchFamily="34" charset="0"/>
              </a:rPr>
              <a:t>.</a:t>
            </a:r>
            <a:endParaRPr lang="ro-RO" sz="2400" kern="12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3135358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6" y="391885"/>
            <a:ext cx="10489329" cy="2416629"/>
          </a:xfrm>
          <a:solidFill>
            <a:schemeClr val="accent2">
              <a:lumMod val="20000"/>
              <a:lumOff val="80000"/>
            </a:schemeClr>
          </a:solidFill>
        </p:spPr>
        <p:txBody>
          <a:bodyPr>
            <a:noAutofit/>
          </a:bodyPr>
          <a:lstStyle/>
          <a:p>
            <a:pPr algn="ctr"/>
            <a:r>
              <a:rPr lang="ro-RO" sz="3600" b="1" dirty="0">
                <a:latin typeface="Arial" pitchFamily="34" charset="0"/>
                <a:cs typeface="Arial" pitchFamily="34" charset="0"/>
              </a:rPr>
              <a:t>3.4 Structuri administrative pentru aplicarea cadrului de implementare.</a:t>
            </a:r>
            <a:br>
              <a:rPr lang="ro-RO" sz="3600" b="1" dirty="0">
                <a:latin typeface="Arial" pitchFamily="34" charset="0"/>
                <a:cs typeface="Arial" pitchFamily="34" charset="0"/>
              </a:rPr>
            </a:br>
            <a:r>
              <a:rPr lang="ro-RO" sz="3600" b="1" dirty="0">
                <a:latin typeface="Arial" pitchFamily="34" charset="0"/>
                <a:cs typeface="Arial" pitchFamily="34" charset="0"/>
              </a:rPr>
              <a:t> </a:t>
            </a:r>
            <a:r>
              <a:rPr lang="ro-RO" sz="3200" b="1" dirty="0">
                <a:latin typeface="Arial" pitchFamily="34" charset="0"/>
                <a:cs typeface="Arial" pitchFamily="34" charset="0"/>
              </a:rPr>
              <a:t>3.4.1 Structuri administrative la nivel național de implementare a PACTULUI</a:t>
            </a:r>
            <a:endParaRPr lang="en-US" sz="3200" b="1" dirty="0">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0" y="280784"/>
            <a:ext cx="1235123" cy="1905004"/>
          </a:xfrm>
          <a:prstGeom prst="rect">
            <a:avLst/>
          </a:prstGeom>
        </p:spPr>
      </p:pic>
      <p:sp>
        <p:nvSpPr>
          <p:cNvPr id="4" name="Content Placeholder 3">
            <a:extLst>
              <a:ext uri="{FF2B5EF4-FFF2-40B4-BE49-F238E27FC236}">
                <a16:creationId xmlns:a16="http://schemas.microsoft.com/office/drawing/2014/main" xmlns="" id="{53DC24C8-9634-45C5-9783-055AF54F74E8}"/>
              </a:ext>
            </a:extLst>
          </p:cNvPr>
          <p:cNvSpPr>
            <a:spLocks noGrp="1"/>
          </p:cNvSpPr>
          <p:nvPr>
            <p:ph sz="half" idx="2"/>
          </p:nvPr>
        </p:nvSpPr>
        <p:spPr>
          <a:xfrm>
            <a:off x="895775" y="3588072"/>
            <a:ext cx="11219842" cy="5998427"/>
          </a:xfrm>
        </p:spPr>
        <p:txBody>
          <a:bodyPr>
            <a:normAutofit/>
          </a:bodyPr>
          <a:lstStyle/>
          <a:p>
            <a:pPr algn="just"/>
            <a:endParaRPr lang="ro-RO" sz="2400" b="1" dirty="0">
              <a:latin typeface="Arial" pitchFamily="34" charset="0"/>
              <a:cs typeface="Arial" pitchFamily="34" charset="0"/>
            </a:endParaRPr>
          </a:p>
          <a:p>
            <a:pPr algn="just"/>
            <a:r>
              <a:rPr lang="en-US" sz="2400" b="1" dirty="0" err="1">
                <a:latin typeface="Arial" pitchFamily="34" charset="0"/>
                <a:cs typeface="Arial" pitchFamily="34" charset="0"/>
              </a:rPr>
              <a:t>Grupul</a:t>
            </a:r>
            <a:r>
              <a:rPr lang="en-US" sz="2400" b="1" dirty="0">
                <a:latin typeface="Arial" pitchFamily="34" charset="0"/>
                <a:cs typeface="Arial" pitchFamily="34" charset="0"/>
              </a:rPr>
              <a:t> de </a:t>
            </a:r>
            <a:r>
              <a:rPr lang="en-US" sz="2400" b="1" dirty="0" err="1">
                <a:latin typeface="Arial" pitchFamily="34" charset="0"/>
                <a:cs typeface="Arial" pitchFamily="34" charset="0"/>
              </a:rPr>
              <a:t>strategie</a:t>
            </a:r>
            <a:r>
              <a:rPr lang="en-US" sz="2400" b="1" dirty="0">
                <a:latin typeface="Arial" pitchFamily="34" charset="0"/>
                <a:cs typeface="Arial" pitchFamily="34" charset="0"/>
              </a:rPr>
              <a:t> </a:t>
            </a:r>
            <a:r>
              <a:rPr lang="ro-RO" sz="2400" b="1" dirty="0">
                <a:latin typeface="Arial" pitchFamily="34" charset="0"/>
                <a:cs typeface="Arial" pitchFamily="34" charset="0"/>
              </a:rPr>
              <a:t>al </a:t>
            </a:r>
            <a:r>
              <a:rPr lang="en-US" sz="2400" b="1" dirty="0">
                <a:latin typeface="Arial" pitchFamily="34" charset="0"/>
                <a:cs typeface="Arial" pitchFamily="34" charset="0"/>
              </a:rPr>
              <a:t>PACT</a:t>
            </a:r>
            <a:r>
              <a:rPr lang="ro-RO" sz="2400" b="1" dirty="0">
                <a:latin typeface="Arial" pitchFamily="34" charset="0"/>
                <a:cs typeface="Arial" pitchFamily="34" charset="0"/>
              </a:rPr>
              <a:t>ULUI</a:t>
            </a:r>
            <a:r>
              <a:rPr lang="en-US" sz="2400" b="1" dirty="0">
                <a:latin typeface="Arial" pitchFamily="34" charset="0"/>
                <a:cs typeface="Arial" pitchFamily="34" charset="0"/>
              </a:rPr>
              <a:t> </a:t>
            </a:r>
            <a:r>
              <a:rPr lang="en-US" sz="2400" dirty="0" err="1">
                <a:latin typeface="Arial" pitchFamily="34" charset="0"/>
                <a:cs typeface="Arial" pitchFamily="34" charset="0"/>
              </a:rPr>
              <a:t>este</a:t>
            </a:r>
            <a:r>
              <a:rPr lang="en-US" sz="2400" dirty="0">
                <a:latin typeface="Arial" pitchFamily="34" charset="0"/>
                <a:cs typeface="Arial" pitchFamily="34" charset="0"/>
              </a:rPr>
              <a:t> </a:t>
            </a:r>
            <a:r>
              <a:rPr lang="en-US" sz="2400" dirty="0" err="1">
                <a:latin typeface="Arial" pitchFamily="34" charset="0"/>
                <a:cs typeface="Arial" pitchFamily="34" charset="0"/>
              </a:rPr>
              <a:t>responsabil</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promovarea</a:t>
            </a:r>
            <a:r>
              <a:rPr lang="en-US" sz="2400" dirty="0">
                <a:latin typeface="Arial" pitchFamily="34" charset="0"/>
                <a:cs typeface="Arial" pitchFamily="34" charset="0"/>
              </a:rPr>
              <a:t> </a:t>
            </a:r>
            <a:r>
              <a:rPr lang="en-US" sz="2400" dirty="0" err="1">
                <a:latin typeface="Arial" pitchFamily="34" charset="0"/>
                <a:cs typeface="Arial" pitchFamily="34" charset="0"/>
              </a:rPr>
              <a:t>implementării</a:t>
            </a:r>
            <a:r>
              <a:rPr lang="en-US" sz="2400" dirty="0">
                <a:latin typeface="Arial" pitchFamily="34" charset="0"/>
                <a:cs typeface="Arial" pitchFamily="34" charset="0"/>
              </a:rPr>
              <a:t> </a:t>
            </a:r>
            <a:r>
              <a:rPr lang="en-US" sz="2400" dirty="0" err="1">
                <a:latin typeface="Arial" pitchFamily="34" charset="0"/>
                <a:cs typeface="Arial" pitchFamily="34" charset="0"/>
              </a:rPr>
              <a:t>principiilor</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susținerea</a:t>
            </a:r>
            <a:r>
              <a:rPr lang="en-US" sz="2400" dirty="0">
                <a:latin typeface="Arial" pitchFamily="34" charset="0"/>
                <a:cs typeface="Arial" pitchFamily="34" charset="0"/>
              </a:rPr>
              <a:t> </a:t>
            </a:r>
            <a:r>
              <a:rPr lang="en-US" sz="2400" dirty="0" err="1">
                <a:latin typeface="Arial" pitchFamily="34" charset="0"/>
                <a:cs typeface="Arial" pitchFamily="34" charset="0"/>
              </a:rPr>
              <a:t>dezvoltării</a:t>
            </a:r>
            <a:r>
              <a:rPr lang="en-US" sz="2400" dirty="0">
                <a:latin typeface="Arial" pitchFamily="34" charset="0"/>
                <a:cs typeface="Arial" pitchFamily="34" charset="0"/>
              </a:rPr>
              <a:t> </a:t>
            </a:r>
            <a:r>
              <a:rPr lang="en-US" sz="2400" dirty="0" err="1">
                <a:latin typeface="Arial" pitchFamily="34" charset="0"/>
                <a:cs typeface="Arial" pitchFamily="34" charset="0"/>
              </a:rPr>
              <a:t>carierei</a:t>
            </a:r>
            <a:r>
              <a:rPr lang="en-US" sz="2400" dirty="0">
                <a:latin typeface="Arial" pitchFamily="34" charset="0"/>
                <a:cs typeface="Arial" pitchFamily="34" charset="0"/>
              </a:rPr>
              <a:t> </a:t>
            </a:r>
            <a:r>
              <a:rPr lang="en-US" sz="2400" dirty="0" err="1">
                <a:latin typeface="Arial" pitchFamily="34" charset="0"/>
                <a:cs typeface="Arial" pitchFamily="34" charset="0"/>
              </a:rPr>
              <a:t>cercetătorilor</a:t>
            </a:r>
            <a:r>
              <a:rPr lang="en-US" sz="2400" dirty="0">
                <a:latin typeface="Arial" pitchFamily="34" charset="0"/>
                <a:cs typeface="Arial" pitchFamily="34" charset="0"/>
              </a:rPr>
              <a:t> </a:t>
            </a:r>
            <a:r>
              <a:rPr lang="ro-RO" sz="2400" dirty="0">
                <a:latin typeface="Arial" pitchFamily="34" charset="0"/>
                <a:cs typeface="Arial" pitchFamily="34" charset="0"/>
              </a:rPr>
              <a:t>în România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conformitate</a:t>
            </a:r>
            <a:r>
              <a:rPr lang="en-US" sz="2400" dirty="0">
                <a:latin typeface="Arial" pitchFamily="34" charset="0"/>
                <a:cs typeface="Arial" pitchFamily="34" charset="0"/>
              </a:rPr>
              <a:t> cu </a:t>
            </a:r>
            <a:r>
              <a:rPr lang="ro-RO" sz="2400" dirty="0">
                <a:latin typeface="Arial" pitchFamily="34" charset="0"/>
                <a:cs typeface="Arial" pitchFamily="34" charset="0"/>
              </a:rPr>
              <a:t>mecanismele</a:t>
            </a:r>
            <a:r>
              <a:rPr lang="en-US" sz="2400" dirty="0">
                <a:latin typeface="Arial" pitchFamily="34" charset="0"/>
                <a:cs typeface="Arial" pitchFamily="34" charset="0"/>
              </a:rPr>
              <a:t> de </a:t>
            </a:r>
            <a:r>
              <a:rPr lang="en-US" sz="2400" dirty="0" err="1">
                <a:latin typeface="Arial" pitchFamily="34" charset="0"/>
                <a:cs typeface="Arial" pitchFamily="34" charset="0"/>
              </a:rPr>
              <a:t>implementare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parteneriat</a:t>
            </a:r>
            <a:r>
              <a:rPr lang="en-US" sz="2400" dirty="0">
                <a:latin typeface="Arial" pitchFamily="34" charset="0"/>
                <a:cs typeface="Arial" pitchFamily="34" charset="0"/>
              </a:rPr>
              <a:t> cu </a:t>
            </a:r>
            <a:r>
              <a:rPr lang="en-US" sz="2400" dirty="0" err="1">
                <a:latin typeface="Arial" pitchFamily="34" charset="0"/>
                <a:cs typeface="Arial" pitchFamily="34" charset="0"/>
              </a:rPr>
              <a:t>alte</a:t>
            </a:r>
            <a:r>
              <a:rPr lang="en-US" sz="2400" dirty="0">
                <a:latin typeface="Arial" pitchFamily="34" charset="0"/>
                <a:cs typeface="Arial" pitchFamily="34" charset="0"/>
              </a:rPr>
              <a:t> </a:t>
            </a:r>
            <a:r>
              <a:rPr lang="en-US" sz="2400" dirty="0" err="1">
                <a:latin typeface="Arial" pitchFamily="34" charset="0"/>
                <a:cs typeface="Arial" pitchFamily="34" charset="0"/>
              </a:rPr>
              <a:t>organisme</a:t>
            </a:r>
            <a:r>
              <a:rPr lang="en-US" sz="2400" dirty="0">
                <a:latin typeface="Arial" pitchFamily="34" charset="0"/>
                <a:cs typeface="Arial" pitchFamily="34" charset="0"/>
              </a:rPr>
              <a:t>.</a:t>
            </a:r>
            <a:endParaRPr lang="ro-RO" sz="2400" dirty="0">
              <a:latin typeface="Arial" pitchFamily="34" charset="0"/>
              <a:cs typeface="Arial" pitchFamily="34" charset="0"/>
            </a:endParaRPr>
          </a:p>
          <a:p>
            <a:pPr marL="0" indent="0" algn="just">
              <a:buNone/>
            </a:pPr>
            <a:endParaRPr lang="en-US" sz="2400" dirty="0">
              <a:latin typeface="Arial" pitchFamily="34" charset="0"/>
              <a:cs typeface="Arial" pitchFamily="34" charset="0"/>
            </a:endParaRPr>
          </a:p>
          <a:p>
            <a:pPr algn="just"/>
            <a:r>
              <a:rPr lang="en-US" sz="2400" b="1" dirty="0" err="1">
                <a:latin typeface="Arial" pitchFamily="34" charset="0"/>
                <a:cs typeface="Arial" pitchFamily="34" charset="0"/>
              </a:rPr>
              <a:t>Grupul</a:t>
            </a:r>
            <a:r>
              <a:rPr lang="en-US" sz="2400" b="1" dirty="0">
                <a:latin typeface="Arial" pitchFamily="34" charset="0"/>
                <a:cs typeface="Arial" pitchFamily="34" charset="0"/>
              </a:rPr>
              <a:t> </a:t>
            </a:r>
            <a:r>
              <a:rPr lang="en-US" sz="2400" b="1" dirty="0" err="1">
                <a:latin typeface="Arial" pitchFamily="34" charset="0"/>
                <a:cs typeface="Arial" pitchFamily="34" charset="0"/>
              </a:rPr>
              <a:t>executiv</a:t>
            </a:r>
            <a:r>
              <a:rPr lang="en-US" sz="2400" b="1" dirty="0">
                <a:latin typeface="Arial" pitchFamily="34" charset="0"/>
                <a:cs typeface="Arial" pitchFamily="34" charset="0"/>
              </a:rPr>
              <a:t> </a:t>
            </a:r>
            <a:r>
              <a:rPr lang="ro-RO" sz="2400" b="1" dirty="0">
                <a:latin typeface="Arial" pitchFamily="34" charset="0"/>
                <a:cs typeface="Arial" pitchFamily="34" charset="0"/>
              </a:rPr>
              <a:t>al </a:t>
            </a:r>
            <a:r>
              <a:rPr lang="en-US" sz="2400" b="1" dirty="0">
                <a:latin typeface="Arial" pitchFamily="34" charset="0"/>
                <a:cs typeface="Arial" pitchFamily="34" charset="0"/>
              </a:rPr>
              <a:t>Pact</a:t>
            </a:r>
            <a:r>
              <a:rPr lang="ro-RO" sz="2400" b="1" dirty="0">
                <a:latin typeface="Arial" pitchFamily="34" charset="0"/>
                <a:cs typeface="Arial" pitchFamily="34" charset="0"/>
              </a:rPr>
              <a:t>ului</a:t>
            </a:r>
            <a:r>
              <a:rPr lang="en-US" sz="2400" dirty="0">
                <a:latin typeface="Arial" pitchFamily="34" charset="0"/>
                <a:cs typeface="Arial" pitchFamily="34" charset="0"/>
              </a:rPr>
              <a:t>, sub-</a:t>
            </a:r>
            <a:r>
              <a:rPr lang="en-US" sz="2400" dirty="0" err="1">
                <a:latin typeface="Arial" pitchFamily="34" charset="0"/>
                <a:cs typeface="Arial" pitchFamily="34" charset="0"/>
              </a:rPr>
              <a:t>grup</a:t>
            </a:r>
            <a:r>
              <a:rPr lang="en-US" sz="2400" dirty="0">
                <a:latin typeface="Arial" pitchFamily="34" charset="0"/>
                <a:cs typeface="Arial" pitchFamily="34" charset="0"/>
              </a:rPr>
              <a:t> al </a:t>
            </a:r>
            <a:r>
              <a:rPr lang="en-US" sz="2400" dirty="0" err="1">
                <a:latin typeface="Arial" pitchFamily="34" charset="0"/>
                <a:cs typeface="Arial" pitchFamily="34" charset="0"/>
              </a:rPr>
              <a:t>Grupului</a:t>
            </a:r>
            <a:r>
              <a:rPr lang="en-US" sz="2400" dirty="0">
                <a:latin typeface="Arial" pitchFamily="34" charset="0"/>
                <a:cs typeface="Arial" pitchFamily="34" charset="0"/>
              </a:rPr>
              <a:t> de </a:t>
            </a:r>
            <a:r>
              <a:rPr lang="en-US" sz="2400" dirty="0" err="1">
                <a:latin typeface="Arial" pitchFamily="34" charset="0"/>
                <a:cs typeface="Arial" pitchFamily="34" charset="0"/>
              </a:rPr>
              <a:t>strategie</a:t>
            </a:r>
            <a:r>
              <a:rPr lang="en-US" sz="2400" dirty="0">
                <a:latin typeface="Arial" pitchFamily="34" charset="0"/>
                <a:cs typeface="Arial" pitchFamily="34" charset="0"/>
              </a:rPr>
              <a:t>, se </a:t>
            </a:r>
            <a:r>
              <a:rPr lang="en-US" sz="2400" dirty="0" err="1">
                <a:latin typeface="Arial" pitchFamily="34" charset="0"/>
                <a:cs typeface="Arial" pitchFamily="34" charset="0"/>
              </a:rPr>
              <a:t>va</a:t>
            </a:r>
            <a:r>
              <a:rPr lang="en-US" sz="2400" dirty="0">
                <a:latin typeface="Arial" pitchFamily="34" charset="0"/>
                <a:cs typeface="Arial" pitchFamily="34" charset="0"/>
              </a:rPr>
              <a:t> </a:t>
            </a:r>
            <a:r>
              <a:rPr lang="en-US" sz="2400" dirty="0" err="1">
                <a:latin typeface="Arial" pitchFamily="34" charset="0"/>
                <a:cs typeface="Arial" pitchFamily="34" charset="0"/>
              </a:rPr>
              <a:t>întruni</a:t>
            </a:r>
            <a:r>
              <a:rPr lang="en-US" sz="2400" dirty="0">
                <a:latin typeface="Arial" pitchFamily="34" charset="0"/>
                <a:cs typeface="Arial" pitchFamily="34" charset="0"/>
              </a:rPr>
              <a:t> </a:t>
            </a:r>
            <a:r>
              <a:rPr lang="ro-RO" sz="2400" dirty="0">
                <a:latin typeface="Arial" pitchFamily="34" charset="0"/>
                <a:cs typeface="Arial" pitchFamily="34" charset="0"/>
              </a:rPr>
              <a:t>periodic</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 </a:t>
            </a:r>
            <a:r>
              <a:rPr lang="en-US" sz="2400" dirty="0" err="1">
                <a:latin typeface="Arial" pitchFamily="34" charset="0"/>
                <a:cs typeface="Arial" pitchFamily="34" charset="0"/>
              </a:rPr>
              <a:t>asigura</a:t>
            </a:r>
            <a:r>
              <a:rPr lang="en-US" sz="2400" dirty="0">
                <a:latin typeface="Arial" pitchFamily="34" charset="0"/>
                <a:cs typeface="Arial" pitchFamily="34" charset="0"/>
              </a:rPr>
              <a:t> </a:t>
            </a:r>
            <a:r>
              <a:rPr lang="en-US" sz="2400" dirty="0" err="1">
                <a:latin typeface="Arial" pitchFamily="34" charset="0"/>
                <a:cs typeface="Arial" pitchFamily="34" charset="0"/>
              </a:rPr>
              <a:t>progresul</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ceea</a:t>
            </a:r>
            <a:r>
              <a:rPr lang="en-US" sz="2400" dirty="0">
                <a:latin typeface="Arial" pitchFamily="34" charset="0"/>
                <a:cs typeface="Arial" pitchFamily="34" charset="0"/>
              </a:rPr>
              <a:t> </a:t>
            </a:r>
            <a:r>
              <a:rPr lang="en-US" sz="2400" dirty="0" err="1">
                <a:latin typeface="Arial" pitchFamily="34" charset="0"/>
                <a:cs typeface="Arial" pitchFamily="34" charset="0"/>
              </a:rPr>
              <a:t>ce</a:t>
            </a:r>
            <a:r>
              <a:rPr lang="en-US" sz="2400" dirty="0">
                <a:latin typeface="Arial" pitchFamily="34" charset="0"/>
                <a:cs typeface="Arial" pitchFamily="34" charset="0"/>
              </a:rPr>
              <a:t> </a:t>
            </a:r>
            <a:r>
              <a:rPr lang="en-US" sz="2400" dirty="0" err="1">
                <a:latin typeface="Arial" pitchFamily="34" charset="0"/>
                <a:cs typeface="Arial" pitchFamily="34" charset="0"/>
              </a:rPr>
              <a:t>privește</a:t>
            </a:r>
            <a:r>
              <a:rPr lang="en-US" sz="2400" dirty="0">
                <a:latin typeface="Arial" pitchFamily="34" charset="0"/>
                <a:cs typeface="Arial" pitchFamily="34" charset="0"/>
              </a:rPr>
              <a:t> </a:t>
            </a:r>
            <a:r>
              <a:rPr lang="en-US" sz="2400" dirty="0" err="1">
                <a:latin typeface="Arial" pitchFamily="34" charset="0"/>
                <a:cs typeface="Arial" pitchFamily="34" charset="0"/>
              </a:rPr>
              <a:t>îndeplinirea</a:t>
            </a:r>
            <a:r>
              <a:rPr lang="en-US" sz="2400" dirty="0">
                <a:latin typeface="Arial" pitchFamily="34" charset="0"/>
                <a:cs typeface="Arial" pitchFamily="34" charset="0"/>
              </a:rPr>
              <a:t> </a:t>
            </a:r>
            <a:r>
              <a:rPr lang="ro-RO" sz="2400" dirty="0">
                <a:latin typeface="Arial" pitchFamily="34" charset="0"/>
                <a:cs typeface="Arial" pitchFamily="34" charset="0"/>
              </a:rPr>
              <a:t>misiunii </a:t>
            </a:r>
            <a:r>
              <a:rPr lang="en-US" sz="2400" dirty="0" err="1">
                <a:latin typeface="Arial" pitchFamily="34" charset="0"/>
                <a:cs typeface="Arial" pitchFamily="34" charset="0"/>
              </a:rPr>
              <a:t>Grupului</a:t>
            </a:r>
            <a:r>
              <a:rPr lang="en-US" sz="2400" dirty="0">
                <a:latin typeface="Arial" pitchFamily="34" charset="0"/>
                <a:cs typeface="Arial" pitchFamily="34" charset="0"/>
              </a:rPr>
              <a:t> de </a:t>
            </a:r>
            <a:r>
              <a:rPr lang="en-US" sz="2400" dirty="0" err="1">
                <a:latin typeface="Arial" pitchFamily="34" charset="0"/>
                <a:cs typeface="Arial" pitchFamily="34" charset="0"/>
              </a:rPr>
              <a:t>strategie</a:t>
            </a:r>
            <a:r>
              <a:rPr lang="en-US" sz="2400" dirty="0">
                <a:latin typeface="Arial" pitchFamily="34" charset="0"/>
                <a:cs typeface="Arial" pitchFamily="34" charset="0"/>
              </a:rPr>
              <a:t>. </a:t>
            </a:r>
            <a:r>
              <a:rPr lang="en-US" sz="2400" dirty="0" err="1">
                <a:latin typeface="Arial" pitchFamily="34" charset="0"/>
                <a:cs typeface="Arial" pitchFamily="34" charset="0"/>
              </a:rPr>
              <a:t>Grupul</a:t>
            </a:r>
            <a:r>
              <a:rPr lang="en-US" sz="2400" dirty="0">
                <a:latin typeface="Arial" pitchFamily="34" charset="0"/>
                <a:cs typeface="Arial" pitchFamily="34" charset="0"/>
              </a:rPr>
              <a:t> </a:t>
            </a:r>
            <a:r>
              <a:rPr lang="en-US" sz="2400" dirty="0" err="1">
                <a:latin typeface="Arial" pitchFamily="34" charset="0"/>
                <a:cs typeface="Arial" pitchFamily="34" charset="0"/>
              </a:rPr>
              <a:t>executiv</a:t>
            </a:r>
            <a:r>
              <a:rPr lang="en-US" sz="2400" dirty="0">
                <a:latin typeface="Arial" pitchFamily="34" charset="0"/>
                <a:cs typeface="Arial" pitchFamily="34" charset="0"/>
              </a:rPr>
              <a:t> </a:t>
            </a:r>
            <a:r>
              <a:rPr lang="en-US" sz="2400" dirty="0" err="1">
                <a:latin typeface="Arial" pitchFamily="34" charset="0"/>
                <a:cs typeface="Arial" pitchFamily="34" charset="0"/>
              </a:rPr>
              <a:t>va</a:t>
            </a:r>
            <a:r>
              <a:rPr lang="en-US" sz="2400" dirty="0">
                <a:latin typeface="Arial" pitchFamily="34" charset="0"/>
                <a:cs typeface="Arial" pitchFamily="34" charset="0"/>
              </a:rPr>
              <a:t> </a:t>
            </a:r>
            <a:r>
              <a:rPr lang="en-US" sz="2400" dirty="0" err="1">
                <a:latin typeface="Arial" pitchFamily="34" charset="0"/>
                <a:cs typeface="Arial" pitchFamily="34" charset="0"/>
              </a:rPr>
              <a:t>raporta</a:t>
            </a:r>
            <a:r>
              <a:rPr lang="en-US" sz="2400" dirty="0">
                <a:latin typeface="Arial" pitchFamily="34" charset="0"/>
                <a:cs typeface="Arial" pitchFamily="34" charset="0"/>
              </a:rPr>
              <a:t> </a:t>
            </a:r>
            <a:r>
              <a:rPr lang="en-US" sz="2400" dirty="0" err="1">
                <a:latin typeface="Arial" pitchFamily="34" charset="0"/>
                <a:cs typeface="Arial" pitchFamily="34" charset="0"/>
              </a:rPr>
              <a:t>anual</a:t>
            </a:r>
            <a:r>
              <a:rPr lang="en-US" sz="2400" dirty="0">
                <a:latin typeface="Arial" pitchFamily="34" charset="0"/>
                <a:cs typeface="Arial" pitchFamily="34" charset="0"/>
              </a:rPr>
              <a:t> </a:t>
            </a:r>
            <a:r>
              <a:rPr lang="en-US" sz="2400" dirty="0" err="1">
                <a:latin typeface="Arial" pitchFamily="34" charset="0"/>
                <a:cs typeface="Arial" pitchFamily="34" charset="0"/>
              </a:rPr>
              <a:t>progresele</a:t>
            </a:r>
            <a:r>
              <a:rPr lang="en-US" sz="2400" dirty="0">
                <a:latin typeface="Arial" pitchFamily="34" charset="0"/>
                <a:cs typeface="Arial" pitchFamily="34" charset="0"/>
              </a:rPr>
              <a:t> </a:t>
            </a:r>
            <a:r>
              <a:rPr lang="en-US" sz="2400" dirty="0" err="1">
                <a:latin typeface="Arial" pitchFamily="34" charset="0"/>
                <a:cs typeface="Arial" pitchFamily="34" charset="0"/>
              </a:rPr>
              <a:t>înregistrate</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cadrul</a:t>
            </a:r>
            <a:r>
              <a:rPr lang="en-US" sz="2400" dirty="0">
                <a:latin typeface="Arial" pitchFamily="34" charset="0"/>
                <a:cs typeface="Arial" pitchFamily="34" charset="0"/>
              </a:rPr>
              <a:t> </a:t>
            </a:r>
            <a:r>
              <a:rPr lang="en-US" sz="2400" dirty="0" err="1">
                <a:latin typeface="Arial" pitchFamily="34" charset="0"/>
                <a:cs typeface="Arial" pitchFamily="34" charset="0"/>
              </a:rPr>
              <a:t>Grupului</a:t>
            </a:r>
            <a:r>
              <a:rPr lang="en-US" sz="2400" dirty="0">
                <a:latin typeface="Arial" pitchFamily="34" charset="0"/>
                <a:cs typeface="Arial" pitchFamily="34" charset="0"/>
              </a:rPr>
              <a:t> de </a:t>
            </a:r>
            <a:r>
              <a:rPr lang="en-US" sz="2400" dirty="0" err="1">
                <a:latin typeface="Arial" pitchFamily="34" charset="0"/>
                <a:cs typeface="Arial" pitchFamily="34" charset="0"/>
              </a:rPr>
              <a:t>Strategie</a:t>
            </a:r>
            <a:r>
              <a:rPr lang="en-US" sz="2400" dirty="0">
                <a:latin typeface="Arial" pitchFamily="34" charset="0"/>
                <a:cs typeface="Arial" pitchFamily="34" charset="0"/>
              </a:rPr>
              <a:t>. </a:t>
            </a:r>
            <a:r>
              <a:rPr lang="en-US" sz="2400" dirty="0" err="1">
                <a:latin typeface="Arial" pitchFamily="34" charset="0"/>
                <a:cs typeface="Arial" pitchFamily="34" charset="0"/>
              </a:rPr>
              <a:t>Grupul</a:t>
            </a:r>
            <a:r>
              <a:rPr lang="en-US" sz="2400" dirty="0">
                <a:latin typeface="Arial" pitchFamily="34" charset="0"/>
                <a:cs typeface="Arial" pitchFamily="34" charset="0"/>
              </a:rPr>
              <a:t> </a:t>
            </a:r>
            <a:r>
              <a:rPr lang="en-US" sz="2400" dirty="0" err="1">
                <a:latin typeface="Arial" pitchFamily="34" charset="0"/>
                <a:cs typeface="Arial" pitchFamily="34" charset="0"/>
              </a:rPr>
              <a:t>executiv</a:t>
            </a:r>
            <a:r>
              <a:rPr lang="en-US" sz="2400" dirty="0">
                <a:latin typeface="Arial" pitchFamily="34" charset="0"/>
                <a:cs typeface="Arial" pitchFamily="34" charset="0"/>
              </a:rPr>
              <a:t> </a:t>
            </a:r>
            <a:r>
              <a:rPr lang="en-US" sz="2400" dirty="0" err="1">
                <a:latin typeface="Arial" pitchFamily="34" charset="0"/>
                <a:cs typeface="Arial" pitchFamily="34" charset="0"/>
              </a:rPr>
              <a:t>este</a:t>
            </a:r>
            <a:r>
              <a:rPr lang="en-US" sz="2400" dirty="0">
                <a:latin typeface="Arial" pitchFamily="34" charset="0"/>
                <a:cs typeface="Arial" pitchFamily="34" charset="0"/>
              </a:rPr>
              <a:t> </a:t>
            </a:r>
            <a:r>
              <a:rPr lang="en-US" sz="2400" dirty="0" err="1">
                <a:latin typeface="Arial" pitchFamily="34" charset="0"/>
                <a:cs typeface="Arial" pitchFamily="34" charset="0"/>
              </a:rPr>
              <a:t>constituit</a:t>
            </a:r>
            <a:r>
              <a:rPr lang="en-US" sz="2400" dirty="0">
                <a:latin typeface="Arial" pitchFamily="34" charset="0"/>
                <a:cs typeface="Arial" pitchFamily="34" charset="0"/>
              </a:rPr>
              <a:t> </a:t>
            </a:r>
            <a:r>
              <a:rPr lang="en-US" sz="2400" dirty="0" err="1">
                <a:latin typeface="Arial" pitchFamily="34" charset="0"/>
                <a:cs typeface="Arial" pitchFamily="34" charset="0"/>
              </a:rPr>
              <a:t>dintre</a:t>
            </a:r>
            <a:r>
              <a:rPr lang="en-US" sz="2400" dirty="0">
                <a:latin typeface="Arial" pitchFamily="34" charset="0"/>
                <a:cs typeface="Arial" pitchFamily="34" charset="0"/>
              </a:rPr>
              <a:t> </a:t>
            </a:r>
            <a:r>
              <a:rPr lang="en-US" sz="2400" dirty="0" err="1">
                <a:latin typeface="Arial" pitchFamily="34" charset="0"/>
                <a:cs typeface="Arial" pitchFamily="34" charset="0"/>
              </a:rPr>
              <a:t>Membrii</a:t>
            </a:r>
            <a:r>
              <a:rPr lang="en-US" sz="2400" dirty="0">
                <a:latin typeface="Arial" pitchFamily="34" charset="0"/>
                <a:cs typeface="Arial" pitchFamily="34" charset="0"/>
              </a:rPr>
              <a:t> </a:t>
            </a:r>
            <a:r>
              <a:rPr lang="en-US" sz="2400" dirty="0" err="1">
                <a:latin typeface="Arial" pitchFamily="34" charset="0"/>
                <a:cs typeface="Arial" pitchFamily="34" charset="0"/>
              </a:rPr>
              <a:t>Grupului</a:t>
            </a:r>
            <a:r>
              <a:rPr lang="en-US" sz="2400" dirty="0">
                <a:latin typeface="Arial" pitchFamily="34" charset="0"/>
                <a:cs typeface="Arial" pitchFamily="34" charset="0"/>
              </a:rPr>
              <a:t> de </a:t>
            </a:r>
            <a:r>
              <a:rPr lang="en-US" sz="2400" dirty="0" err="1">
                <a:latin typeface="Arial" pitchFamily="34" charset="0"/>
                <a:cs typeface="Arial" pitchFamily="34" charset="0"/>
              </a:rPr>
              <a:t>Strategie</a:t>
            </a:r>
            <a:r>
              <a:rPr lang="en-US" sz="2400" dirty="0">
                <a:latin typeface="Arial" pitchFamily="34" charset="0"/>
                <a:cs typeface="Arial" pitchFamily="34" charset="0"/>
              </a:rPr>
              <a:t>.</a:t>
            </a:r>
          </a:p>
          <a:p>
            <a:pPr marL="0" indent="0">
              <a:buNone/>
            </a:pPr>
            <a:r>
              <a:rPr lang="ro-RO" dirty="0"/>
              <a:t>								</a:t>
            </a:r>
            <a:endParaRPr lang="en-US" dirty="0"/>
          </a:p>
        </p:txBody>
      </p:sp>
      <p:sp>
        <p:nvSpPr>
          <p:cNvPr id="5" name="Pentagon 5">
            <a:extLst>
              <a:ext uri="{FF2B5EF4-FFF2-40B4-BE49-F238E27FC236}">
                <a16:creationId xmlns:a16="http://schemas.microsoft.com/office/drawing/2014/main" xmlns="" id="{5A3A5639-E4CD-4802-8069-46BCC09CE63A}"/>
              </a:ext>
            </a:extLst>
          </p:cNvPr>
          <p:cNvSpPr/>
          <p:nvPr/>
        </p:nvSpPr>
        <p:spPr>
          <a:xfrm>
            <a:off x="9880601" y="8585201"/>
            <a:ext cx="2997200" cy="939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374" tIns="45685" rIns="91374" bIns="45685" rtlCol="0" anchor="ctr"/>
          <a:lstStyle/>
          <a:p>
            <a:pPr defTabSz="1044722" hangingPunct="1">
              <a:lnSpc>
                <a:spcPct val="90000"/>
              </a:lnSpc>
              <a:spcBef>
                <a:spcPts val="1000"/>
              </a:spcBef>
            </a:pPr>
            <a:r>
              <a:rPr lang="ro-RO" sz="2000" b="1" i="1" kern="1200" dirty="0">
                <a:solidFill>
                  <a:srgbClr val="FFFF00"/>
                </a:solidFill>
                <a:latin typeface="Arial" pitchFamily="34" charset="0"/>
                <a:cs typeface="Arial" pitchFamily="34" charset="0"/>
              </a:rPr>
              <a:t>Performanță în cercetare!</a:t>
            </a:r>
            <a:endParaRPr lang="en-GB" sz="2000" b="1" i="1" kern="1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50705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943" y="370113"/>
            <a:ext cx="10232571" cy="1937657"/>
          </a:xfrm>
          <a:solidFill>
            <a:schemeClr val="accent2">
              <a:lumMod val="20000"/>
              <a:lumOff val="80000"/>
            </a:schemeClr>
          </a:solidFill>
        </p:spPr>
        <p:txBody>
          <a:bodyPr>
            <a:noAutofit/>
          </a:bodyPr>
          <a:lstStyle/>
          <a:p>
            <a:pPr algn="ctr"/>
            <a:r>
              <a:rPr lang="ro-RO" sz="3200" b="1" dirty="0">
                <a:latin typeface="Arial" pitchFamily="34" charset="0"/>
                <a:cs typeface="Arial" pitchFamily="34" charset="0"/>
              </a:rPr>
              <a:t>3.4.2 Structuri administrative la nivel instituțional pentru implementarea Strategiei (HRS4-R) și a Planurilor de acțiune</a:t>
            </a:r>
            <a:br>
              <a:rPr lang="ro-RO" sz="3200" b="1" dirty="0">
                <a:latin typeface="Arial" pitchFamily="34" charset="0"/>
                <a:cs typeface="Arial" pitchFamily="34" charset="0"/>
              </a:rPr>
            </a:br>
            <a:r>
              <a:rPr lang="ro-RO" sz="3200" b="1" dirty="0">
                <a:solidFill>
                  <a:srgbClr val="C00000"/>
                </a:solidFill>
                <a:latin typeface="Arial" pitchFamily="34" charset="0"/>
                <a:cs typeface="Arial" pitchFamily="34" charset="0"/>
              </a:rPr>
              <a:t>-Draft-</a:t>
            </a:r>
            <a:endParaRPr lang="en-US" sz="3200" b="1" dirty="0">
              <a:solidFill>
                <a:srgbClr val="C00000"/>
              </a:solidFill>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20" y="280784"/>
            <a:ext cx="1235123" cy="1905004"/>
          </a:xfrm>
          <a:prstGeom prst="rect">
            <a:avLst/>
          </a:prstGeom>
        </p:spPr>
      </p:pic>
      <p:sp>
        <p:nvSpPr>
          <p:cNvPr id="4" name="Content Placeholder 3">
            <a:extLst>
              <a:ext uri="{FF2B5EF4-FFF2-40B4-BE49-F238E27FC236}">
                <a16:creationId xmlns:a16="http://schemas.microsoft.com/office/drawing/2014/main" xmlns="" id="{391A6B5C-A30B-4712-B1F7-0A81C19D47F4}"/>
              </a:ext>
            </a:extLst>
          </p:cNvPr>
          <p:cNvSpPr>
            <a:spLocks noGrp="1"/>
          </p:cNvSpPr>
          <p:nvPr>
            <p:ph sz="half" idx="2"/>
          </p:nvPr>
        </p:nvSpPr>
        <p:spPr>
          <a:xfrm>
            <a:off x="676065" y="2451338"/>
            <a:ext cx="11657449" cy="6674753"/>
          </a:xfrm>
        </p:spPr>
        <p:txBody>
          <a:bodyPr>
            <a:noAutofit/>
          </a:bodyPr>
          <a:lstStyle/>
          <a:p>
            <a:endParaRPr lang="ro-RO" sz="2400" b="1" dirty="0">
              <a:latin typeface="Arial" pitchFamily="34" charset="0"/>
              <a:cs typeface="Arial" pitchFamily="34" charset="0"/>
            </a:endParaRPr>
          </a:p>
          <a:p>
            <a:pPr marL="0" indent="0">
              <a:buNone/>
            </a:pPr>
            <a:r>
              <a:rPr lang="ro-RO" sz="2400" b="1" dirty="0">
                <a:latin typeface="Arial" pitchFamily="34" charset="0"/>
                <a:cs typeface="Arial" pitchFamily="34" charset="0"/>
              </a:rPr>
              <a:t>	</a:t>
            </a:r>
            <a:r>
              <a:rPr lang="en-US" sz="2400" b="1" dirty="0" err="1">
                <a:latin typeface="Arial" pitchFamily="34" charset="0"/>
                <a:cs typeface="Arial" pitchFamily="34" charset="0"/>
              </a:rPr>
              <a:t>Subcomitetul</a:t>
            </a:r>
            <a:r>
              <a:rPr lang="ro-RO" sz="2400" b="1" dirty="0">
                <a:latin typeface="Arial" pitchFamily="34" charset="0"/>
                <a:cs typeface="Arial" pitchFamily="34" charset="0"/>
              </a:rPr>
              <a:t>:</a:t>
            </a:r>
          </a:p>
          <a:p>
            <a:pPr>
              <a:buFont typeface="Arial" pitchFamily="34" charset="0"/>
              <a:buChar char="•"/>
            </a:pPr>
            <a:r>
              <a:rPr lang="en-US" sz="2400" dirty="0" err="1">
                <a:latin typeface="Arial" pitchFamily="34" charset="0"/>
                <a:cs typeface="Arial" pitchFamily="34" charset="0"/>
              </a:rPr>
              <a:t>va</a:t>
            </a:r>
            <a:r>
              <a:rPr lang="en-US" sz="2400" dirty="0">
                <a:latin typeface="Arial" pitchFamily="34" charset="0"/>
                <a:cs typeface="Arial" pitchFamily="34" charset="0"/>
              </a:rPr>
              <a:t> </a:t>
            </a:r>
            <a:r>
              <a:rPr lang="en-US" sz="2400" dirty="0" err="1">
                <a:latin typeface="Arial" pitchFamily="34" charset="0"/>
                <a:cs typeface="Arial" pitchFamily="34" charset="0"/>
              </a:rPr>
              <a:t>asigura</a:t>
            </a:r>
            <a:r>
              <a:rPr lang="en-US" sz="2400" dirty="0">
                <a:latin typeface="Arial" pitchFamily="34" charset="0"/>
                <a:cs typeface="Arial" pitchFamily="34" charset="0"/>
              </a:rPr>
              <a:t> ca </a:t>
            </a:r>
            <a:r>
              <a:rPr lang="ro-RO" sz="2400" dirty="0">
                <a:latin typeface="Arial" pitchFamily="34" charset="0"/>
                <a:cs typeface="Arial" pitchFamily="34" charset="0"/>
              </a:rPr>
              <a:t>entitatea </a:t>
            </a:r>
            <a:r>
              <a:rPr lang="en-US" sz="2400" dirty="0" err="1">
                <a:latin typeface="Arial" pitchFamily="34" charset="0"/>
                <a:cs typeface="Arial" pitchFamily="34" charset="0"/>
              </a:rPr>
              <a:t>să</a:t>
            </a:r>
            <a:r>
              <a:rPr lang="en-US" sz="2400" dirty="0">
                <a:latin typeface="Arial" pitchFamily="34" charset="0"/>
                <a:cs typeface="Arial" pitchFamily="34" charset="0"/>
              </a:rPr>
              <a:t> </a:t>
            </a:r>
            <a:r>
              <a:rPr lang="en-US" sz="2400" dirty="0" err="1">
                <a:latin typeface="Arial" pitchFamily="34" charset="0"/>
                <a:cs typeface="Arial" pitchFamily="34" charset="0"/>
              </a:rPr>
              <a:t>răspundă</a:t>
            </a:r>
            <a:r>
              <a:rPr lang="en-US" sz="2400" dirty="0">
                <a:latin typeface="Arial" pitchFamily="34" charset="0"/>
                <a:cs typeface="Arial" pitchFamily="34" charset="0"/>
              </a:rPr>
              <a:t> </a:t>
            </a:r>
            <a:r>
              <a:rPr lang="en-US" sz="2400" dirty="0" err="1">
                <a:latin typeface="Arial" pitchFamily="34" charset="0"/>
                <a:cs typeface="Arial" pitchFamily="34" charset="0"/>
              </a:rPr>
              <a:t>nevoilor</a:t>
            </a:r>
            <a:r>
              <a:rPr lang="en-US" sz="2400" dirty="0">
                <a:latin typeface="Arial" pitchFamily="34" charset="0"/>
                <a:cs typeface="Arial" pitchFamily="34" charset="0"/>
              </a:rPr>
              <a:t> </a:t>
            </a:r>
            <a:r>
              <a:rPr lang="en-US" sz="2400" dirty="0" err="1">
                <a:latin typeface="Arial" pitchFamily="34" charset="0"/>
                <a:cs typeface="Arial" pitchFamily="34" charset="0"/>
              </a:rPr>
              <a:t>cercetătorilor</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contribuie</a:t>
            </a:r>
            <a:r>
              <a:rPr lang="en-US" sz="2400" dirty="0">
                <a:latin typeface="Arial" pitchFamily="34" charset="0"/>
                <a:cs typeface="Arial" pitchFamily="34" charset="0"/>
              </a:rPr>
              <a:t> </a:t>
            </a:r>
            <a:r>
              <a:rPr lang="en-US" sz="2400" dirty="0" err="1">
                <a:latin typeface="Arial" pitchFamily="34" charset="0"/>
                <a:cs typeface="Arial" pitchFamily="34" charset="0"/>
              </a:rPr>
              <a:t>astfel</a:t>
            </a:r>
            <a:r>
              <a:rPr lang="en-US" sz="2400" dirty="0">
                <a:latin typeface="Arial" pitchFamily="34" charset="0"/>
                <a:cs typeface="Arial" pitchFamily="34" charset="0"/>
              </a:rPr>
              <a:t> la </a:t>
            </a:r>
            <a:r>
              <a:rPr lang="en-US" sz="2400" dirty="0" err="1">
                <a:latin typeface="Arial" pitchFamily="34" charset="0"/>
                <a:cs typeface="Arial" pitchFamily="34" charset="0"/>
              </a:rPr>
              <a:t>implementarea</a:t>
            </a:r>
            <a:r>
              <a:rPr lang="en-US" sz="2400" dirty="0">
                <a:latin typeface="Arial" pitchFamily="34" charset="0"/>
                <a:cs typeface="Arial" pitchFamily="34" charset="0"/>
              </a:rPr>
              <a:t> </a:t>
            </a:r>
            <a:r>
              <a:rPr lang="en-US" sz="2400" dirty="0" err="1">
                <a:latin typeface="Arial" pitchFamily="34" charset="0"/>
                <a:cs typeface="Arial" pitchFamily="34" charset="0"/>
              </a:rPr>
              <a:t>strategiei</a:t>
            </a:r>
            <a:r>
              <a:rPr lang="en-US" sz="2400" dirty="0">
                <a:latin typeface="Arial" pitchFamily="34" charset="0"/>
                <a:cs typeface="Arial" pitchFamily="34" charset="0"/>
              </a:rPr>
              <a:t> de </a:t>
            </a:r>
            <a:r>
              <a:rPr lang="en-US" sz="2400" dirty="0" err="1">
                <a:latin typeface="Arial" pitchFamily="34" charset="0"/>
                <a:cs typeface="Arial" pitchFamily="34" charset="0"/>
              </a:rPr>
              <a:t>cercetare</a:t>
            </a:r>
            <a:r>
              <a:rPr lang="ro-RO" sz="2400" dirty="0">
                <a:latin typeface="Arial" pitchFamily="34" charset="0"/>
                <a:cs typeface="Arial" pitchFamily="34" charset="0"/>
              </a:rPr>
              <a:t>;</a:t>
            </a:r>
          </a:p>
          <a:p>
            <a:pPr>
              <a:buFont typeface="Arial" pitchFamily="34" charset="0"/>
              <a:buChar char="•"/>
            </a:pPr>
            <a:r>
              <a:rPr lang="en-US" sz="2400" dirty="0" err="1">
                <a:latin typeface="Arial" pitchFamily="34" charset="0"/>
                <a:cs typeface="Arial" pitchFamily="34" charset="0"/>
              </a:rPr>
              <a:t>va</a:t>
            </a:r>
            <a:r>
              <a:rPr lang="en-US" sz="2400" dirty="0">
                <a:latin typeface="Arial" pitchFamily="34" charset="0"/>
                <a:cs typeface="Arial" pitchFamily="34" charset="0"/>
              </a:rPr>
              <a:t> </a:t>
            </a:r>
            <a:r>
              <a:rPr lang="en-US" sz="2400" dirty="0" err="1">
                <a:latin typeface="Arial" pitchFamily="34" charset="0"/>
                <a:cs typeface="Arial" pitchFamily="34" charset="0"/>
              </a:rPr>
              <a:t>analiza</a:t>
            </a:r>
            <a:r>
              <a:rPr lang="en-US" sz="2400" dirty="0">
                <a:latin typeface="Arial" pitchFamily="34" charset="0"/>
                <a:cs typeface="Arial" pitchFamily="34" charset="0"/>
              </a:rPr>
              <a:t> </a:t>
            </a:r>
            <a:r>
              <a:rPr lang="en-US" sz="2400" dirty="0" err="1">
                <a:latin typeface="Arial" pitchFamily="34" charset="0"/>
                <a:cs typeface="Arial" pitchFamily="34" charset="0"/>
              </a:rPr>
              <a:t>progresele</a:t>
            </a:r>
            <a:r>
              <a:rPr lang="en-US" sz="2400" dirty="0">
                <a:latin typeface="Arial" pitchFamily="34" charset="0"/>
                <a:cs typeface="Arial" pitchFamily="34" charset="0"/>
              </a:rPr>
              <a:t> </a:t>
            </a:r>
            <a:r>
              <a:rPr lang="en-US" sz="2400" dirty="0" err="1">
                <a:latin typeface="Arial" pitchFamily="34" charset="0"/>
                <a:cs typeface="Arial" pitchFamily="34" charset="0"/>
              </a:rPr>
              <a:t>înregistrate</a:t>
            </a:r>
            <a:r>
              <a:rPr lang="en-US" sz="2400" dirty="0">
                <a:latin typeface="Arial" pitchFamily="34" charset="0"/>
                <a:cs typeface="Arial" pitchFamily="34" charset="0"/>
              </a:rPr>
              <a:t> de  </a:t>
            </a:r>
            <a:r>
              <a:rPr lang="en-US" sz="2400" dirty="0" err="1">
                <a:latin typeface="Arial" pitchFamily="34" charset="0"/>
                <a:cs typeface="Arial" pitchFamily="34" charset="0"/>
              </a:rPr>
              <a:t>planul</a:t>
            </a:r>
            <a:r>
              <a:rPr lang="en-US" sz="2400" dirty="0">
                <a:latin typeface="Arial" pitchFamily="34" charset="0"/>
                <a:cs typeface="Arial" pitchFamily="34" charset="0"/>
              </a:rPr>
              <a:t>  de </a:t>
            </a:r>
            <a:r>
              <a:rPr lang="en-US" sz="2400" dirty="0" err="1">
                <a:latin typeface="Arial" pitchFamily="34" charset="0"/>
                <a:cs typeface="Arial" pitchFamily="34" charset="0"/>
              </a:rPr>
              <a:t>acțiune</a:t>
            </a:r>
            <a:r>
              <a:rPr lang="en-US" sz="2400" dirty="0">
                <a:latin typeface="Arial" pitchFamily="34" charset="0"/>
                <a:cs typeface="Arial" pitchFamily="34" charset="0"/>
              </a:rPr>
              <a:t> </a:t>
            </a:r>
            <a:r>
              <a:rPr lang="ro-RO" sz="2400" dirty="0">
                <a:latin typeface="Arial" pitchFamily="34" charset="0"/>
                <a:cs typeface="Arial" pitchFamily="34" charset="0"/>
              </a:rPr>
              <a:t>pentru implementarea strategiei de resurse umane de CDI;</a:t>
            </a:r>
          </a:p>
          <a:p>
            <a:pPr>
              <a:buFont typeface="Arial" pitchFamily="34" charset="0"/>
              <a:buChar char="•"/>
            </a:pPr>
            <a:r>
              <a:rPr lang="en-US" sz="2400" dirty="0" err="1">
                <a:latin typeface="Arial" pitchFamily="34" charset="0"/>
                <a:cs typeface="Arial" pitchFamily="34" charset="0"/>
              </a:rPr>
              <a:t>va</a:t>
            </a:r>
            <a:r>
              <a:rPr lang="en-US" sz="2400" dirty="0">
                <a:latin typeface="Arial" pitchFamily="34" charset="0"/>
                <a:cs typeface="Arial" pitchFamily="34" charset="0"/>
              </a:rPr>
              <a:t> </a:t>
            </a:r>
            <a:r>
              <a:rPr lang="en-US" sz="2400" dirty="0" err="1">
                <a:latin typeface="Arial" pitchFamily="34" charset="0"/>
                <a:cs typeface="Arial" pitchFamily="34" charset="0"/>
              </a:rPr>
              <a:t>furniza</a:t>
            </a:r>
            <a:r>
              <a:rPr lang="en-US" sz="2400" dirty="0">
                <a:latin typeface="Arial" pitchFamily="34" charset="0"/>
                <a:cs typeface="Arial" pitchFamily="34" charset="0"/>
              </a:rPr>
              <a:t> un </a:t>
            </a:r>
            <a:r>
              <a:rPr lang="en-US" sz="2400" dirty="0" err="1">
                <a:latin typeface="Arial" pitchFamily="34" charset="0"/>
                <a:cs typeface="Arial" pitchFamily="34" charset="0"/>
              </a:rPr>
              <a:t>raport</a:t>
            </a:r>
            <a:r>
              <a:rPr lang="en-US" sz="2400" dirty="0">
                <a:latin typeface="Arial" pitchFamily="34" charset="0"/>
                <a:cs typeface="Arial" pitchFamily="34" charset="0"/>
              </a:rPr>
              <a:t> </a:t>
            </a:r>
            <a:r>
              <a:rPr lang="en-US" sz="2400" dirty="0" err="1">
                <a:latin typeface="Arial" pitchFamily="34" charset="0"/>
                <a:cs typeface="Arial" pitchFamily="34" charset="0"/>
              </a:rPr>
              <a:t>anual</a:t>
            </a:r>
            <a:r>
              <a:rPr lang="en-US" sz="2400" dirty="0">
                <a:latin typeface="Arial" pitchFamily="34" charset="0"/>
                <a:cs typeface="Arial" pitchFamily="34" charset="0"/>
              </a:rPr>
              <a:t> </a:t>
            </a:r>
            <a:r>
              <a:rPr lang="ro-RO" sz="2400" dirty="0">
                <a:latin typeface="Arial" pitchFamily="34" charset="0"/>
                <a:cs typeface="Arial" pitchFamily="34" charset="0"/>
              </a:rPr>
              <a:t>Senatului universității/Consiliului științific</a:t>
            </a:r>
            <a:r>
              <a:rPr lang="en-US" sz="2400" dirty="0">
                <a:latin typeface="Arial" pitchFamily="34" charset="0"/>
                <a:cs typeface="Arial" pitchFamily="34" charset="0"/>
              </a:rPr>
              <a:t>.</a:t>
            </a:r>
            <a:endParaRPr lang="ro-RO" sz="2400" dirty="0">
              <a:latin typeface="Arial" pitchFamily="34" charset="0"/>
              <a:cs typeface="Arial" pitchFamily="34" charset="0"/>
            </a:endParaRPr>
          </a:p>
          <a:p>
            <a:pPr marL="0" indent="0">
              <a:buNone/>
            </a:pPr>
            <a:endParaRPr lang="ro-RO" sz="2400" dirty="0">
              <a:latin typeface="Arial" pitchFamily="34" charset="0"/>
              <a:cs typeface="Arial" pitchFamily="34" charset="0"/>
            </a:endParaRPr>
          </a:p>
          <a:p>
            <a:pPr marL="0" indent="0">
              <a:buNone/>
            </a:pPr>
            <a:r>
              <a:rPr lang="ro-RO" sz="2400" b="1" dirty="0">
                <a:latin typeface="Arial" pitchFamily="34" charset="0"/>
                <a:cs typeface="Arial" pitchFamily="34" charset="0"/>
              </a:rPr>
              <a:t>	</a:t>
            </a:r>
            <a:r>
              <a:rPr lang="en-US" sz="2400" b="1" dirty="0" err="1">
                <a:latin typeface="Arial" pitchFamily="34" charset="0"/>
                <a:cs typeface="Arial" pitchFamily="34" charset="0"/>
              </a:rPr>
              <a:t>Grupul</a:t>
            </a:r>
            <a:r>
              <a:rPr lang="en-US" sz="2400" b="1" dirty="0">
                <a:latin typeface="Arial" pitchFamily="34" charset="0"/>
                <a:cs typeface="Arial" pitchFamily="34" charset="0"/>
              </a:rPr>
              <a:t> de </a:t>
            </a:r>
            <a:r>
              <a:rPr lang="en-US" sz="2400" b="1" dirty="0" err="1">
                <a:latin typeface="Arial" pitchFamily="34" charset="0"/>
                <a:cs typeface="Arial" pitchFamily="34" charset="0"/>
              </a:rPr>
              <a:t>lucru</a:t>
            </a:r>
            <a:r>
              <a:rPr lang="en-US" sz="2400" b="1" dirty="0">
                <a:latin typeface="Arial" pitchFamily="34" charset="0"/>
                <a:cs typeface="Arial" pitchFamily="34" charset="0"/>
              </a:rPr>
              <a:t>:</a:t>
            </a:r>
            <a:endParaRPr lang="ro-RO" sz="2400" b="1" dirty="0">
              <a:latin typeface="Arial" pitchFamily="34" charset="0"/>
              <a:cs typeface="Arial" pitchFamily="34" charset="0"/>
            </a:endParaRPr>
          </a:p>
          <a:p>
            <a:pPr>
              <a:buFont typeface="Arial" pitchFamily="34" charset="0"/>
              <a:buChar char="•"/>
            </a:pPr>
            <a:r>
              <a:rPr lang="ro-RO" sz="2400">
                <a:latin typeface="Arial" pitchFamily="34" charset="0"/>
                <a:cs typeface="Arial" pitchFamily="34" charset="0"/>
              </a:rPr>
              <a:t>va </a:t>
            </a:r>
            <a:r>
              <a:rPr lang="ro-RO" sz="2400" dirty="0">
                <a:latin typeface="Arial" pitchFamily="34" charset="0"/>
                <a:cs typeface="Arial" pitchFamily="34" charset="0"/>
              </a:rPr>
              <a:t>administra</a:t>
            </a:r>
            <a:r>
              <a:rPr lang="en-US" sz="2400" dirty="0">
                <a:latin typeface="Arial" pitchFamily="34" charset="0"/>
                <a:cs typeface="Arial" pitchFamily="34" charset="0"/>
              </a:rPr>
              <a:t>  </a:t>
            </a:r>
            <a:r>
              <a:rPr lang="en-US" sz="2400" dirty="0" err="1">
                <a:latin typeface="Arial" pitchFamily="34" charset="0"/>
                <a:cs typeface="Arial" pitchFamily="34" charset="0"/>
              </a:rPr>
              <a:t>punerea</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aplicare</a:t>
            </a:r>
            <a:r>
              <a:rPr lang="en-US" sz="2400" dirty="0">
                <a:latin typeface="Arial" pitchFamily="34" charset="0"/>
                <a:cs typeface="Arial" pitchFamily="34" charset="0"/>
              </a:rPr>
              <a:t> a </a:t>
            </a:r>
            <a:r>
              <a:rPr lang="en-US" sz="2400" dirty="0" err="1">
                <a:latin typeface="Arial" pitchFamily="34" charset="0"/>
                <a:cs typeface="Arial" pitchFamily="34" charset="0"/>
              </a:rPr>
              <a:t>oricăror</a:t>
            </a:r>
            <a:r>
              <a:rPr lang="en-US" sz="2400" dirty="0">
                <a:latin typeface="Arial" pitchFamily="34" charset="0"/>
                <a:cs typeface="Arial" pitchFamily="34" charset="0"/>
              </a:rPr>
              <a:t> </a:t>
            </a:r>
            <a:r>
              <a:rPr lang="en-US" sz="2400" dirty="0" err="1">
                <a:latin typeface="Arial" pitchFamily="34" charset="0"/>
                <a:cs typeface="Arial" pitchFamily="34" charset="0"/>
              </a:rPr>
              <a:t>acțiuni</a:t>
            </a:r>
            <a:r>
              <a:rPr lang="en-US" sz="2400" dirty="0">
                <a:latin typeface="Arial" pitchFamily="34" charset="0"/>
                <a:cs typeface="Arial" pitchFamily="34" charset="0"/>
              </a:rPr>
              <a:t> care </a:t>
            </a:r>
            <a:r>
              <a:rPr lang="en-US" sz="2400" dirty="0" err="1">
                <a:latin typeface="Arial" pitchFamily="34" charset="0"/>
                <a:cs typeface="Arial" pitchFamily="34" charset="0"/>
              </a:rPr>
              <a:t>decurg</a:t>
            </a:r>
            <a:r>
              <a:rPr lang="en-US" sz="2400" dirty="0">
                <a:latin typeface="Arial" pitchFamily="34" charset="0"/>
                <a:cs typeface="Arial" pitchFamily="34" charset="0"/>
              </a:rPr>
              <a:t> din </a:t>
            </a:r>
            <a:r>
              <a:rPr lang="en-US" sz="2400" dirty="0" err="1">
                <a:latin typeface="Arial" pitchFamily="34" charset="0"/>
                <a:cs typeface="Arial" pitchFamily="34" charset="0"/>
              </a:rPr>
              <a:t>comi</a:t>
            </a:r>
            <a:r>
              <a:rPr lang="ro-RO" sz="2400" dirty="0">
                <a:latin typeface="Arial" pitchFamily="34" charset="0"/>
                <a:cs typeface="Arial" pitchFamily="34" charset="0"/>
              </a:rPr>
              <a:t>tet</a:t>
            </a:r>
            <a:r>
              <a:rPr lang="en-US" sz="2400" dirty="0">
                <a:latin typeface="Arial" pitchFamily="34" charset="0"/>
                <a:cs typeface="Arial" pitchFamily="34" charset="0"/>
              </a:rPr>
              <a:t>;</a:t>
            </a:r>
            <a:endParaRPr lang="ro-RO" sz="2400" dirty="0">
              <a:latin typeface="Arial" pitchFamily="34" charset="0"/>
              <a:cs typeface="Arial" pitchFamily="34" charset="0"/>
            </a:endParaRPr>
          </a:p>
          <a:p>
            <a:pPr>
              <a:buFont typeface="Arial" pitchFamily="34" charset="0"/>
              <a:buChar char="•"/>
            </a:pPr>
            <a:r>
              <a:rPr lang="en-US" sz="2400" dirty="0" err="1">
                <a:latin typeface="Arial" pitchFamily="34" charset="0"/>
                <a:cs typeface="Arial" pitchFamily="34" charset="0"/>
              </a:rPr>
              <a:t>furnizeză</a:t>
            </a:r>
            <a:r>
              <a:rPr lang="en-US" sz="2400" dirty="0">
                <a:latin typeface="Arial" pitchFamily="34" charset="0"/>
                <a:cs typeface="Arial" pitchFamily="34" charset="0"/>
              </a:rPr>
              <a:t> </a:t>
            </a:r>
            <a:r>
              <a:rPr lang="en-US" sz="2400" dirty="0" err="1">
                <a:latin typeface="Arial" pitchFamily="34" charset="0"/>
                <a:cs typeface="Arial" pitchFamily="34" charset="0"/>
              </a:rPr>
              <a:t>comentarii</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sfaturi</a:t>
            </a:r>
            <a:r>
              <a:rPr lang="en-US" sz="2400" dirty="0">
                <a:latin typeface="Arial" pitchFamily="34" charset="0"/>
                <a:cs typeface="Arial" pitchFamily="34" charset="0"/>
              </a:rPr>
              <a:t> de </a:t>
            </a:r>
            <a:r>
              <a:rPr lang="en-US" sz="2400" dirty="0" err="1">
                <a:latin typeface="Arial" pitchFamily="34" charset="0"/>
                <a:cs typeface="Arial" pitchFamily="34" charset="0"/>
              </a:rPr>
              <a:t>specialitate</a:t>
            </a:r>
            <a:r>
              <a:rPr lang="en-US" sz="2400" dirty="0">
                <a:latin typeface="Arial" pitchFamily="34" charset="0"/>
                <a:cs typeface="Arial" pitchFamily="34" charset="0"/>
              </a:rPr>
              <a:t> cu </a:t>
            </a:r>
            <a:r>
              <a:rPr lang="en-US" sz="2400" dirty="0" err="1">
                <a:latin typeface="Arial" pitchFamily="34" charset="0"/>
                <a:cs typeface="Arial" pitchFamily="34" charset="0"/>
              </a:rPr>
              <a:t>privire</a:t>
            </a:r>
            <a:r>
              <a:rPr lang="en-US" sz="2400" dirty="0">
                <a:latin typeface="Arial" pitchFamily="34" charset="0"/>
                <a:cs typeface="Arial" pitchFamily="34" charset="0"/>
              </a:rPr>
              <a:t> la </a:t>
            </a:r>
            <a:r>
              <a:rPr lang="en-US" sz="2400" dirty="0" err="1">
                <a:latin typeface="Arial" pitchFamily="34" charset="0"/>
                <a:cs typeface="Arial" pitchFamily="34" charset="0"/>
              </a:rPr>
              <a:t>inițiative</a:t>
            </a:r>
            <a:r>
              <a:rPr lang="en-US" sz="2400" dirty="0">
                <a:latin typeface="Arial" pitchFamily="34" charset="0"/>
                <a:cs typeface="Arial" pitchFamily="34" charset="0"/>
              </a:rPr>
              <a:t>, </a:t>
            </a:r>
            <a:r>
              <a:rPr lang="en-US" sz="2400" dirty="0" err="1">
                <a:latin typeface="Arial" pitchFamily="34" charset="0"/>
                <a:cs typeface="Arial" pitchFamily="34" charset="0"/>
              </a:rPr>
              <a:t>planuri</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rapoarte</a:t>
            </a:r>
            <a:r>
              <a:rPr lang="en-US" sz="2400" dirty="0">
                <a:latin typeface="Arial" pitchFamily="34" charset="0"/>
                <a:cs typeface="Arial" pitchFamily="34" charset="0"/>
              </a:rPr>
              <a:t>;</a:t>
            </a:r>
            <a:endParaRPr lang="ro-RO" sz="2400" dirty="0">
              <a:latin typeface="Arial" pitchFamily="34" charset="0"/>
              <a:cs typeface="Arial" pitchFamily="34" charset="0"/>
            </a:endParaRPr>
          </a:p>
          <a:p>
            <a:pPr>
              <a:buFont typeface="Arial" pitchFamily="34" charset="0"/>
              <a:buChar char="•"/>
            </a:pPr>
            <a:r>
              <a:rPr lang="en-US" sz="2400" dirty="0" err="1">
                <a:latin typeface="Arial" pitchFamily="34" charset="0"/>
                <a:cs typeface="Arial" pitchFamily="34" charset="0"/>
              </a:rPr>
              <a:t>reprezintă</a:t>
            </a:r>
            <a:r>
              <a:rPr lang="en-US" sz="2400" dirty="0">
                <a:latin typeface="Arial" pitchFamily="34" charset="0"/>
                <a:cs typeface="Arial" pitchFamily="34" charset="0"/>
              </a:rPr>
              <a:t> </a:t>
            </a:r>
            <a:r>
              <a:rPr lang="en-US" sz="2400" dirty="0" err="1">
                <a:latin typeface="Arial" pitchFamily="34" charset="0"/>
                <a:cs typeface="Arial" pitchFamily="34" charset="0"/>
              </a:rPr>
              <a:t>diversitatea</a:t>
            </a:r>
            <a:r>
              <a:rPr lang="en-US" sz="2400" dirty="0">
                <a:latin typeface="Arial" pitchFamily="34" charset="0"/>
                <a:cs typeface="Arial" pitchFamily="34" charset="0"/>
              </a:rPr>
              <a:t> </a:t>
            </a:r>
            <a:r>
              <a:rPr lang="en-US" sz="2400" dirty="0" err="1">
                <a:latin typeface="Arial" pitchFamily="34" charset="0"/>
                <a:cs typeface="Arial" pitchFamily="34" charset="0"/>
              </a:rPr>
              <a:t>părților</a:t>
            </a:r>
            <a:r>
              <a:rPr lang="en-US" sz="2400" dirty="0">
                <a:latin typeface="Arial" pitchFamily="34" charset="0"/>
                <a:cs typeface="Arial" pitchFamily="34" charset="0"/>
              </a:rPr>
              <a:t> </a:t>
            </a:r>
            <a:r>
              <a:rPr lang="en-US" sz="2400" dirty="0" err="1">
                <a:latin typeface="Arial" pitchFamily="34" charset="0"/>
                <a:cs typeface="Arial" pitchFamily="34" charset="0"/>
              </a:rPr>
              <a:t>interesate</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cercetare</a:t>
            </a:r>
            <a:r>
              <a:rPr lang="en-US" sz="2400" dirty="0">
                <a:latin typeface="Arial" pitchFamily="34" charset="0"/>
                <a:cs typeface="Arial" pitchFamily="34" charset="0"/>
              </a:rPr>
              <a:t>;</a:t>
            </a:r>
            <a:endParaRPr lang="ro-RO" sz="2400" dirty="0">
              <a:latin typeface="Arial" pitchFamily="34" charset="0"/>
              <a:cs typeface="Arial" pitchFamily="34" charset="0"/>
            </a:endParaRPr>
          </a:p>
          <a:p>
            <a:pPr>
              <a:buFont typeface="Arial" pitchFamily="34" charset="0"/>
              <a:buChar char="•"/>
            </a:pPr>
            <a:r>
              <a:rPr lang="en-US" sz="2400" dirty="0" err="1">
                <a:latin typeface="Arial" pitchFamily="34" charset="0"/>
                <a:cs typeface="Arial" pitchFamily="34" charset="0"/>
              </a:rPr>
              <a:t>furnizează</a:t>
            </a:r>
            <a:r>
              <a:rPr lang="en-US" sz="2400" dirty="0">
                <a:latin typeface="Arial" pitchFamily="34" charset="0"/>
                <a:cs typeface="Arial" pitchFamily="34" charset="0"/>
              </a:rPr>
              <a:t> </a:t>
            </a:r>
            <a:r>
              <a:rPr lang="en-US" sz="2400" dirty="0" err="1">
                <a:latin typeface="Arial" pitchFamily="34" charset="0"/>
                <a:cs typeface="Arial" pitchFamily="34" charset="0"/>
              </a:rPr>
              <a:t>dovezi</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a:t>
            </a:r>
            <a:r>
              <a:rPr lang="en-US" sz="2400" dirty="0" err="1">
                <a:latin typeface="Arial" pitchFamily="34" charset="0"/>
                <a:cs typeface="Arial" pitchFamily="34" charset="0"/>
              </a:rPr>
              <a:t>rapoarte</a:t>
            </a:r>
            <a:r>
              <a:rPr lang="en-US" sz="2400" dirty="0">
                <a:latin typeface="Arial" pitchFamily="34" charset="0"/>
                <a:cs typeface="Arial" pitchFamily="34" charset="0"/>
              </a:rPr>
              <a:t> cu </a:t>
            </a:r>
            <a:r>
              <a:rPr lang="en-US" sz="2400" dirty="0" err="1">
                <a:latin typeface="Arial" pitchFamily="34" charset="0"/>
                <a:cs typeface="Arial" pitchFamily="34" charset="0"/>
              </a:rPr>
              <a:t>privire</a:t>
            </a:r>
            <a:r>
              <a:rPr lang="en-US" sz="2400" dirty="0">
                <a:latin typeface="Arial" pitchFamily="34" charset="0"/>
                <a:cs typeface="Arial" pitchFamily="34" charset="0"/>
              </a:rPr>
              <a:t> la </a:t>
            </a:r>
            <a:r>
              <a:rPr lang="en-US" sz="2400" dirty="0" err="1">
                <a:latin typeface="Arial" pitchFamily="34" charset="0"/>
                <a:cs typeface="Arial" pitchFamily="34" charset="0"/>
              </a:rPr>
              <a:t>implementarea</a:t>
            </a:r>
            <a:r>
              <a:rPr lang="en-US" sz="2400" dirty="0">
                <a:latin typeface="Arial" pitchFamily="34" charset="0"/>
                <a:cs typeface="Arial" pitchFamily="34" charset="0"/>
              </a:rPr>
              <a:t> </a:t>
            </a:r>
            <a:r>
              <a:rPr lang="en-US" sz="2400" dirty="0" err="1">
                <a:latin typeface="Arial" pitchFamily="34" charset="0"/>
                <a:cs typeface="Arial" pitchFamily="34" charset="0"/>
              </a:rPr>
              <a:t>Planului</a:t>
            </a:r>
            <a:r>
              <a:rPr lang="en-US" sz="2400" dirty="0">
                <a:latin typeface="Arial" pitchFamily="34" charset="0"/>
                <a:cs typeface="Arial" pitchFamily="34" charset="0"/>
              </a:rPr>
              <a:t> de </a:t>
            </a:r>
            <a:r>
              <a:rPr lang="en-US" sz="2400" dirty="0" err="1">
                <a:latin typeface="Arial" pitchFamily="34" charset="0"/>
                <a:cs typeface="Arial" pitchFamily="34" charset="0"/>
              </a:rPr>
              <a:t>acțiune</a:t>
            </a:r>
            <a:r>
              <a:rPr lang="en-US" sz="2400" dirty="0">
                <a:latin typeface="Arial" pitchFamily="34" charset="0"/>
                <a:cs typeface="Arial" pitchFamily="34" charset="0"/>
              </a:rPr>
              <a:t> </a:t>
            </a:r>
            <a:r>
              <a:rPr lang="en-US" sz="2400" dirty="0" err="1">
                <a:latin typeface="Arial" pitchFamily="34" charset="0"/>
                <a:cs typeface="Arial" pitchFamily="34" charset="0"/>
              </a:rPr>
              <a:t>și</a:t>
            </a:r>
            <a:r>
              <a:rPr lang="en-US" sz="2400" dirty="0">
                <a:latin typeface="Arial" pitchFamily="34" charset="0"/>
                <a:cs typeface="Arial" pitchFamily="34" charset="0"/>
              </a:rPr>
              <a:t> HRS4R</a:t>
            </a:r>
            <a:r>
              <a:rPr lang="ro-RO" sz="2900" dirty="0"/>
              <a:t>.</a:t>
            </a:r>
            <a:endParaRPr lang="en-US" sz="2900" dirty="0"/>
          </a:p>
        </p:txBody>
      </p:sp>
    </p:spTree>
    <p:extLst>
      <p:ext uri="{BB962C8B-B14F-4D97-AF65-F5344CB8AC3E}">
        <p14:creationId xmlns:p14="http://schemas.microsoft.com/office/powerpoint/2010/main" val="2648691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Vă mulțumim!"/>
          <p:cNvSpPr txBox="1">
            <a:spLocks noGrp="1"/>
          </p:cNvSpPr>
          <p:nvPr>
            <p:ph type="body" sz="quarter" idx="13"/>
          </p:nvPr>
        </p:nvSpPr>
        <p:spPr>
          <a:xfrm>
            <a:off x="1270015" y="723922"/>
            <a:ext cx="10464801" cy="1116191"/>
          </a:xfrm>
          <a:prstGeom prst="rect">
            <a:avLst/>
          </a:prstGeom>
        </p:spPr>
        <p:txBody>
          <a:bodyPr/>
          <a:lstStyle>
            <a:lvl1pPr>
              <a:defRPr sz="7300"/>
            </a:lvl1pPr>
          </a:lstStyle>
          <a:p>
            <a:r>
              <a:rPr dirty="0" err="1">
                <a:latin typeface="Arial" pitchFamily="34" charset="0"/>
                <a:cs typeface="Arial" pitchFamily="34" charset="0"/>
              </a:rPr>
              <a:t>Vă</a:t>
            </a:r>
            <a:r>
              <a:rPr dirty="0">
                <a:latin typeface="Arial" pitchFamily="34" charset="0"/>
                <a:cs typeface="Arial" pitchFamily="34" charset="0"/>
              </a:rPr>
              <a:t> </a:t>
            </a:r>
            <a:r>
              <a:rPr dirty="0" err="1">
                <a:latin typeface="Arial" pitchFamily="34" charset="0"/>
                <a:cs typeface="Arial" pitchFamily="34" charset="0"/>
              </a:rPr>
              <a:t>mulțumim</a:t>
            </a:r>
            <a:r>
              <a:rPr dirty="0">
                <a:latin typeface="Arial" pitchFamily="34" charset="0"/>
                <a:cs typeface="Arial" pitchFamily="34" charset="0"/>
              </a:rPr>
              <a:t>!</a:t>
            </a:r>
          </a:p>
        </p:txBody>
      </p:sp>
      <p:sp>
        <p:nvSpPr>
          <p:cNvPr id="352" name="Universitatea POLITEHNICA din București…"/>
          <p:cNvSpPr txBox="1">
            <a:spLocks noGrp="1"/>
          </p:cNvSpPr>
          <p:nvPr>
            <p:ph type="body" sz="quarter" idx="14"/>
          </p:nvPr>
        </p:nvSpPr>
        <p:spPr>
          <a:xfrm>
            <a:off x="381056" y="2432298"/>
            <a:ext cx="12249151" cy="5645123"/>
          </a:xfrm>
          <a:prstGeom prst="rect">
            <a:avLst/>
          </a:prstGeom>
        </p:spPr>
        <p:txBody>
          <a:bodyPr/>
          <a:lstStyle/>
          <a:p>
            <a:pPr marL="431498" indent="-431498" algn="l">
              <a:lnSpc>
                <a:spcPct val="100000"/>
              </a:lnSpc>
              <a:buFont typeface="Arial" panose="020B0604020202020204" pitchFamily="34" charset="0"/>
              <a:buChar char="•"/>
            </a:pPr>
            <a:r>
              <a:rPr lang="en-GB" sz="2700" i="0" dirty="0" err="1">
                <a:solidFill>
                  <a:schemeClr val="accent1">
                    <a:lumMod val="75000"/>
                  </a:schemeClr>
                </a:solidFill>
                <a:latin typeface="Arial" pitchFamily="34" charset="0"/>
                <a:cs typeface="Arial" pitchFamily="34" charset="0"/>
              </a:rPr>
              <a:t>Universitatea</a:t>
            </a:r>
            <a:r>
              <a:rPr lang="en-GB" sz="2700" i="0" dirty="0">
                <a:solidFill>
                  <a:schemeClr val="accent1">
                    <a:lumMod val="75000"/>
                  </a:schemeClr>
                </a:solidFill>
                <a:latin typeface="Arial" pitchFamily="34" charset="0"/>
                <a:cs typeface="Arial" pitchFamily="34" charset="0"/>
              </a:rPr>
              <a:t> POLITEHNICA din </a:t>
            </a:r>
            <a:r>
              <a:rPr lang="en-GB" sz="2700" i="0" dirty="0" err="1">
                <a:solidFill>
                  <a:schemeClr val="accent1">
                    <a:lumMod val="75000"/>
                  </a:schemeClr>
                </a:solidFill>
                <a:latin typeface="Arial" pitchFamily="34" charset="0"/>
                <a:cs typeface="Arial" pitchFamily="34" charset="0"/>
              </a:rPr>
              <a:t>București</a:t>
            </a:r>
            <a:endParaRPr lang="en-GB" sz="2700" i="0" dirty="0">
              <a:solidFill>
                <a:schemeClr val="accent1">
                  <a:lumMod val="75000"/>
                </a:schemeClr>
              </a:solidFill>
              <a:latin typeface="Arial" pitchFamily="34" charset="0"/>
              <a:cs typeface="Arial" pitchFamily="34" charset="0"/>
            </a:endParaRPr>
          </a:p>
          <a:p>
            <a:pPr marL="431498" indent="-431498" algn="l">
              <a:lnSpc>
                <a:spcPct val="100000"/>
              </a:lnSpc>
              <a:buFont typeface="Arial" panose="020B0604020202020204" pitchFamily="34" charset="0"/>
              <a:buChar char="•"/>
            </a:pPr>
            <a:r>
              <a:rPr lang="en-GB" sz="2700" i="0" dirty="0" err="1">
                <a:solidFill>
                  <a:schemeClr val="accent1">
                    <a:lumMod val="75000"/>
                  </a:schemeClr>
                </a:solidFill>
                <a:latin typeface="Arial" pitchFamily="34" charset="0"/>
                <a:cs typeface="Arial" pitchFamily="34" charset="0"/>
              </a:rPr>
              <a:t>Institutul</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Național</a:t>
            </a:r>
            <a:r>
              <a:rPr lang="en-GB" sz="2700" i="0" dirty="0">
                <a:solidFill>
                  <a:schemeClr val="accent1">
                    <a:lumMod val="75000"/>
                  </a:schemeClr>
                </a:solidFill>
                <a:latin typeface="Arial" pitchFamily="34" charset="0"/>
                <a:cs typeface="Arial" pitchFamily="34" charset="0"/>
              </a:rPr>
              <a:t> de </a:t>
            </a:r>
            <a:r>
              <a:rPr lang="en-GB" sz="2700" i="0" dirty="0" err="1">
                <a:solidFill>
                  <a:schemeClr val="accent1">
                    <a:lumMod val="75000"/>
                  </a:schemeClr>
                </a:solidFill>
                <a:latin typeface="Arial" pitchFamily="34" charset="0"/>
                <a:cs typeface="Arial" pitchFamily="34" charset="0"/>
              </a:rPr>
              <a:t>Cercetare-Dezvoltare</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pentru</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Microtehnologie</a:t>
            </a:r>
            <a:r>
              <a:rPr lang="en-GB" sz="2700" i="0" dirty="0">
                <a:solidFill>
                  <a:schemeClr val="accent1">
                    <a:lumMod val="75000"/>
                  </a:schemeClr>
                </a:solidFill>
                <a:latin typeface="Arial" pitchFamily="34" charset="0"/>
                <a:cs typeface="Arial" pitchFamily="34" charset="0"/>
              </a:rPr>
              <a:t> - IMT </a:t>
            </a:r>
            <a:r>
              <a:rPr lang="en-GB" sz="2700" i="0" dirty="0" err="1">
                <a:solidFill>
                  <a:schemeClr val="accent1">
                    <a:lumMod val="75000"/>
                  </a:schemeClr>
                </a:solidFill>
                <a:latin typeface="Arial" pitchFamily="34" charset="0"/>
                <a:cs typeface="Arial" pitchFamily="34" charset="0"/>
              </a:rPr>
              <a:t>București</a:t>
            </a:r>
            <a:endParaRPr lang="en-GB" sz="2700" i="0" dirty="0">
              <a:solidFill>
                <a:schemeClr val="accent1">
                  <a:lumMod val="75000"/>
                </a:schemeClr>
              </a:solidFill>
              <a:latin typeface="Arial" pitchFamily="34" charset="0"/>
              <a:cs typeface="Arial" pitchFamily="34" charset="0"/>
            </a:endParaRPr>
          </a:p>
          <a:p>
            <a:pPr marL="431498" indent="-431498" algn="l">
              <a:lnSpc>
                <a:spcPct val="100000"/>
              </a:lnSpc>
              <a:buFont typeface="Arial" panose="020B0604020202020204" pitchFamily="34" charset="0"/>
              <a:buChar char="•"/>
            </a:pPr>
            <a:r>
              <a:rPr lang="en-GB" sz="2700" i="0" dirty="0" err="1">
                <a:solidFill>
                  <a:schemeClr val="accent1">
                    <a:lumMod val="75000"/>
                  </a:schemeClr>
                </a:solidFill>
                <a:latin typeface="Arial" pitchFamily="34" charset="0"/>
                <a:cs typeface="Arial" pitchFamily="34" charset="0"/>
              </a:rPr>
              <a:t>Institutul</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Naţional</a:t>
            </a:r>
            <a:r>
              <a:rPr lang="en-GB" sz="2700" i="0" dirty="0">
                <a:solidFill>
                  <a:schemeClr val="accent1">
                    <a:lumMod val="75000"/>
                  </a:schemeClr>
                </a:solidFill>
                <a:latin typeface="Arial" pitchFamily="34" charset="0"/>
                <a:cs typeface="Arial" pitchFamily="34" charset="0"/>
              </a:rPr>
              <a:t> de </a:t>
            </a:r>
            <a:r>
              <a:rPr lang="en-GB" sz="2700" i="0" dirty="0" err="1">
                <a:solidFill>
                  <a:schemeClr val="accent1">
                    <a:lumMod val="75000"/>
                  </a:schemeClr>
                </a:solidFill>
                <a:latin typeface="Arial" pitchFamily="34" charset="0"/>
                <a:cs typeface="Arial" pitchFamily="34" charset="0"/>
              </a:rPr>
              <a:t>Cercetare-Dezvoltare</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pentru</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Mecatronică</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și</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Tehnica</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Masurării</a:t>
            </a:r>
            <a:endParaRPr lang="en-GB" sz="2700" i="0" dirty="0">
              <a:solidFill>
                <a:schemeClr val="accent1">
                  <a:lumMod val="75000"/>
                </a:schemeClr>
              </a:solidFill>
              <a:latin typeface="Arial" pitchFamily="34" charset="0"/>
              <a:cs typeface="Arial" pitchFamily="34" charset="0"/>
            </a:endParaRPr>
          </a:p>
          <a:p>
            <a:pPr marL="431498" indent="-431498" algn="l">
              <a:lnSpc>
                <a:spcPct val="100000"/>
              </a:lnSpc>
              <a:buFont typeface="Arial" panose="020B0604020202020204" pitchFamily="34" charset="0"/>
              <a:buChar char="•"/>
            </a:pPr>
            <a:r>
              <a:rPr lang="en-GB" sz="2700" i="0" dirty="0" err="1">
                <a:solidFill>
                  <a:schemeClr val="accent1">
                    <a:lumMod val="75000"/>
                  </a:schemeClr>
                </a:solidFill>
                <a:latin typeface="Arial" pitchFamily="34" charset="0"/>
                <a:cs typeface="Arial" pitchFamily="34" charset="0"/>
              </a:rPr>
              <a:t>Institutul</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Național</a:t>
            </a:r>
            <a:r>
              <a:rPr lang="en-GB" sz="2700" i="0" dirty="0">
                <a:solidFill>
                  <a:schemeClr val="accent1">
                    <a:lumMod val="75000"/>
                  </a:schemeClr>
                </a:solidFill>
                <a:latin typeface="Arial" pitchFamily="34" charset="0"/>
                <a:cs typeface="Arial" pitchFamily="34" charset="0"/>
              </a:rPr>
              <a:t> de </a:t>
            </a:r>
            <a:r>
              <a:rPr lang="en-GB" sz="2700" i="0" dirty="0" err="1">
                <a:solidFill>
                  <a:schemeClr val="accent1">
                    <a:lumMod val="75000"/>
                  </a:schemeClr>
                </a:solidFill>
                <a:latin typeface="Arial" pitchFamily="34" charset="0"/>
                <a:cs typeface="Arial" pitchFamily="34" charset="0"/>
              </a:rPr>
              <a:t>Cercetare-Dezvoltare</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pentru</a:t>
            </a:r>
            <a:r>
              <a:rPr lang="en-GB" sz="2700" i="0" dirty="0">
                <a:solidFill>
                  <a:schemeClr val="accent1">
                    <a:lumMod val="75000"/>
                  </a:schemeClr>
                </a:solidFill>
                <a:latin typeface="Arial" pitchFamily="34" charset="0"/>
                <a:cs typeface="Arial" pitchFamily="34" charset="0"/>
              </a:rPr>
              <a:t> Textile </a:t>
            </a:r>
            <a:r>
              <a:rPr lang="en-GB" sz="2700" i="0" dirty="0" err="1">
                <a:solidFill>
                  <a:schemeClr val="accent1">
                    <a:lumMod val="75000"/>
                  </a:schemeClr>
                </a:solidFill>
                <a:latin typeface="Arial" pitchFamily="34" charset="0"/>
                <a:cs typeface="Arial" pitchFamily="34" charset="0"/>
              </a:rPr>
              <a:t>și</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Pielărie</a:t>
            </a:r>
            <a:endParaRPr lang="en-GB" sz="2700" i="0" dirty="0">
              <a:solidFill>
                <a:schemeClr val="accent1">
                  <a:lumMod val="75000"/>
                </a:schemeClr>
              </a:solidFill>
              <a:latin typeface="Arial" pitchFamily="34" charset="0"/>
              <a:cs typeface="Arial" pitchFamily="34" charset="0"/>
            </a:endParaRPr>
          </a:p>
          <a:p>
            <a:pPr marL="431498" indent="-431498" algn="l">
              <a:lnSpc>
                <a:spcPct val="100000"/>
              </a:lnSpc>
              <a:buFont typeface="Arial" panose="020B0604020202020204" pitchFamily="34" charset="0"/>
              <a:buChar char="•"/>
            </a:pPr>
            <a:r>
              <a:rPr lang="en-GB" sz="2700" i="0" dirty="0" err="1">
                <a:solidFill>
                  <a:schemeClr val="accent1">
                    <a:lumMod val="75000"/>
                  </a:schemeClr>
                </a:solidFill>
                <a:latin typeface="Arial" pitchFamily="34" charset="0"/>
                <a:cs typeface="Arial" pitchFamily="34" charset="0"/>
              </a:rPr>
              <a:t>Institutul</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Național</a:t>
            </a:r>
            <a:r>
              <a:rPr lang="en-GB" sz="2700" i="0" dirty="0">
                <a:solidFill>
                  <a:schemeClr val="accent1">
                    <a:lumMod val="75000"/>
                  </a:schemeClr>
                </a:solidFill>
                <a:latin typeface="Arial" pitchFamily="34" charset="0"/>
                <a:cs typeface="Arial" pitchFamily="34" charset="0"/>
              </a:rPr>
              <a:t> de </a:t>
            </a:r>
            <a:r>
              <a:rPr lang="en-GB" sz="2700" i="0" dirty="0" err="1">
                <a:solidFill>
                  <a:schemeClr val="accent1">
                    <a:lumMod val="75000"/>
                  </a:schemeClr>
                </a:solidFill>
                <a:latin typeface="Arial" pitchFamily="34" charset="0"/>
                <a:cs typeface="Arial" pitchFamily="34" charset="0"/>
              </a:rPr>
              <a:t>Cercetare-Dezvoltare</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în</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Domeniul</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Patologiei</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și</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Științelor</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Biomedicale</a:t>
            </a:r>
            <a:r>
              <a:rPr lang="en-GB" sz="2700" i="0" dirty="0">
                <a:solidFill>
                  <a:schemeClr val="accent1">
                    <a:lumMod val="75000"/>
                  </a:schemeClr>
                </a:solidFill>
                <a:latin typeface="Arial" pitchFamily="34" charset="0"/>
                <a:cs typeface="Arial" pitchFamily="34" charset="0"/>
              </a:rPr>
              <a:t> „Victor </a:t>
            </a:r>
            <a:r>
              <a:rPr lang="en-GB" sz="2700" i="0" dirty="0" err="1">
                <a:solidFill>
                  <a:schemeClr val="accent1">
                    <a:lumMod val="75000"/>
                  </a:schemeClr>
                </a:solidFill>
                <a:latin typeface="Arial" pitchFamily="34" charset="0"/>
                <a:cs typeface="Arial" pitchFamily="34" charset="0"/>
              </a:rPr>
              <a:t>Babeș</a:t>
            </a:r>
            <a:r>
              <a:rPr lang="en-GB" sz="2700" i="0" dirty="0">
                <a:solidFill>
                  <a:schemeClr val="accent1">
                    <a:lumMod val="75000"/>
                  </a:schemeClr>
                </a:solidFill>
                <a:latin typeface="Arial" pitchFamily="34" charset="0"/>
                <a:cs typeface="Arial" pitchFamily="34" charset="0"/>
              </a:rPr>
              <a:t>”</a:t>
            </a:r>
          </a:p>
          <a:p>
            <a:pPr marL="431498" indent="-431498" algn="l">
              <a:lnSpc>
                <a:spcPct val="100000"/>
              </a:lnSpc>
              <a:buFont typeface="Arial" panose="020B0604020202020204" pitchFamily="34" charset="0"/>
              <a:buChar char="•"/>
            </a:pPr>
            <a:r>
              <a:rPr lang="en-GB" sz="2700" i="0" dirty="0" err="1">
                <a:solidFill>
                  <a:schemeClr val="accent1">
                    <a:lumMod val="75000"/>
                  </a:schemeClr>
                </a:solidFill>
                <a:latin typeface="Arial" pitchFamily="34" charset="0"/>
                <a:cs typeface="Arial" pitchFamily="34" charset="0"/>
              </a:rPr>
              <a:t>Institutul</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Național</a:t>
            </a:r>
            <a:r>
              <a:rPr lang="en-GB" sz="2700" i="0" dirty="0">
                <a:solidFill>
                  <a:schemeClr val="accent1">
                    <a:lumMod val="75000"/>
                  </a:schemeClr>
                </a:solidFill>
                <a:latin typeface="Arial" pitchFamily="34" charset="0"/>
                <a:cs typeface="Arial" pitchFamily="34" charset="0"/>
              </a:rPr>
              <a:t> de </a:t>
            </a:r>
            <a:r>
              <a:rPr lang="en-GB" sz="2700" i="0" dirty="0" err="1">
                <a:solidFill>
                  <a:schemeClr val="accent1">
                    <a:lumMod val="75000"/>
                  </a:schemeClr>
                </a:solidFill>
                <a:latin typeface="Arial" pitchFamily="34" charset="0"/>
                <a:cs typeface="Arial" pitchFamily="34" charset="0"/>
              </a:rPr>
              <a:t>Cercetare-Dezvoltare</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în</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Informatică</a:t>
            </a:r>
            <a:r>
              <a:rPr lang="en-GB" sz="2700" i="0" dirty="0">
                <a:solidFill>
                  <a:schemeClr val="accent1">
                    <a:lumMod val="75000"/>
                  </a:schemeClr>
                </a:solidFill>
                <a:latin typeface="Arial" pitchFamily="34" charset="0"/>
                <a:cs typeface="Arial" pitchFamily="34" charset="0"/>
              </a:rPr>
              <a:t> – ICI </a:t>
            </a:r>
            <a:r>
              <a:rPr lang="en-GB" sz="2700" i="0" dirty="0" err="1">
                <a:solidFill>
                  <a:schemeClr val="accent1">
                    <a:lumMod val="75000"/>
                  </a:schemeClr>
                </a:solidFill>
                <a:latin typeface="Arial" pitchFamily="34" charset="0"/>
                <a:cs typeface="Arial" pitchFamily="34" charset="0"/>
              </a:rPr>
              <a:t>București</a:t>
            </a:r>
            <a:endParaRPr lang="en-GB" sz="2700" i="0" dirty="0">
              <a:solidFill>
                <a:schemeClr val="accent1">
                  <a:lumMod val="75000"/>
                </a:schemeClr>
              </a:solidFill>
              <a:latin typeface="Arial" pitchFamily="34" charset="0"/>
              <a:cs typeface="Arial" pitchFamily="34" charset="0"/>
            </a:endParaRPr>
          </a:p>
          <a:p>
            <a:pPr marL="431498" indent="-431498" algn="l">
              <a:lnSpc>
                <a:spcPct val="100000"/>
              </a:lnSpc>
              <a:buFont typeface="Arial" panose="020B0604020202020204" pitchFamily="34" charset="0"/>
              <a:buChar char="•"/>
            </a:pPr>
            <a:r>
              <a:rPr lang="en-GB" sz="2700" i="0" dirty="0" err="1">
                <a:solidFill>
                  <a:schemeClr val="accent1">
                    <a:lumMod val="75000"/>
                  </a:schemeClr>
                </a:solidFill>
                <a:latin typeface="Arial" pitchFamily="34" charset="0"/>
                <a:cs typeface="Arial" pitchFamily="34" charset="0"/>
              </a:rPr>
              <a:t>Institutul</a:t>
            </a:r>
            <a:r>
              <a:rPr lang="en-GB" sz="2700" i="0" dirty="0">
                <a:solidFill>
                  <a:schemeClr val="accent1">
                    <a:lumMod val="75000"/>
                  </a:schemeClr>
                </a:solidFill>
                <a:latin typeface="Arial" pitchFamily="34" charset="0"/>
                <a:cs typeface="Arial" pitchFamily="34" charset="0"/>
              </a:rPr>
              <a:t> de </a:t>
            </a:r>
            <a:r>
              <a:rPr lang="en-GB" sz="2700" i="0" dirty="0" err="1">
                <a:solidFill>
                  <a:schemeClr val="accent1">
                    <a:lumMod val="75000"/>
                  </a:schemeClr>
                </a:solidFill>
                <a:latin typeface="Arial" pitchFamily="34" charset="0"/>
                <a:cs typeface="Arial" pitchFamily="34" charset="0"/>
              </a:rPr>
              <a:t>Cercetare</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și</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Proiectare</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Tehnologică</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pentru</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Construcții</a:t>
            </a:r>
            <a:r>
              <a:rPr lang="en-GB" sz="2700" i="0" dirty="0">
                <a:solidFill>
                  <a:schemeClr val="accent1">
                    <a:lumMod val="75000"/>
                  </a:schemeClr>
                </a:solidFill>
                <a:latin typeface="Arial" pitchFamily="34" charset="0"/>
                <a:cs typeface="Arial" pitchFamily="34" charset="0"/>
              </a:rPr>
              <a:t> </a:t>
            </a:r>
            <a:r>
              <a:rPr lang="en-GB" sz="2700" i="0" dirty="0" err="1">
                <a:solidFill>
                  <a:schemeClr val="accent1">
                    <a:lumMod val="75000"/>
                  </a:schemeClr>
                </a:solidFill>
                <a:latin typeface="Arial" pitchFamily="34" charset="0"/>
                <a:cs typeface="Arial" pitchFamily="34" charset="0"/>
              </a:rPr>
              <a:t>Mașini</a:t>
            </a:r>
            <a:r>
              <a:rPr lang="en-GB" sz="2700" i="0" dirty="0">
                <a:solidFill>
                  <a:schemeClr val="accent1">
                    <a:lumMod val="75000"/>
                  </a:schemeClr>
                </a:solidFill>
                <a:latin typeface="Arial" pitchFamily="34" charset="0"/>
                <a:cs typeface="Arial" pitchFamily="34" charset="0"/>
              </a:rPr>
              <a:t> S.A</a:t>
            </a:r>
            <a:r>
              <a:rPr lang="en-GB" i="0" dirty="0">
                <a:solidFill>
                  <a:schemeClr val="accent1">
                    <a:lumMod val="75000"/>
                  </a:schemeClr>
                </a:solidFill>
              </a:rP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062" y="867887"/>
            <a:ext cx="10096665" cy="1722916"/>
          </a:xfrm>
          <a:solidFill>
            <a:schemeClr val="accent2">
              <a:lumMod val="20000"/>
              <a:lumOff val="80000"/>
            </a:schemeClr>
          </a:solidFill>
        </p:spPr>
        <p:txBody>
          <a:bodyPr>
            <a:normAutofit/>
          </a:bodyPr>
          <a:lstStyle/>
          <a:p>
            <a:pPr algn="ctr"/>
            <a:r>
              <a:rPr lang="ro-RO" sz="3200" b="1" dirty="0">
                <a:latin typeface="Arial" pitchFamily="34" charset="0"/>
                <a:cs typeface="Arial" pitchFamily="34" charset="0"/>
              </a:rPr>
              <a:t> Legislația din România privind resursa umană de CDI.</a:t>
            </a:r>
            <a:endParaRPr lang="en-US" sz="3200" dirty="0">
              <a:latin typeface="Arial" pitchFamily="34" charset="0"/>
              <a:cs typeface="Arial" pitchFamily="34" charset="0"/>
            </a:endParaRPr>
          </a:p>
        </p:txBody>
      </p:sp>
      <p:sp>
        <p:nvSpPr>
          <p:cNvPr id="3" name="Content Placeholder 2"/>
          <p:cNvSpPr>
            <a:spLocks noGrp="1"/>
          </p:cNvSpPr>
          <p:nvPr>
            <p:ph sz="half" idx="1"/>
          </p:nvPr>
        </p:nvSpPr>
        <p:spPr>
          <a:xfrm>
            <a:off x="975359" y="4695250"/>
            <a:ext cx="11135367" cy="4669507"/>
          </a:xfrm>
        </p:spPr>
        <p:txBody>
          <a:bodyPr>
            <a:normAutofit/>
          </a:bodyPr>
          <a:lstStyle/>
          <a:p>
            <a:pPr>
              <a:buFont typeface="Arial" pitchFamily="34" charset="0"/>
              <a:buChar char="•"/>
            </a:pPr>
            <a:r>
              <a:rPr lang="en-US" sz="2700" i="1" dirty="0" err="1">
                <a:latin typeface="Arial" pitchFamily="34" charset="0"/>
                <a:cs typeface="Arial" pitchFamily="34" charset="0"/>
              </a:rPr>
              <a:t>Acordarea</a:t>
            </a:r>
            <a:r>
              <a:rPr lang="en-US" sz="2700" i="1" dirty="0">
                <a:latin typeface="Arial" pitchFamily="34" charset="0"/>
                <a:cs typeface="Arial" pitchFamily="34" charset="0"/>
              </a:rPr>
              <a:t> </a:t>
            </a:r>
            <a:r>
              <a:rPr lang="en-US" sz="2700" i="1" dirty="0" err="1">
                <a:latin typeface="Arial" pitchFamily="34" charset="0"/>
                <a:cs typeface="Arial" pitchFamily="34" charset="0"/>
              </a:rPr>
              <a:t>gradelor</a:t>
            </a:r>
            <a:r>
              <a:rPr lang="en-US" sz="2700" i="1" dirty="0">
                <a:latin typeface="Arial" pitchFamily="34" charset="0"/>
                <a:cs typeface="Arial" pitchFamily="34" charset="0"/>
              </a:rPr>
              <a:t> </a:t>
            </a:r>
            <a:r>
              <a:rPr lang="en-US" sz="2700" i="1" dirty="0" err="1">
                <a:latin typeface="Arial" pitchFamily="34" charset="0"/>
                <a:cs typeface="Arial" pitchFamily="34" charset="0"/>
              </a:rPr>
              <a:t>profesionale</a:t>
            </a:r>
            <a:r>
              <a:rPr lang="ro-RO" sz="2700" i="1" dirty="0">
                <a:latin typeface="Arial" pitchFamily="34" charset="0"/>
                <a:cs typeface="Arial" pitchFamily="34" charset="0"/>
              </a:rPr>
              <a:t>;</a:t>
            </a:r>
          </a:p>
          <a:p>
            <a:pPr>
              <a:buFont typeface="Arial" pitchFamily="34" charset="0"/>
              <a:buChar char="•"/>
            </a:pPr>
            <a:r>
              <a:rPr lang="en-US" sz="2700" i="1" dirty="0" err="1">
                <a:latin typeface="Arial" pitchFamily="34" charset="0"/>
                <a:cs typeface="Arial" pitchFamily="34" charset="0"/>
              </a:rPr>
              <a:t>Evaluarea</a:t>
            </a:r>
            <a:r>
              <a:rPr lang="en-US" sz="2700" i="1" dirty="0">
                <a:latin typeface="Arial" pitchFamily="34" charset="0"/>
                <a:cs typeface="Arial" pitchFamily="34" charset="0"/>
              </a:rPr>
              <a:t> </a:t>
            </a:r>
            <a:r>
              <a:rPr lang="en-US" sz="2700" i="1" dirty="0" err="1">
                <a:latin typeface="Arial" pitchFamily="34" charset="0"/>
                <a:cs typeface="Arial" pitchFamily="34" charset="0"/>
              </a:rPr>
              <a:t>performanței</a:t>
            </a:r>
            <a:r>
              <a:rPr lang="ro-RO" sz="2700" i="1" dirty="0">
                <a:latin typeface="Arial" pitchFamily="34" charset="0"/>
                <a:cs typeface="Arial" pitchFamily="34" charset="0"/>
              </a:rPr>
              <a:t>;</a:t>
            </a:r>
          </a:p>
          <a:p>
            <a:pPr>
              <a:buFont typeface="Arial" pitchFamily="34" charset="0"/>
              <a:buChar char="•"/>
            </a:pPr>
            <a:r>
              <a:rPr lang="en-US" sz="2700" i="1" dirty="0" err="1">
                <a:latin typeface="Arial" pitchFamily="34" charset="0"/>
                <a:cs typeface="Arial" pitchFamily="34" charset="0"/>
              </a:rPr>
              <a:t>Legi</a:t>
            </a:r>
            <a:r>
              <a:rPr lang="en-US" sz="2700" i="1" dirty="0">
                <a:latin typeface="Arial" pitchFamily="34" charset="0"/>
                <a:cs typeface="Arial" pitchFamily="34" charset="0"/>
              </a:rPr>
              <a:t> </a:t>
            </a:r>
            <a:r>
              <a:rPr lang="en-US" sz="2700" i="1" dirty="0" err="1">
                <a:latin typeface="Arial" pitchFamily="34" charset="0"/>
                <a:cs typeface="Arial" pitchFamily="34" charset="0"/>
              </a:rPr>
              <a:t>și</a:t>
            </a:r>
            <a:r>
              <a:rPr lang="en-US" sz="2700" i="1" dirty="0">
                <a:latin typeface="Arial" pitchFamily="34" charset="0"/>
                <a:cs typeface="Arial" pitchFamily="34" charset="0"/>
              </a:rPr>
              <a:t> </a:t>
            </a:r>
            <a:r>
              <a:rPr lang="en-US" sz="2700" i="1" dirty="0" err="1">
                <a:latin typeface="Arial" pitchFamily="34" charset="0"/>
                <a:cs typeface="Arial" pitchFamily="34" charset="0"/>
              </a:rPr>
              <a:t>reglementări</a:t>
            </a:r>
            <a:r>
              <a:rPr lang="en-US" sz="2700" i="1" dirty="0">
                <a:latin typeface="Arial" pitchFamily="34" charset="0"/>
                <a:cs typeface="Arial" pitchFamily="34" charset="0"/>
              </a:rPr>
              <a:t> </a:t>
            </a:r>
            <a:r>
              <a:rPr lang="en-US" sz="2700" i="1" dirty="0" err="1">
                <a:latin typeface="Arial" pitchFamily="34" charset="0"/>
                <a:cs typeface="Arial" pitchFamily="34" charset="0"/>
              </a:rPr>
              <a:t>specifice</a:t>
            </a:r>
            <a:r>
              <a:rPr lang="en-US" sz="2700" i="1" dirty="0">
                <a:latin typeface="Arial" pitchFamily="34" charset="0"/>
                <a:cs typeface="Arial" pitchFamily="34" charset="0"/>
              </a:rPr>
              <a:t> </a:t>
            </a:r>
            <a:r>
              <a:rPr lang="en-US" sz="2700" i="1" dirty="0" err="1">
                <a:latin typeface="Arial" pitchFamily="34" charset="0"/>
                <a:cs typeface="Arial" pitchFamily="34" charset="0"/>
              </a:rPr>
              <a:t>învățământului</a:t>
            </a:r>
            <a:r>
              <a:rPr lang="en-US" sz="2700" i="1" dirty="0">
                <a:latin typeface="Arial" pitchFamily="34" charset="0"/>
                <a:cs typeface="Arial" pitchFamily="34" charset="0"/>
              </a:rPr>
              <a:t> superior</a:t>
            </a:r>
            <a:r>
              <a:rPr lang="ro-RO" sz="2700" i="1" dirty="0">
                <a:latin typeface="Arial" pitchFamily="34" charset="0"/>
                <a:cs typeface="Arial" pitchFamily="34" charset="0"/>
              </a:rPr>
              <a:t>;</a:t>
            </a:r>
            <a:endParaRPr lang="en-US" sz="2700" dirty="0">
              <a:latin typeface="Arial" pitchFamily="34" charset="0"/>
              <a:cs typeface="Arial" pitchFamily="34" charset="0"/>
            </a:endParaRPr>
          </a:p>
          <a:p>
            <a:pPr>
              <a:buFont typeface="Arial" pitchFamily="34" charset="0"/>
              <a:buChar char="•"/>
            </a:pPr>
            <a:r>
              <a:rPr lang="en-US" sz="2700" i="1" dirty="0" err="1">
                <a:latin typeface="Arial" pitchFamily="34" charset="0"/>
                <a:cs typeface="Arial" pitchFamily="34" charset="0"/>
              </a:rPr>
              <a:t>Legea</a:t>
            </a:r>
            <a:r>
              <a:rPr lang="en-US" sz="2700" i="1" dirty="0">
                <a:latin typeface="Arial" pitchFamily="34" charset="0"/>
                <a:cs typeface="Arial" pitchFamily="34" charset="0"/>
              </a:rPr>
              <a:t> </a:t>
            </a:r>
            <a:r>
              <a:rPr lang="en-US" sz="2700" i="1" dirty="0" err="1">
                <a:latin typeface="Arial" pitchFamily="34" charset="0"/>
                <a:cs typeface="Arial" pitchFamily="34" charset="0"/>
              </a:rPr>
              <a:t>educației</a:t>
            </a:r>
            <a:r>
              <a:rPr lang="en-US" sz="2700" i="1" dirty="0">
                <a:latin typeface="Arial" pitchFamily="34" charset="0"/>
                <a:cs typeface="Arial" pitchFamily="34" charset="0"/>
              </a:rPr>
              <a:t> </a:t>
            </a:r>
            <a:r>
              <a:rPr lang="en-US" sz="2700" i="1" dirty="0" err="1">
                <a:latin typeface="Arial" pitchFamily="34" charset="0"/>
                <a:cs typeface="Arial" pitchFamily="34" charset="0"/>
              </a:rPr>
              <a:t>naționale</a:t>
            </a:r>
            <a:r>
              <a:rPr lang="en-US" sz="2700" i="1" dirty="0">
                <a:latin typeface="Arial" pitchFamily="34" charset="0"/>
                <a:cs typeface="Arial" pitchFamily="34" charset="0"/>
              </a:rPr>
              <a:t> nr. 1/2011</a:t>
            </a:r>
            <a:r>
              <a:rPr lang="en-US" sz="2700" dirty="0">
                <a:latin typeface="Arial" pitchFamily="34" charset="0"/>
                <a:cs typeface="Arial" pitchFamily="34" charset="0"/>
              </a:rPr>
              <a:t>, cu </a:t>
            </a:r>
            <a:r>
              <a:rPr lang="en-US" sz="2700" dirty="0" err="1">
                <a:latin typeface="Arial" pitchFamily="34" charset="0"/>
                <a:cs typeface="Arial" pitchFamily="34" charset="0"/>
              </a:rPr>
              <a:t>modificările</a:t>
            </a:r>
            <a:r>
              <a:rPr lang="en-US" sz="2700" dirty="0">
                <a:latin typeface="Arial" pitchFamily="34" charset="0"/>
                <a:cs typeface="Arial" pitchFamily="34" charset="0"/>
              </a:rPr>
              <a:t> </a:t>
            </a:r>
            <a:r>
              <a:rPr lang="en-US" sz="2700" dirty="0" err="1">
                <a:latin typeface="Arial" pitchFamily="34" charset="0"/>
                <a:cs typeface="Arial" pitchFamily="34" charset="0"/>
              </a:rPr>
              <a:t>și</a:t>
            </a:r>
            <a:r>
              <a:rPr lang="en-US" sz="2700" dirty="0">
                <a:latin typeface="Arial" pitchFamily="34" charset="0"/>
                <a:cs typeface="Arial" pitchFamily="34" charset="0"/>
              </a:rPr>
              <a:t> </a:t>
            </a:r>
            <a:r>
              <a:rPr lang="en-US" sz="2700" dirty="0" err="1">
                <a:latin typeface="Arial" pitchFamily="34" charset="0"/>
                <a:cs typeface="Arial" pitchFamily="34" charset="0"/>
              </a:rPr>
              <a:t>completările</a:t>
            </a:r>
            <a:r>
              <a:rPr lang="en-US" sz="2700" dirty="0">
                <a:latin typeface="Arial" pitchFamily="34" charset="0"/>
                <a:cs typeface="Arial" pitchFamily="34" charset="0"/>
              </a:rPr>
              <a:t> </a:t>
            </a:r>
            <a:r>
              <a:rPr lang="en-US" sz="2700" dirty="0" err="1">
                <a:latin typeface="Arial" pitchFamily="34" charset="0"/>
                <a:cs typeface="Arial" pitchFamily="34" charset="0"/>
              </a:rPr>
              <a:t>ulterioare</a:t>
            </a:r>
            <a:r>
              <a:rPr lang="en-US" sz="2700" dirty="0">
                <a:latin typeface="Arial" pitchFamily="34" charset="0"/>
                <a:cs typeface="Arial" pitchFamily="34" charset="0"/>
              </a:rPr>
              <a:t>, </a:t>
            </a:r>
            <a:r>
              <a:rPr lang="en-US" sz="2700" dirty="0" err="1">
                <a:latin typeface="Arial" pitchFamily="34" charset="0"/>
                <a:cs typeface="Arial" pitchFamily="34" charset="0"/>
              </a:rPr>
              <a:t>reglementează</a:t>
            </a:r>
            <a:r>
              <a:rPr lang="en-US" sz="2700" dirty="0">
                <a:latin typeface="Arial" pitchFamily="34" charset="0"/>
                <a:cs typeface="Arial" pitchFamily="34" charset="0"/>
              </a:rPr>
              <a:t> </a:t>
            </a:r>
            <a:r>
              <a:rPr lang="en-US" sz="2700" dirty="0" err="1">
                <a:latin typeface="Arial" pitchFamily="34" charset="0"/>
                <a:cs typeface="Arial" pitchFamily="34" charset="0"/>
              </a:rPr>
              <a:t>structura</a:t>
            </a:r>
            <a:r>
              <a:rPr lang="en-US" sz="2700" dirty="0">
                <a:latin typeface="Arial" pitchFamily="34" charset="0"/>
                <a:cs typeface="Arial" pitchFamily="34" charset="0"/>
              </a:rPr>
              <a:t>, </a:t>
            </a:r>
            <a:r>
              <a:rPr lang="en-US" sz="2700" dirty="0" err="1">
                <a:latin typeface="Arial" pitchFamily="34" charset="0"/>
                <a:cs typeface="Arial" pitchFamily="34" charset="0"/>
              </a:rPr>
              <a:t>funcțiile</a:t>
            </a:r>
            <a:r>
              <a:rPr lang="en-US" sz="2700" dirty="0">
                <a:latin typeface="Arial" pitchFamily="34" charset="0"/>
                <a:cs typeface="Arial" pitchFamily="34" charset="0"/>
              </a:rPr>
              <a:t>, </a:t>
            </a:r>
            <a:r>
              <a:rPr lang="en-US" sz="2700" dirty="0" err="1">
                <a:latin typeface="Arial" pitchFamily="34" charset="0"/>
                <a:cs typeface="Arial" pitchFamily="34" charset="0"/>
              </a:rPr>
              <a:t>organizarea</a:t>
            </a:r>
            <a:r>
              <a:rPr lang="en-US" sz="2700" dirty="0">
                <a:latin typeface="Arial" pitchFamily="34" charset="0"/>
                <a:cs typeface="Arial" pitchFamily="34" charset="0"/>
              </a:rPr>
              <a:t> </a:t>
            </a:r>
            <a:r>
              <a:rPr lang="en-US" sz="2700" dirty="0" err="1">
                <a:latin typeface="Arial" pitchFamily="34" charset="0"/>
                <a:cs typeface="Arial" pitchFamily="34" charset="0"/>
              </a:rPr>
              <a:t>și</a:t>
            </a:r>
            <a:r>
              <a:rPr lang="en-US" sz="2700" dirty="0">
                <a:latin typeface="Arial" pitchFamily="34" charset="0"/>
                <a:cs typeface="Arial" pitchFamily="34" charset="0"/>
              </a:rPr>
              <a:t> </a:t>
            </a:r>
            <a:r>
              <a:rPr lang="en-US" sz="2700" dirty="0" err="1">
                <a:latin typeface="Arial" pitchFamily="34" charset="0"/>
                <a:cs typeface="Arial" pitchFamily="34" charset="0"/>
              </a:rPr>
              <a:t>funcționarea</a:t>
            </a:r>
            <a:r>
              <a:rPr lang="en-US" sz="2700" dirty="0">
                <a:latin typeface="Arial" pitchFamily="34" charset="0"/>
                <a:cs typeface="Arial" pitchFamily="34" charset="0"/>
              </a:rPr>
              <a:t> </a:t>
            </a:r>
            <a:r>
              <a:rPr lang="en-US" sz="2700" dirty="0" err="1">
                <a:latin typeface="Arial" pitchFamily="34" charset="0"/>
                <a:cs typeface="Arial" pitchFamily="34" charset="0"/>
              </a:rPr>
              <a:t>sistemului</a:t>
            </a:r>
            <a:r>
              <a:rPr lang="en-US" sz="2700" dirty="0">
                <a:latin typeface="Arial" pitchFamily="34" charset="0"/>
                <a:cs typeface="Arial" pitchFamily="34" charset="0"/>
              </a:rPr>
              <a:t> </a:t>
            </a:r>
            <a:r>
              <a:rPr lang="en-US" sz="2700" dirty="0" err="1">
                <a:latin typeface="Arial" pitchFamily="34" charset="0"/>
                <a:cs typeface="Arial" pitchFamily="34" charset="0"/>
              </a:rPr>
              <a:t>național</a:t>
            </a:r>
            <a:r>
              <a:rPr lang="en-US" sz="2700" dirty="0">
                <a:latin typeface="Arial" pitchFamily="34" charset="0"/>
                <a:cs typeface="Arial" pitchFamily="34" charset="0"/>
              </a:rPr>
              <a:t> de </a:t>
            </a:r>
            <a:r>
              <a:rPr lang="en-US" sz="2700" dirty="0" err="1">
                <a:latin typeface="Arial" pitchFamily="34" charset="0"/>
                <a:cs typeface="Arial" pitchFamily="34" charset="0"/>
              </a:rPr>
              <a:t>învățământ</a:t>
            </a:r>
            <a:r>
              <a:rPr lang="en-US" sz="2700" dirty="0">
                <a:latin typeface="Arial" pitchFamily="34" charset="0"/>
                <a:cs typeface="Arial" pitchFamily="34" charset="0"/>
              </a:rPr>
              <a:t> de stat, particular </a:t>
            </a:r>
            <a:r>
              <a:rPr lang="en-US" sz="2700" dirty="0" err="1">
                <a:latin typeface="Arial" pitchFamily="34" charset="0"/>
                <a:cs typeface="Arial" pitchFamily="34" charset="0"/>
              </a:rPr>
              <a:t>şi</a:t>
            </a:r>
            <a:r>
              <a:rPr lang="en-US" sz="2700" dirty="0">
                <a:latin typeface="Arial" pitchFamily="34" charset="0"/>
                <a:cs typeface="Arial" pitchFamily="34" charset="0"/>
              </a:rPr>
              <a:t> </a:t>
            </a:r>
            <a:r>
              <a:rPr lang="en-US" sz="2700" dirty="0" err="1">
                <a:latin typeface="Arial" pitchFamily="34" charset="0"/>
                <a:cs typeface="Arial" pitchFamily="34" charset="0"/>
              </a:rPr>
              <a:t>confesional</a:t>
            </a:r>
            <a:r>
              <a:rPr lang="en-US" sz="2700" dirty="0">
                <a:latin typeface="Arial" pitchFamily="34" charset="0"/>
                <a:cs typeface="Arial" pitchFamily="34" charset="0"/>
              </a:rPr>
              <a:t>.</a:t>
            </a:r>
            <a:endParaRPr lang="en-GB" sz="2700" dirty="0">
              <a:latin typeface="Arial" pitchFamily="34" charset="0"/>
              <a:cs typeface="Arial" pitchFamily="34" charset="0"/>
            </a:endParaRPr>
          </a:p>
          <a:p>
            <a:endParaRPr lang="en-US" dirty="0"/>
          </a:p>
        </p:txBody>
      </p:sp>
      <p:sp>
        <p:nvSpPr>
          <p:cNvPr id="4" name="Content Placeholder 3"/>
          <p:cNvSpPr>
            <a:spLocks noGrp="1"/>
          </p:cNvSpPr>
          <p:nvPr>
            <p:ph sz="half" idx="2"/>
          </p:nvPr>
        </p:nvSpPr>
        <p:spPr>
          <a:xfrm>
            <a:off x="975360" y="3646229"/>
            <a:ext cx="11899196" cy="819274"/>
          </a:xfrm>
        </p:spPr>
        <p:txBody>
          <a:bodyPr>
            <a:normAutofit/>
          </a:bodyPr>
          <a:lstStyle/>
          <a:p>
            <a:pPr marL="0" indent="0">
              <a:buNone/>
            </a:pPr>
            <a:r>
              <a:rPr lang="en-US" sz="2700" i="1" dirty="0" err="1">
                <a:latin typeface="Arial" pitchFamily="34" charset="0"/>
                <a:cs typeface="Arial" pitchFamily="34" charset="0"/>
              </a:rPr>
              <a:t>Legea</a:t>
            </a:r>
            <a:r>
              <a:rPr lang="en-US" sz="2700" i="1" dirty="0">
                <a:latin typeface="Arial" pitchFamily="34" charset="0"/>
                <a:cs typeface="Arial" pitchFamily="34" charset="0"/>
              </a:rPr>
              <a:t> </a:t>
            </a:r>
            <a:r>
              <a:rPr lang="en-US" sz="2700" i="1" dirty="0" err="1">
                <a:latin typeface="Arial" pitchFamily="34" charset="0"/>
                <a:cs typeface="Arial" pitchFamily="34" charset="0"/>
              </a:rPr>
              <a:t>nr</a:t>
            </a:r>
            <a:r>
              <a:rPr lang="en-US" sz="2700" i="1" dirty="0">
                <a:latin typeface="Arial" pitchFamily="34" charset="0"/>
                <a:cs typeface="Arial" pitchFamily="34" charset="0"/>
              </a:rPr>
              <a:t>. 319/2003 </a:t>
            </a:r>
            <a:r>
              <a:rPr lang="en-US" sz="2700" i="1" dirty="0" err="1">
                <a:latin typeface="Arial" pitchFamily="34" charset="0"/>
                <a:cs typeface="Arial" pitchFamily="34" charset="0"/>
              </a:rPr>
              <a:t>privind</a:t>
            </a:r>
            <a:r>
              <a:rPr lang="en-US" sz="2700" i="1" dirty="0">
                <a:latin typeface="Arial" pitchFamily="34" charset="0"/>
                <a:cs typeface="Arial" pitchFamily="34" charset="0"/>
              </a:rPr>
              <a:t> </a:t>
            </a:r>
            <a:r>
              <a:rPr lang="en-US" sz="2700" i="1" dirty="0" err="1">
                <a:latin typeface="Arial" pitchFamily="34" charset="0"/>
                <a:cs typeface="Arial" pitchFamily="34" charset="0"/>
              </a:rPr>
              <a:t>Statutul</a:t>
            </a:r>
            <a:r>
              <a:rPr lang="en-US" sz="2700" i="1" dirty="0">
                <a:latin typeface="Arial" pitchFamily="34" charset="0"/>
                <a:cs typeface="Arial" pitchFamily="34" charset="0"/>
              </a:rPr>
              <a:t> </a:t>
            </a:r>
            <a:r>
              <a:rPr lang="en-US" sz="2700" i="1" dirty="0" err="1">
                <a:latin typeface="Arial" pitchFamily="34" charset="0"/>
                <a:cs typeface="Arial" pitchFamily="34" charset="0"/>
              </a:rPr>
              <a:t>personalului</a:t>
            </a:r>
            <a:r>
              <a:rPr lang="en-US" sz="2700" i="1" dirty="0">
                <a:latin typeface="Arial" pitchFamily="34" charset="0"/>
                <a:cs typeface="Arial" pitchFamily="34" charset="0"/>
              </a:rPr>
              <a:t> de </a:t>
            </a:r>
            <a:r>
              <a:rPr lang="en-US" sz="2700" i="1" dirty="0" err="1">
                <a:latin typeface="Arial" pitchFamily="34" charset="0"/>
                <a:cs typeface="Arial" pitchFamily="34" charset="0"/>
              </a:rPr>
              <a:t>cercetare-dezvoltare</a:t>
            </a:r>
            <a:endParaRPr lang="en-US" sz="2700" dirty="0">
              <a:latin typeface="Arial" pitchFamily="34" charset="0"/>
              <a:cs typeface="Arial" pitchFamily="34" charset="0"/>
            </a:endParaRPr>
          </a:p>
        </p:txBody>
      </p:sp>
    </p:spTree>
    <p:extLst>
      <p:ext uri="{BB962C8B-B14F-4D97-AF65-F5344CB8AC3E}">
        <p14:creationId xmlns:p14="http://schemas.microsoft.com/office/powerpoint/2010/main" val="386316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264" y="331278"/>
            <a:ext cx="11264943" cy="1885245"/>
          </a:xfrm>
          <a:solidFill>
            <a:schemeClr val="accent2">
              <a:lumMod val="20000"/>
              <a:lumOff val="80000"/>
            </a:schemeClr>
          </a:solidFill>
        </p:spPr>
        <p:txBody>
          <a:bodyPr>
            <a:noAutofit/>
          </a:bodyPr>
          <a:lstStyle/>
          <a:p>
            <a:r>
              <a:rPr lang="ro-RO" sz="3200" b="1" dirty="0">
                <a:latin typeface="Arial" pitchFamily="34" charset="0"/>
                <a:cs typeface="Arial" pitchFamily="34" charset="0"/>
              </a:rPr>
              <a:t> Organisme la nivel național și instituțional cu atribuții în domeniul resursei umane de CDI din România</a:t>
            </a:r>
            <a:endParaRPr lang="en-US" sz="3200" dirty="0">
              <a:latin typeface="Arial" pitchFamily="34" charset="0"/>
              <a:cs typeface="Arial" pitchFamily="34" charset="0"/>
            </a:endParaRPr>
          </a:p>
        </p:txBody>
      </p:sp>
      <p:sp>
        <p:nvSpPr>
          <p:cNvPr id="3" name="Content Placeholder 2"/>
          <p:cNvSpPr>
            <a:spLocks noGrp="1"/>
          </p:cNvSpPr>
          <p:nvPr>
            <p:ph sz="half" idx="1"/>
          </p:nvPr>
        </p:nvSpPr>
        <p:spPr>
          <a:xfrm>
            <a:off x="188020" y="2373086"/>
            <a:ext cx="4594769" cy="7380516"/>
          </a:xfrm>
        </p:spPr>
        <p:txBody>
          <a:bodyPr>
            <a:noAutofit/>
          </a:bodyPr>
          <a:lstStyle/>
          <a:p>
            <a:pPr>
              <a:lnSpc>
                <a:spcPct val="120000"/>
              </a:lnSpc>
            </a:pPr>
            <a:endParaRPr lang="ro-RO" sz="2200" b="1" i="1" dirty="0"/>
          </a:p>
          <a:p>
            <a:pPr algn="just">
              <a:lnSpc>
                <a:spcPct val="100000"/>
              </a:lnSpc>
            </a:pPr>
            <a:r>
              <a:rPr lang="en-US" sz="2000" b="1" i="1" dirty="0" err="1">
                <a:latin typeface="Arial" pitchFamily="34" charset="0"/>
                <a:cs typeface="Arial" pitchFamily="34" charset="0"/>
              </a:rPr>
              <a:t>Organisme</a:t>
            </a:r>
            <a:r>
              <a:rPr lang="en-US" sz="2000" b="1" i="1" dirty="0">
                <a:latin typeface="Arial" pitchFamily="34" charset="0"/>
                <a:cs typeface="Arial" pitchFamily="34" charset="0"/>
              </a:rPr>
              <a:t> la </a:t>
            </a:r>
            <a:r>
              <a:rPr lang="en-US" sz="2000" b="1" i="1" dirty="0" err="1">
                <a:latin typeface="Arial" pitchFamily="34" charset="0"/>
                <a:cs typeface="Arial" pitchFamily="34" charset="0"/>
              </a:rPr>
              <a:t>nivel</a:t>
            </a:r>
            <a:r>
              <a:rPr lang="en-US" sz="2000" b="1" i="1" dirty="0">
                <a:latin typeface="Arial" pitchFamily="34" charset="0"/>
                <a:cs typeface="Arial" pitchFamily="34" charset="0"/>
              </a:rPr>
              <a:t> </a:t>
            </a:r>
            <a:r>
              <a:rPr lang="en-US" sz="2000" b="1" i="1" dirty="0" err="1">
                <a:latin typeface="Arial" pitchFamily="34" charset="0"/>
                <a:cs typeface="Arial" pitchFamily="34" charset="0"/>
              </a:rPr>
              <a:t>național</a:t>
            </a:r>
            <a:r>
              <a:rPr lang="ro-RO" sz="2000" b="1" i="1" dirty="0">
                <a:latin typeface="Arial" pitchFamily="34" charset="0"/>
                <a:cs typeface="Arial" pitchFamily="34" charset="0"/>
              </a:rPr>
              <a:t>:</a:t>
            </a:r>
            <a:endParaRPr lang="en-US" sz="2000" b="1" dirty="0">
              <a:latin typeface="Arial" pitchFamily="34" charset="0"/>
              <a:cs typeface="Arial" pitchFamily="34" charset="0"/>
            </a:endParaRPr>
          </a:p>
          <a:p>
            <a:pPr algn="just">
              <a:lnSpc>
                <a:spcPct val="100000"/>
              </a:lnSpc>
              <a:buFont typeface="Courier New" pitchFamily="49" charset="0"/>
              <a:buChar char="o"/>
            </a:pPr>
            <a:r>
              <a:rPr lang="en-US" sz="2000" i="1" dirty="0" err="1">
                <a:latin typeface="Arial" pitchFamily="34" charset="0"/>
                <a:cs typeface="Arial" pitchFamily="34" charset="0"/>
              </a:rPr>
              <a:t>Ministerul</a:t>
            </a:r>
            <a:r>
              <a:rPr lang="en-US" sz="2000" i="1" dirty="0">
                <a:latin typeface="Arial" pitchFamily="34" charset="0"/>
                <a:cs typeface="Arial" pitchFamily="34" charset="0"/>
              </a:rPr>
              <a:t> </a:t>
            </a:r>
            <a:r>
              <a:rPr lang="en-US" sz="2000" i="1" dirty="0" err="1">
                <a:latin typeface="Arial" pitchFamily="34" charset="0"/>
                <a:cs typeface="Arial" pitchFamily="34" charset="0"/>
              </a:rPr>
              <a:t>Cercetării</a:t>
            </a:r>
            <a:r>
              <a:rPr lang="en-US" sz="2000" i="1" dirty="0">
                <a:latin typeface="Arial" pitchFamily="34" charset="0"/>
                <a:cs typeface="Arial" pitchFamily="34" charset="0"/>
              </a:rPr>
              <a:t> </a:t>
            </a:r>
            <a:r>
              <a:rPr lang="en-US" sz="2000" i="1" dirty="0" err="1">
                <a:latin typeface="Arial" pitchFamily="34" charset="0"/>
                <a:cs typeface="Arial" pitchFamily="34" charset="0"/>
              </a:rPr>
              <a:t>și</a:t>
            </a:r>
            <a:r>
              <a:rPr lang="en-US" sz="2000" i="1" dirty="0">
                <a:latin typeface="Arial" pitchFamily="34" charset="0"/>
                <a:cs typeface="Arial" pitchFamily="34" charset="0"/>
              </a:rPr>
              <a:t> </a:t>
            </a:r>
            <a:r>
              <a:rPr lang="en-US" sz="2000" i="1" dirty="0" err="1">
                <a:latin typeface="Arial" pitchFamily="34" charset="0"/>
                <a:cs typeface="Arial" pitchFamily="34" charset="0"/>
              </a:rPr>
              <a:t>Inovării</a:t>
            </a:r>
            <a:r>
              <a:rPr lang="ro-RO" sz="2000" i="1" dirty="0">
                <a:latin typeface="Arial" pitchFamily="34" charset="0"/>
                <a:cs typeface="Arial" pitchFamily="34" charset="0"/>
              </a:rPr>
              <a:t>;</a:t>
            </a:r>
          </a:p>
          <a:p>
            <a:pPr algn="just">
              <a:lnSpc>
                <a:spcPct val="100000"/>
              </a:lnSpc>
              <a:buFont typeface="Courier New" pitchFamily="49" charset="0"/>
              <a:buChar char="o"/>
            </a:pPr>
            <a:r>
              <a:rPr lang="en-US" sz="2000" i="1" dirty="0" err="1">
                <a:latin typeface="Arial" pitchFamily="34" charset="0"/>
                <a:cs typeface="Arial" pitchFamily="34" charset="0"/>
              </a:rPr>
              <a:t>Ministerul</a:t>
            </a:r>
            <a:r>
              <a:rPr lang="en-US" sz="2000" i="1" dirty="0">
                <a:latin typeface="Arial" pitchFamily="34" charset="0"/>
                <a:cs typeface="Arial" pitchFamily="34" charset="0"/>
              </a:rPr>
              <a:t> </a:t>
            </a:r>
            <a:r>
              <a:rPr lang="en-US" sz="2000" i="1" dirty="0" err="1">
                <a:latin typeface="Arial" pitchFamily="34" charset="0"/>
                <a:cs typeface="Arial" pitchFamily="34" charset="0"/>
              </a:rPr>
              <a:t>Educației</a:t>
            </a:r>
            <a:r>
              <a:rPr lang="en-US" sz="2000" i="1" dirty="0">
                <a:latin typeface="Arial" pitchFamily="34" charset="0"/>
                <a:cs typeface="Arial" pitchFamily="34" charset="0"/>
              </a:rPr>
              <a:t> </a:t>
            </a:r>
            <a:r>
              <a:rPr lang="en-US" sz="2000" i="1" dirty="0" err="1">
                <a:latin typeface="Arial" pitchFamily="34" charset="0"/>
                <a:cs typeface="Arial" pitchFamily="34" charset="0"/>
              </a:rPr>
              <a:t>Naționale</a:t>
            </a:r>
            <a:r>
              <a:rPr lang="ro-RO" sz="2000" i="1" dirty="0">
                <a:latin typeface="Arial" pitchFamily="34" charset="0"/>
                <a:cs typeface="Arial" pitchFamily="34" charset="0"/>
              </a:rPr>
              <a:t>;</a:t>
            </a:r>
          </a:p>
          <a:p>
            <a:pPr algn="just">
              <a:lnSpc>
                <a:spcPct val="100000"/>
              </a:lnSpc>
              <a:buFont typeface="Courier New" pitchFamily="49" charset="0"/>
              <a:buChar char="o"/>
            </a:pPr>
            <a:r>
              <a:rPr lang="en-US" sz="2000" i="1" dirty="0" err="1">
                <a:latin typeface="Arial" pitchFamily="34" charset="0"/>
                <a:cs typeface="Arial" pitchFamily="34" charset="0"/>
              </a:rPr>
              <a:t>Consiliul</a:t>
            </a:r>
            <a:r>
              <a:rPr lang="en-US" sz="2000" i="1" dirty="0">
                <a:latin typeface="Arial" pitchFamily="34" charset="0"/>
                <a:cs typeface="Arial" pitchFamily="34" charset="0"/>
              </a:rPr>
              <a:t> </a:t>
            </a:r>
            <a:r>
              <a:rPr lang="en-US" sz="2000" i="1" dirty="0" err="1">
                <a:latin typeface="Arial" pitchFamily="34" charset="0"/>
                <a:cs typeface="Arial" pitchFamily="34" charset="0"/>
              </a:rPr>
              <a:t>Național</a:t>
            </a:r>
            <a:r>
              <a:rPr lang="en-US" sz="2000" i="1" dirty="0">
                <a:latin typeface="Arial" pitchFamily="34" charset="0"/>
                <a:cs typeface="Arial" pitchFamily="34" charset="0"/>
              </a:rPr>
              <a:t> de </a:t>
            </a:r>
            <a:r>
              <a:rPr lang="en-US" sz="2000" i="1" dirty="0" err="1">
                <a:latin typeface="Arial" pitchFamily="34" charset="0"/>
                <a:cs typeface="Arial" pitchFamily="34" charset="0"/>
              </a:rPr>
              <a:t>Atestare</a:t>
            </a:r>
            <a:r>
              <a:rPr lang="en-US" sz="2000" i="1" dirty="0">
                <a:latin typeface="Arial" pitchFamily="34" charset="0"/>
                <a:cs typeface="Arial" pitchFamily="34" charset="0"/>
              </a:rPr>
              <a:t> a </a:t>
            </a:r>
            <a:r>
              <a:rPr lang="en-US" sz="2000" i="1" dirty="0" err="1">
                <a:latin typeface="Arial" pitchFamily="34" charset="0"/>
                <a:cs typeface="Arial" pitchFamily="34" charset="0"/>
              </a:rPr>
              <a:t>Titlurilor</a:t>
            </a:r>
            <a:r>
              <a:rPr lang="en-US" sz="2000" i="1" dirty="0">
                <a:latin typeface="Arial" pitchFamily="34" charset="0"/>
                <a:cs typeface="Arial" pitchFamily="34" charset="0"/>
              </a:rPr>
              <a:t>, </a:t>
            </a:r>
            <a:r>
              <a:rPr lang="en-US" sz="2000" i="1" dirty="0" err="1">
                <a:latin typeface="Arial" pitchFamily="34" charset="0"/>
                <a:cs typeface="Arial" pitchFamily="34" charset="0"/>
              </a:rPr>
              <a:t>Diplomelor</a:t>
            </a:r>
            <a:r>
              <a:rPr lang="en-US" sz="2000" i="1" dirty="0">
                <a:latin typeface="Arial" pitchFamily="34" charset="0"/>
                <a:cs typeface="Arial" pitchFamily="34" charset="0"/>
              </a:rPr>
              <a:t> </a:t>
            </a:r>
            <a:r>
              <a:rPr lang="en-US" sz="2000" i="1" dirty="0" err="1">
                <a:latin typeface="Arial" pitchFamily="34" charset="0"/>
                <a:cs typeface="Arial" pitchFamily="34" charset="0"/>
              </a:rPr>
              <a:t>și</a:t>
            </a:r>
            <a:r>
              <a:rPr lang="en-US" sz="2000" i="1" dirty="0">
                <a:latin typeface="Arial" pitchFamily="34" charset="0"/>
                <a:cs typeface="Arial" pitchFamily="34" charset="0"/>
              </a:rPr>
              <a:t> </a:t>
            </a:r>
            <a:r>
              <a:rPr lang="en-US" sz="2000" i="1" dirty="0" err="1">
                <a:latin typeface="Arial" pitchFamily="34" charset="0"/>
                <a:cs typeface="Arial" pitchFamily="34" charset="0"/>
              </a:rPr>
              <a:t>Certificatelor</a:t>
            </a:r>
            <a:r>
              <a:rPr lang="en-US" sz="2000" i="1" dirty="0">
                <a:latin typeface="Arial" pitchFamily="34" charset="0"/>
                <a:cs typeface="Arial" pitchFamily="34" charset="0"/>
              </a:rPr>
              <a:t> </a:t>
            </a:r>
            <a:r>
              <a:rPr lang="en-US" sz="2000" i="1" dirty="0" err="1">
                <a:latin typeface="Arial" pitchFamily="34" charset="0"/>
                <a:cs typeface="Arial" pitchFamily="34" charset="0"/>
              </a:rPr>
              <a:t>Universitare</a:t>
            </a:r>
            <a:r>
              <a:rPr lang="en-US" sz="2000" i="1" dirty="0">
                <a:latin typeface="Arial" pitchFamily="34" charset="0"/>
                <a:cs typeface="Arial" pitchFamily="34" charset="0"/>
              </a:rPr>
              <a:t> (CNATDCU)</a:t>
            </a:r>
            <a:r>
              <a:rPr lang="ro-RO" sz="2000" i="1" dirty="0">
                <a:latin typeface="Arial" pitchFamily="34" charset="0"/>
                <a:cs typeface="Arial" pitchFamily="34" charset="0"/>
              </a:rPr>
              <a:t>;</a:t>
            </a:r>
            <a:r>
              <a:rPr lang="en-US" sz="2000" dirty="0">
                <a:latin typeface="Arial" pitchFamily="34" charset="0"/>
                <a:cs typeface="Arial" pitchFamily="34" charset="0"/>
              </a:rPr>
              <a:t> </a:t>
            </a:r>
            <a:endParaRPr lang="ro-RO" sz="2000" dirty="0">
              <a:latin typeface="Arial" pitchFamily="34" charset="0"/>
              <a:cs typeface="Arial" pitchFamily="34" charset="0"/>
            </a:endParaRPr>
          </a:p>
          <a:p>
            <a:pPr algn="just">
              <a:lnSpc>
                <a:spcPct val="100000"/>
              </a:lnSpc>
              <a:buFont typeface="Courier New" pitchFamily="49" charset="0"/>
              <a:buChar char="o"/>
            </a:pPr>
            <a:r>
              <a:rPr lang="en-US" sz="2000" i="1" dirty="0" err="1">
                <a:latin typeface="Arial" pitchFamily="34" charset="0"/>
                <a:cs typeface="Arial" pitchFamily="34" charset="0"/>
              </a:rPr>
              <a:t>Consiliul</a:t>
            </a:r>
            <a:r>
              <a:rPr lang="en-US" sz="2000" i="1" dirty="0">
                <a:latin typeface="Arial" pitchFamily="34" charset="0"/>
                <a:cs typeface="Arial" pitchFamily="34" charset="0"/>
              </a:rPr>
              <a:t> </a:t>
            </a:r>
            <a:r>
              <a:rPr lang="en-US" sz="2000" i="1" dirty="0" err="1">
                <a:latin typeface="Arial" pitchFamily="34" charset="0"/>
                <a:cs typeface="Arial" pitchFamily="34" charset="0"/>
              </a:rPr>
              <a:t>Național</a:t>
            </a:r>
            <a:r>
              <a:rPr lang="en-US" sz="2000" i="1" dirty="0">
                <a:latin typeface="Arial" pitchFamily="34" charset="0"/>
                <a:cs typeface="Arial" pitchFamily="34" charset="0"/>
              </a:rPr>
              <a:t> de </a:t>
            </a:r>
            <a:r>
              <a:rPr lang="en-US" sz="2000" i="1" dirty="0" err="1">
                <a:latin typeface="Arial" pitchFamily="34" charset="0"/>
                <a:cs typeface="Arial" pitchFamily="34" charset="0"/>
              </a:rPr>
              <a:t>Etică</a:t>
            </a:r>
            <a:r>
              <a:rPr lang="en-US" sz="2000" i="1" dirty="0">
                <a:latin typeface="Arial" pitchFamily="34" charset="0"/>
                <a:cs typeface="Arial" pitchFamily="34" charset="0"/>
              </a:rPr>
              <a:t> a </a:t>
            </a:r>
            <a:r>
              <a:rPr lang="en-US" sz="2000" i="1" dirty="0" err="1">
                <a:latin typeface="Arial" pitchFamily="34" charset="0"/>
                <a:cs typeface="Arial" pitchFamily="34" charset="0"/>
              </a:rPr>
              <a:t>Cercetării</a:t>
            </a:r>
            <a:r>
              <a:rPr lang="en-US" sz="2000" i="1" dirty="0">
                <a:latin typeface="Arial" pitchFamily="34" charset="0"/>
                <a:cs typeface="Arial" pitchFamily="34" charset="0"/>
              </a:rPr>
              <a:t> </a:t>
            </a:r>
            <a:r>
              <a:rPr lang="en-US" sz="2000" i="1" dirty="0" err="1">
                <a:latin typeface="Arial" pitchFamily="34" charset="0"/>
                <a:cs typeface="Arial" pitchFamily="34" charset="0"/>
              </a:rPr>
              <a:t>Științifice</a:t>
            </a:r>
            <a:r>
              <a:rPr lang="en-US" sz="2000" i="1" dirty="0">
                <a:latin typeface="Arial" pitchFamily="34" charset="0"/>
                <a:cs typeface="Arial" pitchFamily="34" charset="0"/>
              </a:rPr>
              <a:t>, </a:t>
            </a:r>
            <a:r>
              <a:rPr lang="en-US" sz="2000" i="1" dirty="0" err="1">
                <a:latin typeface="Arial" pitchFamily="34" charset="0"/>
                <a:cs typeface="Arial" pitchFamily="34" charset="0"/>
              </a:rPr>
              <a:t>Dezvoltării</a:t>
            </a:r>
            <a:r>
              <a:rPr lang="en-US" sz="2000" i="1" dirty="0">
                <a:latin typeface="Arial" pitchFamily="34" charset="0"/>
                <a:cs typeface="Arial" pitchFamily="34" charset="0"/>
              </a:rPr>
              <a:t> </a:t>
            </a:r>
            <a:r>
              <a:rPr lang="en-US" sz="2000" i="1" dirty="0" err="1">
                <a:latin typeface="Arial" pitchFamily="34" charset="0"/>
                <a:cs typeface="Arial" pitchFamily="34" charset="0"/>
              </a:rPr>
              <a:t>Tehnologice</a:t>
            </a:r>
            <a:r>
              <a:rPr lang="en-US" sz="2000" i="1" dirty="0">
                <a:latin typeface="Arial" pitchFamily="34" charset="0"/>
                <a:cs typeface="Arial" pitchFamily="34" charset="0"/>
              </a:rPr>
              <a:t> </a:t>
            </a:r>
            <a:r>
              <a:rPr lang="en-US" sz="2000" i="1" dirty="0" err="1">
                <a:latin typeface="Arial" pitchFamily="34" charset="0"/>
                <a:cs typeface="Arial" pitchFamily="34" charset="0"/>
              </a:rPr>
              <a:t>și</a:t>
            </a:r>
            <a:r>
              <a:rPr lang="en-US" sz="2000" i="1" dirty="0">
                <a:latin typeface="Arial" pitchFamily="34" charset="0"/>
                <a:cs typeface="Arial" pitchFamily="34" charset="0"/>
              </a:rPr>
              <a:t> </a:t>
            </a:r>
            <a:r>
              <a:rPr lang="en-US" sz="2000" i="1" dirty="0" err="1">
                <a:latin typeface="Arial" pitchFamily="34" charset="0"/>
                <a:cs typeface="Arial" pitchFamily="34" charset="0"/>
              </a:rPr>
              <a:t>Inovării</a:t>
            </a:r>
            <a:r>
              <a:rPr lang="en-US" sz="2000" i="1" dirty="0">
                <a:latin typeface="Arial" pitchFamily="34" charset="0"/>
                <a:cs typeface="Arial" pitchFamily="34" charset="0"/>
              </a:rPr>
              <a:t> (CNECSDTI)</a:t>
            </a:r>
            <a:r>
              <a:rPr lang="ro-RO" sz="2000" i="1" dirty="0">
                <a:latin typeface="Arial" pitchFamily="34" charset="0"/>
                <a:cs typeface="Arial" pitchFamily="34" charset="0"/>
              </a:rPr>
              <a:t>;</a:t>
            </a:r>
          </a:p>
          <a:p>
            <a:pPr algn="just">
              <a:lnSpc>
                <a:spcPct val="100000"/>
              </a:lnSpc>
              <a:buFont typeface="Courier New" pitchFamily="49" charset="0"/>
              <a:buChar char="o"/>
            </a:pPr>
            <a:r>
              <a:rPr lang="fr-BE" sz="2000" i="1" dirty="0" err="1">
                <a:latin typeface="Arial" pitchFamily="34" charset="0"/>
                <a:cs typeface="Arial" pitchFamily="34" charset="0"/>
              </a:rPr>
              <a:t>Consiliul</a:t>
            </a:r>
            <a:r>
              <a:rPr lang="fr-BE" sz="2000" i="1" dirty="0">
                <a:latin typeface="Arial" pitchFamily="34" charset="0"/>
                <a:cs typeface="Arial" pitchFamily="34" charset="0"/>
              </a:rPr>
              <a:t> de </a:t>
            </a:r>
            <a:r>
              <a:rPr lang="fr-BE" sz="2000" i="1" dirty="0" err="1">
                <a:latin typeface="Arial" pitchFamily="34" charset="0"/>
                <a:cs typeface="Arial" pitchFamily="34" charset="0"/>
              </a:rPr>
              <a:t>etică</a:t>
            </a:r>
            <a:r>
              <a:rPr lang="fr-BE" sz="2000" i="1" dirty="0">
                <a:latin typeface="Arial" pitchFamily="34" charset="0"/>
                <a:cs typeface="Arial" pitchFamily="34" charset="0"/>
              </a:rPr>
              <a:t> </a:t>
            </a:r>
            <a:r>
              <a:rPr lang="fr-BE" sz="2000" i="1" dirty="0" err="1">
                <a:latin typeface="Arial" pitchFamily="34" charset="0"/>
                <a:cs typeface="Arial" pitchFamily="34" charset="0"/>
              </a:rPr>
              <a:t>şi</a:t>
            </a:r>
            <a:r>
              <a:rPr lang="fr-BE" sz="2000" i="1" dirty="0">
                <a:latin typeface="Arial" pitchFamily="34" charset="0"/>
                <a:cs typeface="Arial" pitchFamily="34" charset="0"/>
              </a:rPr>
              <a:t> management </a:t>
            </a:r>
            <a:r>
              <a:rPr lang="fr-BE" sz="2000" i="1" dirty="0" err="1">
                <a:latin typeface="Arial" pitchFamily="34" charset="0"/>
                <a:cs typeface="Arial" pitchFamily="34" charset="0"/>
              </a:rPr>
              <a:t>universitar</a:t>
            </a:r>
            <a:r>
              <a:rPr lang="fr-BE" sz="2000" i="1" dirty="0">
                <a:latin typeface="Arial" pitchFamily="34" charset="0"/>
                <a:cs typeface="Arial" pitchFamily="34" charset="0"/>
              </a:rPr>
              <a:t> (CEMU)</a:t>
            </a:r>
            <a:r>
              <a:rPr lang="ro-RO" sz="2000" i="1" dirty="0">
                <a:latin typeface="Arial" pitchFamily="34" charset="0"/>
                <a:cs typeface="Arial" pitchFamily="34" charset="0"/>
              </a:rPr>
              <a:t>;</a:t>
            </a:r>
          </a:p>
          <a:p>
            <a:pPr algn="just">
              <a:lnSpc>
                <a:spcPct val="100000"/>
              </a:lnSpc>
              <a:buFont typeface="Courier New" pitchFamily="49" charset="0"/>
              <a:buChar char="o"/>
            </a:pPr>
            <a:r>
              <a:rPr lang="fr-BE" sz="2000" i="1" dirty="0" err="1">
                <a:latin typeface="Arial" pitchFamily="34" charset="0"/>
                <a:cs typeface="Arial" pitchFamily="34" charset="0"/>
              </a:rPr>
              <a:t>Consiliul</a:t>
            </a:r>
            <a:r>
              <a:rPr lang="fr-BE" sz="2000" i="1" dirty="0">
                <a:latin typeface="Arial" pitchFamily="34" charset="0"/>
                <a:cs typeface="Arial" pitchFamily="34" charset="0"/>
              </a:rPr>
              <a:t> Na</a:t>
            </a:r>
            <a:r>
              <a:rPr lang="ro-RO" sz="2000" i="1" dirty="0">
                <a:latin typeface="Arial" pitchFamily="34" charset="0"/>
                <a:cs typeface="Arial" pitchFamily="34" charset="0"/>
              </a:rPr>
              <a:t>ț</a:t>
            </a:r>
            <a:r>
              <a:rPr lang="fr-BE" sz="2000" i="1" dirty="0" err="1">
                <a:latin typeface="Arial" pitchFamily="34" charset="0"/>
                <a:cs typeface="Arial" pitchFamily="34" charset="0"/>
              </a:rPr>
              <a:t>ional</a:t>
            </a:r>
            <a:r>
              <a:rPr lang="fr-BE" sz="2000" i="1" dirty="0">
                <a:latin typeface="Arial" pitchFamily="34" charset="0"/>
                <a:cs typeface="Arial" pitchFamily="34" charset="0"/>
              </a:rPr>
              <a:t> al </a:t>
            </a:r>
            <a:r>
              <a:rPr lang="fr-BE" sz="2000" i="1" dirty="0" err="1">
                <a:latin typeface="Arial" pitchFamily="34" charset="0"/>
                <a:cs typeface="Arial" pitchFamily="34" charset="0"/>
              </a:rPr>
              <a:t>Finanțării</a:t>
            </a:r>
            <a:r>
              <a:rPr lang="fr-BE" sz="2000" i="1" dirty="0">
                <a:latin typeface="Arial" pitchFamily="34" charset="0"/>
                <a:cs typeface="Arial" pitchFamily="34" charset="0"/>
              </a:rPr>
              <a:t> </a:t>
            </a:r>
            <a:r>
              <a:rPr lang="fr-BE" sz="2000" i="1" dirty="0" err="1">
                <a:latin typeface="Arial" pitchFamily="34" charset="0"/>
                <a:cs typeface="Arial" pitchFamily="34" charset="0"/>
              </a:rPr>
              <a:t>din</a:t>
            </a:r>
            <a:r>
              <a:rPr lang="fr-BE" sz="2000" i="1" dirty="0">
                <a:latin typeface="Arial" pitchFamily="34" charset="0"/>
                <a:cs typeface="Arial" pitchFamily="34" charset="0"/>
              </a:rPr>
              <a:t> </a:t>
            </a:r>
            <a:r>
              <a:rPr lang="fr-BE" sz="2000" i="1" dirty="0" err="1">
                <a:latin typeface="Arial" pitchFamily="34" charset="0"/>
                <a:cs typeface="Arial" pitchFamily="34" charset="0"/>
              </a:rPr>
              <a:t>Învățământului</a:t>
            </a:r>
            <a:r>
              <a:rPr lang="fr-BE" sz="2000" i="1" dirty="0">
                <a:latin typeface="Arial" pitchFamily="34" charset="0"/>
                <a:cs typeface="Arial" pitchFamily="34" charset="0"/>
              </a:rPr>
              <a:t> Superior (CNFIS)</a:t>
            </a:r>
            <a:r>
              <a:rPr lang="fr-BE" sz="2000" dirty="0">
                <a:latin typeface="Arial" pitchFamily="34" charset="0"/>
                <a:cs typeface="Arial" pitchFamily="34" charset="0"/>
              </a:rPr>
              <a:t>.</a:t>
            </a:r>
            <a:r>
              <a:rPr lang="fr-BE" sz="2000" b="1" dirty="0">
                <a:latin typeface="Arial" pitchFamily="34" charset="0"/>
                <a:cs typeface="Arial" pitchFamily="34" charset="0"/>
              </a:rPr>
              <a:t> </a:t>
            </a:r>
            <a:endParaRPr lang="ro-RO" sz="2000" dirty="0">
              <a:latin typeface="Arial" pitchFamily="34" charset="0"/>
              <a:cs typeface="Arial" pitchFamily="34" charset="0"/>
            </a:endParaRPr>
          </a:p>
        </p:txBody>
      </p:sp>
      <p:sp>
        <p:nvSpPr>
          <p:cNvPr id="4" name="Content Placeholder 3"/>
          <p:cNvSpPr>
            <a:spLocks noGrp="1"/>
          </p:cNvSpPr>
          <p:nvPr>
            <p:ph sz="half" idx="2"/>
          </p:nvPr>
        </p:nvSpPr>
        <p:spPr>
          <a:xfrm>
            <a:off x="5358612" y="2216523"/>
            <a:ext cx="7485595" cy="7366367"/>
          </a:xfrm>
        </p:spPr>
        <p:txBody>
          <a:bodyPr>
            <a:noAutofit/>
          </a:bodyPr>
          <a:lstStyle/>
          <a:p>
            <a:pPr>
              <a:lnSpc>
                <a:spcPct val="100000"/>
              </a:lnSpc>
              <a:buFont typeface="Arial" pitchFamily="34" charset="0"/>
              <a:buChar char="•"/>
            </a:pPr>
            <a:r>
              <a:rPr lang="en-US" sz="2000" b="1" i="1" dirty="0" err="1">
                <a:latin typeface="Arial" pitchFamily="34" charset="0"/>
                <a:cs typeface="Arial" pitchFamily="34" charset="0"/>
              </a:rPr>
              <a:t>Organisme</a:t>
            </a:r>
            <a:r>
              <a:rPr lang="en-US" sz="2000" b="1" i="1" dirty="0">
                <a:latin typeface="Arial" pitchFamily="34" charset="0"/>
                <a:cs typeface="Arial" pitchFamily="34" charset="0"/>
              </a:rPr>
              <a:t> la </a:t>
            </a:r>
            <a:r>
              <a:rPr lang="en-US" sz="2000" b="1" i="1" dirty="0" err="1">
                <a:latin typeface="Arial" pitchFamily="34" charset="0"/>
                <a:cs typeface="Arial" pitchFamily="34" charset="0"/>
              </a:rPr>
              <a:t>nivel</a:t>
            </a:r>
            <a:r>
              <a:rPr lang="en-US" sz="2000" b="1" i="1" dirty="0">
                <a:latin typeface="Arial" pitchFamily="34" charset="0"/>
                <a:cs typeface="Arial" pitchFamily="34" charset="0"/>
              </a:rPr>
              <a:t> </a:t>
            </a:r>
            <a:r>
              <a:rPr lang="en-US" sz="2000" b="1" i="1" dirty="0" err="1">
                <a:latin typeface="Arial" pitchFamily="34" charset="0"/>
                <a:cs typeface="Arial" pitchFamily="34" charset="0"/>
              </a:rPr>
              <a:t>instituțional</a:t>
            </a:r>
            <a:endParaRPr lang="ro-RO" sz="2000" b="1" dirty="0">
              <a:latin typeface="Arial" pitchFamily="34" charset="0"/>
              <a:cs typeface="Arial" pitchFamily="34" charset="0"/>
            </a:endParaRPr>
          </a:p>
          <a:p>
            <a:pPr marL="0" indent="0">
              <a:lnSpc>
                <a:spcPct val="100000"/>
              </a:lnSpc>
              <a:buNone/>
            </a:pPr>
            <a:r>
              <a:rPr lang="ro-RO" sz="2000" dirty="0">
                <a:solidFill>
                  <a:schemeClr val="accent5">
                    <a:lumMod val="75000"/>
                  </a:schemeClr>
                </a:solidFill>
                <a:latin typeface="Arial" pitchFamily="34" charset="0"/>
                <a:cs typeface="Arial" pitchFamily="34" charset="0"/>
              </a:rPr>
              <a:t>- </a:t>
            </a:r>
            <a:r>
              <a:rPr lang="en-US" sz="2000" i="1" dirty="0" err="1">
                <a:solidFill>
                  <a:schemeClr val="accent5">
                    <a:lumMod val="75000"/>
                  </a:schemeClr>
                </a:solidFill>
                <a:latin typeface="Arial" pitchFamily="34" charset="0"/>
                <a:cs typeface="Arial" pitchFamily="34" charset="0"/>
              </a:rPr>
              <a:t>Pentru</a:t>
            </a:r>
            <a:r>
              <a:rPr lang="en-US" sz="2000" i="1" dirty="0">
                <a:solidFill>
                  <a:schemeClr val="accent5">
                    <a:lumMod val="75000"/>
                  </a:schemeClr>
                </a:solidFill>
                <a:latin typeface="Arial" pitchFamily="34" charset="0"/>
                <a:cs typeface="Arial" pitchFamily="34" charset="0"/>
              </a:rPr>
              <a:t> institute de </a:t>
            </a:r>
            <a:r>
              <a:rPr lang="en-US" sz="2000" i="1" dirty="0" err="1">
                <a:solidFill>
                  <a:schemeClr val="accent5">
                    <a:lumMod val="75000"/>
                  </a:schemeClr>
                </a:solidFill>
                <a:latin typeface="Arial" pitchFamily="34" charset="0"/>
                <a:cs typeface="Arial" pitchFamily="34" charset="0"/>
              </a:rPr>
              <a:t>cercetare</a:t>
            </a:r>
            <a:r>
              <a:rPr lang="en-US" sz="2000" dirty="0">
                <a:solidFill>
                  <a:schemeClr val="accent5">
                    <a:lumMod val="75000"/>
                  </a:schemeClr>
                </a:solidFill>
                <a:latin typeface="Arial" pitchFamily="34" charset="0"/>
                <a:cs typeface="Arial" pitchFamily="34" charset="0"/>
              </a:rPr>
              <a:t>: </a:t>
            </a:r>
          </a:p>
          <a:p>
            <a:pPr lvl="0">
              <a:lnSpc>
                <a:spcPct val="100000"/>
              </a:lnSpc>
              <a:buFont typeface="Courier New" panose="02070309020205020404" pitchFamily="49" charset="0"/>
              <a:buChar char="o"/>
            </a:pPr>
            <a:r>
              <a:rPr lang="en-US" sz="2000" dirty="0" err="1">
                <a:latin typeface="Arial" pitchFamily="34" charset="0"/>
                <a:cs typeface="Arial" pitchFamily="34" charset="0"/>
              </a:rPr>
              <a:t>Serviciul</a:t>
            </a:r>
            <a:r>
              <a:rPr lang="en-US" sz="2000" dirty="0">
                <a:latin typeface="Arial" pitchFamily="34" charset="0"/>
                <a:cs typeface="Arial" pitchFamily="34" charset="0"/>
              </a:rPr>
              <a:t>/</a:t>
            </a:r>
            <a:r>
              <a:rPr lang="en-US" sz="2000" dirty="0" err="1">
                <a:latin typeface="Arial" pitchFamily="34" charset="0"/>
                <a:cs typeface="Arial" pitchFamily="34" charset="0"/>
              </a:rPr>
              <a:t>Departamentul</a:t>
            </a:r>
            <a:r>
              <a:rPr lang="en-US" sz="2000" dirty="0">
                <a:latin typeface="Arial" pitchFamily="34" charset="0"/>
                <a:cs typeface="Arial" pitchFamily="34" charset="0"/>
              </a:rPr>
              <a:t> „</a:t>
            </a:r>
            <a:r>
              <a:rPr lang="en-US" sz="2000" dirty="0" err="1">
                <a:latin typeface="Arial" pitchFamily="34" charset="0"/>
                <a:cs typeface="Arial" pitchFamily="34" charset="0"/>
              </a:rPr>
              <a:t>Resurse</a:t>
            </a:r>
            <a:r>
              <a:rPr lang="en-US" sz="2000" dirty="0">
                <a:latin typeface="Arial" pitchFamily="34" charset="0"/>
                <a:cs typeface="Arial" pitchFamily="34" charset="0"/>
              </a:rPr>
              <a:t> </a:t>
            </a:r>
            <a:r>
              <a:rPr lang="en-US" sz="2000" dirty="0" err="1">
                <a:latin typeface="Arial" pitchFamily="34" charset="0"/>
                <a:cs typeface="Arial" pitchFamily="34" charset="0"/>
              </a:rPr>
              <a:t>umane</a:t>
            </a:r>
            <a:r>
              <a:rPr lang="en-US" sz="2000" dirty="0">
                <a:latin typeface="Arial" pitchFamily="34" charset="0"/>
                <a:cs typeface="Arial" pitchFamily="34" charset="0"/>
              </a:rPr>
              <a:t>” din </a:t>
            </a:r>
            <a:r>
              <a:rPr lang="en-US" sz="2000" dirty="0" err="1">
                <a:latin typeface="Arial" pitchFamily="34" charset="0"/>
                <a:cs typeface="Arial" pitchFamily="34" charset="0"/>
              </a:rPr>
              <a:t>cadrul</a:t>
            </a:r>
            <a:r>
              <a:rPr lang="en-US" sz="2000" dirty="0">
                <a:latin typeface="Arial" pitchFamily="34" charset="0"/>
                <a:cs typeface="Arial" pitchFamily="34" charset="0"/>
              </a:rPr>
              <a:t> </a:t>
            </a:r>
            <a:r>
              <a:rPr lang="en-US" sz="2000" dirty="0" err="1">
                <a:latin typeface="Arial" pitchFamily="34" charset="0"/>
                <a:cs typeface="Arial" pitchFamily="34" charset="0"/>
              </a:rPr>
              <a:t>organizației</a:t>
            </a:r>
            <a:r>
              <a:rPr lang="en-US" sz="2000" dirty="0">
                <a:latin typeface="Arial" pitchFamily="34" charset="0"/>
                <a:cs typeface="Arial" pitchFamily="34" charset="0"/>
              </a:rPr>
              <a:t>; </a:t>
            </a:r>
          </a:p>
          <a:p>
            <a:pPr>
              <a:lnSpc>
                <a:spcPct val="100000"/>
              </a:lnSpc>
              <a:buFont typeface="Courier New" panose="02070309020205020404" pitchFamily="49" charset="0"/>
              <a:buChar char="o"/>
            </a:pPr>
            <a:r>
              <a:rPr lang="en-US" sz="2000" dirty="0" err="1">
                <a:latin typeface="Arial" pitchFamily="34" charset="0"/>
                <a:cs typeface="Arial" pitchFamily="34" charset="0"/>
              </a:rPr>
              <a:t>Consiliul</a:t>
            </a:r>
            <a:r>
              <a:rPr lang="en-US" sz="2000" dirty="0">
                <a:latin typeface="Arial" pitchFamily="34" charset="0"/>
                <a:cs typeface="Arial" pitchFamily="34" charset="0"/>
              </a:rPr>
              <a:t> de </a:t>
            </a:r>
            <a:r>
              <a:rPr lang="en-US" sz="2000" dirty="0" err="1">
                <a:latin typeface="Arial" pitchFamily="34" charset="0"/>
                <a:cs typeface="Arial" pitchFamily="34" charset="0"/>
              </a:rPr>
              <a:t>Administrație</a:t>
            </a:r>
            <a:r>
              <a:rPr lang="en-US" sz="2000" dirty="0">
                <a:latin typeface="Arial" pitchFamily="34" charset="0"/>
                <a:cs typeface="Arial" pitchFamily="34" charset="0"/>
              </a:rPr>
              <a:t>; </a:t>
            </a:r>
          </a:p>
          <a:p>
            <a:pPr lvl="0">
              <a:lnSpc>
                <a:spcPct val="100000"/>
              </a:lnSpc>
              <a:buFont typeface="Courier New" panose="02070309020205020404" pitchFamily="49" charset="0"/>
              <a:buChar char="o"/>
            </a:pPr>
            <a:r>
              <a:rPr lang="en-US" sz="2000" dirty="0" err="1">
                <a:latin typeface="Arial" pitchFamily="34" charset="0"/>
                <a:cs typeface="Arial" pitchFamily="34" charset="0"/>
              </a:rPr>
              <a:t>Consiliul</a:t>
            </a:r>
            <a:r>
              <a:rPr lang="en-US" sz="2000" dirty="0">
                <a:latin typeface="Arial" pitchFamily="34" charset="0"/>
                <a:cs typeface="Arial" pitchFamily="34" charset="0"/>
              </a:rPr>
              <a:t> </a:t>
            </a:r>
            <a:r>
              <a:rPr lang="en-US" sz="2000" dirty="0" err="1">
                <a:latin typeface="Arial" pitchFamily="34" charset="0"/>
                <a:cs typeface="Arial" pitchFamily="34" charset="0"/>
              </a:rPr>
              <a:t>Științific</a:t>
            </a:r>
            <a:r>
              <a:rPr lang="en-US" sz="2000" dirty="0">
                <a:latin typeface="Arial" pitchFamily="34" charset="0"/>
                <a:cs typeface="Arial" pitchFamily="34" charset="0"/>
              </a:rPr>
              <a:t>; </a:t>
            </a:r>
          </a:p>
          <a:p>
            <a:pPr lvl="0">
              <a:lnSpc>
                <a:spcPct val="100000"/>
              </a:lnSpc>
              <a:buFont typeface="Courier New" panose="02070309020205020404" pitchFamily="49" charset="0"/>
              <a:buChar char="o"/>
            </a:pPr>
            <a:r>
              <a:rPr lang="en-US" sz="2000" dirty="0" err="1">
                <a:latin typeface="Arial" pitchFamily="34" charset="0"/>
                <a:cs typeface="Arial" pitchFamily="34" charset="0"/>
              </a:rPr>
              <a:t>Comisia</a:t>
            </a:r>
            <a:r>
              <a:rPr lang="en-US" sz="2000" dirty="0">
                <a:latin typeface="Arial" pitchFamily="34" charset="0"/>
                <a:cs typeface="Arial" pitchFamily="34" charset="0"/>
              </a:rPr>
              <a:t> de </a:t>
            </a:r>
            <a:r>
              <a:rPr lang="en-US" sz="2000" dirty="0" err="1">
                <a:latin typeface="Arial" pitchFamily="34" charset="0"/>
                <a:cs typeface="Arial" pitchFamily="34" charset="0"/>
              </a:rPr>
              <a:t>evaluare</a:t>
            </a:r>
            <a:r>
              <a:rPr lang="en-US" sz="2000" dirty="0">
                <a:latin typeface="Arial" pitchFamily="34" charset="0"/>
                <a:cs typeface="Arial" pitchFamily="34" charset="0"/>
              </a:rPr>
              <a:t> a </a:t>
            </a:r>
            <a:r>
              <a:rPr lang="en-US" sz="2000" dirty="0" err="1">
                <a:latin typeface="Arial" pitchFamily="34" charset="0"/>
                <a:cs typeface="Arial" pitchFamily="34" charset="0"/>
              </a:rPr>
              <a:t>performanțelor</a:t>
            </a:r>
            <a:r>
              <a:rPr lang="en-US" sz="2000" dirty="0">
                <a:latin typeface="Arial" pitchFamily="34" charset="0"/>
                <a:cs typeface="Arial" pitchFamily="34" charset="0"/>
              </a:rPr>
              <a:t> </a:t>
            </a:r>
            <a:r>
              <a:rPr lang="en-US" sz="2000" dirty="0" err="1">
                <a:latin typeface="Arial" pitchFamily="34" charset="0"/>
                <a:cs typeface="Arial" pitchFamily="34" charset="0"/>
              </a:rPr>
              <a:t>profesionale</a:t>
            </a:r>
            <a:r>
              <a:rPr lang="en-US" sz="2000" dirty="0">
                <a:latin typeface="Arial" pitchFamily="34" charset="0"/>
                <a:cs typeface="Arial" pitchFamily="34" charset="0"/>
              </a:rPr>
              <a:t> ale </a:t>
            </a:r>
            <a:r>
              <a:rPr lang="en-US" sz="2000" dirty="0" err="1">
                <a:latin typeface="Arial" pitchFamily="34" charset="0"/>
                <a:cs typeface="Arial" pitchFamily="34" charset="0"/>
              </a:rPr>
              <a:t>salariaților</a:t>
            </a:r>
            <a:r>
              <a:rPr lang="en-US" sz="2000" dirty="0">
                <a:latin typeface="Arial" pitchFamily="34" charset="0"/>
                <a:cs typeface="Arial" pitchFamily="34" charset="0"/>
              </a:rPr>
              <a:t>; </a:t>
            </a:r>
          </a:p>
          <a:p>
            <a:pPr lvl="0">
              <a:lnSpc>
                <a:spcPct val="100000"/>
              </a:lnSpc>
              <a:buFont typeface="Courier New" panose="02070309020205020404" pitchFamily="49" charset="0"/>
              <a:buChar char="o"/>
            </a:pPr>
            <a:r>
              <a:rPr lang="en-US" sz="2000" dirty="0" err="1">
                <a:latin typeface="Arial" pitchFamily="34" charset="0"/>
                <a:cs typeface="Arial" pitchFamily="34" charset="0"/>
              </a:rPr>
              <a:t>Comisia</a:t>
            </a:r>
            <a:r>
              <a:rPr lang="en-US" sz="2000" dirty="0">
                <a:latin typeface="Arial" pitchFamily="34" charset="0"/>
                <a:cs typeface="Arial" pitchFamily="34" charset="0"/>
              </a:rPr>
              <a:t> de </a:t>
            </a:r>
            <a:r>
              <a:rPr lang="en-US" sz="2000" dirty="0" err="1">
                <a:latin typeface="Arial" pitchFamily="34" charset="0"/>
                <a:cs typeface="Arial" pitchFamily="34" charset="0"/>
              </a:rPr>
              <a:t>etică</a:t>
            </a:r>
            <a:r>
              <a:rPr lang="en-US" sz="2000" dirty="0">
                <a:latin typeface="Arial" pitchFamily="34" charset="0"/>
                <a:cs typeface="Arial" pitchFamily="34" charset="0"/>
              </a:rPr>
              <a:t>.</a:t>
            </a:r>
            <a:endParaRPr lang="ro-RO" sz="2000" dirty="0">
              <a:latin typeface="Arial" pitchFamily="34" charset="0"/>
              <a:cs typeface="Arial" pitchFamily="34" charset="0"/>
            </a:endParaRPr>
          </a:p>
          <a:p>
            <a:pPr marL="0" indent="0">
              <a:lnSpc>
                <a:spcPct val="100000"/>
              </a:lnSpc>
              <a:buNone/>
            </a:pPr>
            <a:r>
              <a:rPr lang="en-US" sz="2000" i="1" dirty="0">
                <a:latin typeface="Arial" pitchFamily="34" charset="0"/>
                <a:cs typeface="Arial" pitchFamily="34" charset="0"/>
              </a:rPr>
              <a:t>- </a:t>
            </a:r>
            <a:r>
              <a:rPr lang="en-US" sz="2000" i="1" dirty="0" err="1">
                <a:solidFill>
                  <a:schemeClr val="accent5">
                    <a:lumMod val="75000"/>
                  </a:schemeClr>
                </a:solidFill>
                <a:latin typeface="Arial" pitchFamily="34" charset="0"/>
                <a:cs typeface="Arial" pitchFamily="34" charset="0"/>
              </a:rPr>
              <a:t>Pentru</a:t>
            </a:r>
            <a:r>
              <a:rPr lang="en-US" sz="2000" i="1" dirty="0">
                <a:solidFill>
                  <a:schemeClr val="accent5">
                    <a:lumMod val="75000"/>
                  </a:schemeClr>
                </a:solidFill>
                <a:latin typeface="Arial" pitchFamily="34" charset="0"/>
                <a:cs typeface="Arial" pitchFamily="34" charset="0"/>
              </a:rPr>
              <a:t> </a:t>
            </a:r>
            <a:r>
              <a:rPr lang="en-US" sz="2000" i="1" dirty="0" err="1">
                <a:solidFill>
                  <a:schemeClr val="accent5">
                    <a:lumMod val="75000"/>
                  </a:schemeClr>
                </a:solidFill>
                <a:latin typeface="Arial" pitchFamily="34" charset="0"/>
                <a:cs typeface="Arial" pitchFamily="34" charset="0"/>
              </a:rPr>
              <a:t>universități</a:t>
            </a:r>
            <a:r>
              <a:rPr lang="en-US" sz="2000" dirty="0">
                <a:solidFill>
                  <a:schemeClr val="accent5">
                    <a:lumMod val="75000"/>
                  </a:schemeClr>
                </a:solidFill>
                <a:latin typeface="Arial" pitchFamily="34" charset="0"/>
                <a:cs typeface="Arial" pitchFamily="34" charset="0"/>
              </a:rPr>
              <a:t>: </a:t>
            </a:r>
          </a:p>
          <a:p>
            <a:pPr>
              <a:lnSpc>
                <a:spcPct val="100000"/>
              </a:lnSpc>
              <a:buFont typeface="Courier New" panose="02070309020205020404" pitchFamily="49" charset="0"/>
              <a:buChar char="o"/>
            </a:pPr>
            <a:r>
              <a:rPr lang="ro-RO" sz="2000" dirty="0">
                <a:latin typeface="Arial" pitchFamily="34" charset="0"/>
                <a:cs typeface="Arial" pitchFamily="34" charset="0"/>
              </a:rPr>
              <a:t>Senatul universitar și Consiliul de Administrație – la nivelul universității; </a:t>
            </a:r>
            <a:endParaRPr lang="en-US" sz="2000" dirty="0">
              <a:latin typeface="Arial" pitchFamily="34" charset="0"/>
              <a:cs typeface="Arial" pitchFamily="34" charset="0"/>
            </a:endParaRPr>
          </a:p>
          <a:p>
            <a:pPr>
              <a:lnSpc>
                <a:spcPct val="100000"/>
              </a:lnSpc>
              <a:buFont typeface="Courier New" panose="02070309020205020404" pitchFamily="49" charset="0"/>
              <a:buChar char="o"/>
            </a:pPr>
            <a:r>
              <a:rPr lang="ro-RO" sz="2000" dirty="0">
                <a:latin typeface="Arial" pitchFamily="34" charset="0"/>
                <a:cs typeface="Arial" pitchFamily="34" charset="0"/>
              </a:rPr>
              <a:t>Consiliul Facultății;</a:t>
            </a:r>
          </a:p>
          <a:p>
            <a:pPr>
              <a:lnSpc>
                <a:spcPct val="100000"/>
              </a:lnSpc>
              <a:buFont typeface="Courier New" panose="02070309020205020404" pitchFamily="49" charset="0"/>
              <a:buChar char="o"/>
            </a:pPr>
            <a:r>
              <a:rPr lang="ro-RO" sz="2000" dirty="0">
                <a:latin typeface="Arial" pitchFamily="34" charset="0"/>
                <a:cs typeface="Arial" pitchFamily="34" charset="0"/>
              </a:rPr>
              <a:t>Consiliul Departamentului. </a:t>
            </a:r>
            <a:r>
              <a:rPr lang="en-US" sz="2000" dirty="0">
                <a:latin typeface="Arial" pitchFamily="34" charset="0"/>
                <a:cs typeface="Arial" pitchFamily="34" charset="0"/>
              </a:rPr>
              <a:t> </a:t>
            </a:r>
            <a:endParaRPr lang="ro-RO" sz="2000" dirty="0">
              <a:latin typeface="Arial" pitchFamily="34" charset="0"/>
              <a:cs typeface="Arial" pitchFamily="34" charset="0"/>
            </a:endParaRPr>
          </a:p>
          <a:p>
            <a:pPr>
              <a:lnSpc>
                <a:spcPct val="100000"/>
              </a:lnSpc>
              <a:buFont typeface="Courier New" panose="02070309020205020404" pitchFamily="49" charset="0"/>
              <a:buChar char="o"/>
            </a:pPr>
            <a:r>
              <a:rPr lang="ro-RO" sz="2000" dirty="0">
                <a:latin typeface="Arial" pitchFamily="34" charset="0"/>
                <a:cs typeface="Arial" pitchFamily="34" charset="0"/>
              </a:rPr>
              <a:t>Consiliul Școlii doctorale – la nivelul școlilor doctorale; </a:t>
            </a:r>
            <a:endParaRPr lang="en-US" sz="2000" dirty="0">
              <a:latin typeface="Arial" pitchFamily="34" charset="0"/>
              <a:cs typeface="Arial" pitchFamily="34" charset="0"/>
            </a:endParaRPr>
          </a:p>
          <a:p>
            <a:pPr>
              <a:lnSpc>
                <a:spcPct val="100000"/>
              </a:lnSpc>
              <a:buFont typeface="Courier New" panose="02070309020205020404" pitchFamily="49" charset="0"/>
              <a:buChar char="o"/>
            </a:pPr>
            <a:r>
              <a:rPr lang="ro-RO" sz="2000" dirty="0">
                <a:latin typeface="Arial" pitchFamily="34" charset="0"/>
                <a:cs typeface="Arial" pitchFamily="34" charset="0"/>
              </a:rPr>
              <a:t>Consiliul studiilor universitare de doctorat – la nivelul universității</a:t>
            </a:r>
            <a:r>
              <a:rPr lang="ro-RO" sz="2200" dirty="0">
                <a:latin typeface="Arial" pitchFamily="34" charset="0"/>
                <a:cs typeface="Arial" pitchFamily="34" charset="0"/>
              </a:rPr>
              <a:t>.</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60844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391" y="64287"/>
            <a:ext cx="10096665" cy="1885245"/>
          </a:xfrm>
          <a:solidFill>
            <a:schemeClr val="accent2">
              <a:lumMod val="20000"/>
              <a:lumOff val="80000"/>
            </a:schemeClr>
          </a:solidFill>
        </p:spPr>
        <p:txBody>
          <a:bodyPr>
            <a:normAutofit/>
          </a:bodyPr>
          <a:lstStyle/>
          <a:p>
            <a:pPr algn="ctr"/>
            <a:r>
              <a:rPr lang="ro-RO" sz="4400" b="1" cap="all" dirty="0">
                <a:latin typeface="Arial" pitchFamily="34" charset="0"/>
                <a:cs typeface="Arial" pitchFamily="34" charset="0"/>
              </a:rPr>
              <a:t>2 </a:t>
            </a:r>
            <a:r>
              <a:rPr lang="ro-RO" sz="4400" b="1" dirty="0">
                <a:latin typeface="Arial" pitchFamily="34" charset="0"/>
                <a:cs typeface="Arial" pitchFamily="34" charset="0"/>
              </a:rPr>
              <a:t>Contextul european</a:t>
            </a:r>
            <a:endParaRPr lang="en-US" sz="4400" dirty="0">
              <a:latin typeface="Arial" pitchFamily="34" charset="0"/>
              <a:cs typeface="Arial" pitchFamily="34" charset="0"/>
            </a:endParaRPr>
          </a:p>
        </p:txBody>
      </p:sp>
      <p:sp>
        <p:nvSpPr>
          <p:cNvPr id="3" name="Content Placeholder 2"/>
          <p:cNvSpPr>
            <a:spLocks noGrp="1"/>
          </p:cNvSpPr>
          <p:nvPr>
            <p:ph sz="half" idx="1"/>
          </p:nvPr>
        </p:nvSpPr>
        <p:spPr>
          <a:xfrm>
            <a:off x="1665520" y="2046522"/>
            <a:ext cx="11119929" cy="1360715"/>
          </a:xfrm>
        </p:spPr>
        <p:txBody>
          <a:bodyPr>
            <a:normAutofit fontScale="92500" lnSpcReduction="10000"/>
          </a:bodyPr>
          <a:lstStyle/>
          <a:p>
            <a:pPr marL="0" indent="0" algn="just">
              <a:buNone/>
            </a:pPr>
            <a:endParaRPr lang="ro-RO" sz="2400" dirty="0">
              <a:latin typeface="Arial" pitchFamily="34" charset="0"/>
              <a:cs typeface="Arial" pitchFamily="34" charset="0"/>
            </a:endParaRPr>
          </a:p>
          <a:p>
            <a:pPr marL="0" indent="0" algn="just">
              <a:buNone/>
            </a:pPr>
            <a:r>
              <a:rPr lang="en-US" sz="2400" dirty="0" err="1">
                <a:latin typeface="Arial" pitchFamily="34" charset="0"/>
                <a:cs typeface="Arial" pitchFamily="34" charset="0"/>
              </a:rPr>
              <a:t>Dintre</a:t>
            </a:r>
            <a:r>
              <a:rPr lang="en-US" sz="2400" dirty="0">
                <a:latin typeface="Arial" pitchFamily="34" charset="0"/>
                <a:cs typeface="Arial" pitchFamily="34" charset="0"/>
              </a:rPr>
              <a:t> </a:t>
            </a:r>
            <a:r>
              <a:rPr lang="en-US" sz="2400" dirty="0" err="1">
                <a:latin typeface="Arial" pitchFamily="34" charset="0"/>
                <a:cs typeface="Arial" pitchFamily="34" charset="0"/>
              </a:rPr>
              <a:t>iniţiativele</a:t>
            </a:r>
            <a:r>
              <a:rPr lang="en-US" sz="2400" dirty="0">
                <a:latin typeface="Arial" pitchFamily="34" charset="0"/>
                <a:cs typeface="Arial" pitchFamily="34" charset="0"/>
              </a:rPr>
              <a:t> </a:t>
            </a:r>
            <a:r>
              <a:rPr lang="en-US" sz="2400" dirty="0" err="1">
                <a:latin typeface="Arial" pitchFamily="34" charset="0"/>
                <a:cs typeface="Arial" pitchFamily="34" charset="0"/>
              </a:rPr>
              <a:t>lansate</a:t>
            </a:r>
            <a:r>
              <a:rPr lang="en-US" sz="2400" dirty="0">
                <a:latin typeface="Arial" pitchFamily="34" charset="0"/>
                <a:cs typeface="Arial" pitchFamily="34" charset="0"/>
              </a:rPr>
              <a:t> de </a:t>
            </a:r>
            <a:r>
              <a:rPr lang="en-US" sz="2400" dirty="0" err="1">
                <a:latin typeface="Arial" pitchFamily="34" charset="0"/>
                <a:cs typeface="Arial" pitchFamily="34" charset="0"/>
              </a:rPr>
              <a:t>Comisia</a:t>
            </a:r>
            <a:r>
              <a:rPr lang="en-US" sz="2400" dirty="0">
                <a:latin typeface="Arial" pitchFamily="34" charset="0"/>
                <a:cs typeface="Arial" pitchFamily="34" charset="0"/>
              </a:rPr>
              <a:t> </a:t>
            </a:r>
            <a:r>
              <a:rPr lang="en-US" sz="2400" dirty="0" err="1">
                <a:latin typeface="Arial" pitchFamily="34" charset="0"/>
                <a:cs typeface="Arial" pitchFamily="34" charset="0"/>
              </a:rPr>
              <a:t>Europeană</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de diverse </a:t>
            </a:r>
            <a:r>
              <a:rPr lang="en-US" sz="2400" dirty="0" err="1">
                <a:latin typeface="Arial" pitchFamily="34" charset="0"/>
                <a:cs typeface="Arial" pitchFamily="34" charset="0"/>
              </a:rPr>
              <a:t>instituţii</a:t>
            </a:r>
            <a:r>
              <a:rPr lang="en-US" sz="2400" dirty="0">
                <a:latin typeface="Arial" pitchFamily="34" charset="0"/>
                <a:cs typeface="Arial" pitchFamily="34" charset="0"/>
              </a:rPr>
              <a:t> </a:t>
            </a:r>
            <a:r>
              <a:rPr lang="en-US" sz="2400" dirty="0" err="1">
                <a:latin typeface="Arial" pitchFamily="34" charset="0"/>
                <a:cs typeface="Arial" pitchFamily="34" charset="0"/>
              </a:rPr>
              <a:t>afiliate</a:t>
            </a:r>
            <a:r>
              <a:rPr lang="en-US" sz="2400" dirty="0">
                <a:latin typeface="Arial" pitchFamily="34" charset="0"/>
                <a:cs typeface="Arial" pitchFamily="34" charset="0"/>
              </a:rPr>
              <a:t> </a:t>
            </a:r>
            <a:r>
              <a:rPr lang="en-US" sz="2400" dirty="0" err="1">
                <a:latin typeface="Arial" pitchFamily="34" charset="0"/>
                <a:cs typeface="Arial" pitchFamily="34" charset="0"/>
              </a:rPr>
              <a:t>acesteia</a:t>
            </a:r>
            <a:r>
              <a:rPr lang="en-US" sz="2400" dirty="0">
                <a:latin typeface="Arial" pitchFamily="34" charset="0"/>
                <a:cs typeface="Arial" pitchFamily="34" charset="0"/>
              </a:rPr>
              <a:t> </a:t>
            </a:r>
            <a:r>
              <a:rPr lang="en-US" sz="2400" dirty="0" err="1">
                <a:latin typeface="Arial" pitchFamily="34" charset="0"/>
                <a:cs typeface="Arial" pitchFamily="34" charset="0"/>
              </a:rPr>
              <a:t>menite</a:t>
            </a:r>
            <a:r>
              <a:rPr lang="en-US" sz="2400" dirty="0">
                <a:latin typeface="Arial" pitchFamily="34" charset="0"/>
                <a:cs typeface="Arial" pitchFamily="34" charset="0"/>
              </a:rPr>
              <a:t> </a:t>
            </a:r>
            <a:r>
              <a:rPr lang="en-US" sz="2400" dirty="0" err="1">
                <a:latin typeface="Arial" pitchFamily="34" charset="0"/>
                <a:cs typeface="Arial" pitchFamily="34" charset="0"/>
              </a:rPr>
              <a:t>să</a:t>
            </a:r>
            <a:r>
              <a:rPr lang="en-US" sz="2400" dirty="0">
                <a:latin typeface="Arial" pitchFamily="34" charset="0"/>
                <a:cs typeface="Arial" pitchFamily="34" charset="0"/>
              </a:rPr>
              <a:t> </a:t>
            </a:r>
            <a:r>
              <a:rPr lang="en-US" sz="2400" dirty="0" err="1">
                <a:latin typeface="Arial" pitchFamily="34" charset="0"/>
                <a:cs typeface="Arial" pitchFamily="34" charset="0"/>
              </a:rPr>
              <a:t>implementeze</a:t>
            </a:r>
            <a:r>
              <a:rPr lang="en-US" sz="2400" dirty="0">
                <a:latin typeface="Arial" pitchFamily="34" charset="0"/>
                <a:cs typeface="Arial" pitchFamily="34" charset="0"/>
              </a:rPr>
              <a:t> </a:t>
            </a:r>
            <a:r>
              <a:rPr lang="en-US" sz="2400" dirty="0" err="1">
                <a:latin typeface="Arial" pitchFamily="34" charset="0"/>
                <a:cs typeface="Arial" pitchFamily="34" charset="0"/>
              </a:rPr>
              <a:t>politicile</a:t>
            </a:r>
            <a:r>
              <a:rPr lang="en-US" sz="2400" dirty="0">
                <a:latin typeface="Arial" pitchFamily="34" charset="0"/>
                <a:cs typeface="Arial" pitchFamily="34" charset="0"/>
              </a:rPr>
              <a:t> </a:t>
            </a:r>
            <a:r>
              <a:rPr lang="en-US" sz="2400" dirty="0" err="1">
                <a:latin typeface="Arial" pitchFamily="34" charset="0"/>
                <a:cs typeface="Arial" pitchFamily="34" charset="0"/>
              </a:rPr>
              <a:t>Europene</a:t>
            </a:r>
            <a:r>
              <a:rPr lang="en-US" sz="2400" dirty="0">
                <a:latin typeface="Arial" pitchFamily="34" charset="0"/>
                <a:cs typeface="Arial" pitchFamily="34" charset="0"/>
              </a:rPr>
              <a:t> </a:t>
            </a:r>
            <a:r>
              <a:rPr lang="en-US" sz="2400" dirty="0" err="1">
                <a:latin typeface="Arial" pitchFamily="34" charset="0"/>
                <a:cs typeface="Arial" pitchFamily="34" charset="0"/>
              </a:rPr>
              <a:t>privind</a:t>
            </a:r>
            <a:r>
              <a:rPr lang="en-US" sz="2400" dirty="0">
                <a:latin typeface="Arial" pitchFamily="34" charset="0"/>
                <a:cs typeface="Arial" pitchFamily="34" charset="0"/>
              </a:rPr>
              <a:t> </a:t>
            </a:r>
            <a:r>
              <a:rPr lang="en-US" sz="2400" dirty="0" err="1">
                <a:latin typeface="Arial" pitchFamily="34" charset="0"/>
                <a:cs typeface="Arial" pitchFamily="34" charset="0"/>
              </a:rPr>
              <a:t>dezvoltarea</a:t>
            </a:r>
            <a:r>
              <a:rPr lang="en-US" sz="2400" dirty="0">
                <a:latin typeface="Arial" pitchFamily="34" charset="0"/>
                <a:cs typeface="Arial" pitchFamily="34" charset="0"/>
              </a:rPr>
              <a:t> </a:t>
            </a:r>
            <a:r>
              <a:rPr lang="en-US" sz="2400" dirty="0" err="1">
                <a:latin typeface="Arial" pitchFamily="34" charset="0"/>
                <a:cs typeface="Arial" pitchFamily="34" charset="0"/>
              </a:rPr>
              <a:t>resurselor</a:t>
            </a:r>
            <a:r>
              <a:rPr lang="en-US" sz="2400" dirty="0">
                <a:latin typeface="Arial" pitchFamily="34" charset="0"/>
                <a:cs typeface="Arial" pitchFamily="34" charset="0"/>
              </a:rPr>
              <a:t> </a:t>
            </a:r>
            <a:r>
              <a:rPr lang="en-US" sz="2400" dirty="0" err="1">
                <a:latin typeface="Arial" pitchFamily="34" charset="0"/>
                <a:cs typeface="Arial" pitchFamily="34" charset="0"/>
              </a:rPr>
              <a:t>umane</a:t>
            </a:r>
            <a:r>
              <a:rPr lang="en-US" sz="2400" dirty="0">
                <a:latin typeface="Arial" pitchFamily="34" charset="0"/>
                <a:cs typeface="Arial" pitchFamily="34" charset="0"/>
              </a:rPr>
              <a:t> din </a:t>
            </a:r>
            <a:r>
              <a:rPr lang="en-US" sz="2400" dirty="0" err="1">
                <a:latin typeface="Arial" pitchFamily="34" charset="0"/>
                <a:cs typeface="Arial" pitchFamily="34" charset="0"/>
              </a:rPr>
              <a:t>cercetare</a:t>
            </a:r>
            <a:r>
              <a:rPr lang="en-US" sz="2400" dirty="0">
                <a:latin typeface="Arial" pitchFamily="34" charset="0"/>
                <a:cs typeface="Arial" pitchFamily="34" charset="0"/>
              </a:rPr>
              <a:t>, </a:t>
            </a:r>
            <a:r>
              <a:rPr lang="en-US" sz="2400" dirty="0" err="1">
                <a:latin typeface="Arial" pitchFamily="34" charset="0"/>
                <a:cs typeface="Arial" pitchFamily="34" charset="0"/>
              </a:rPr>
              <a:t>cele</a:t>
            </a:r>
            <a:r>
              <a:rPr lang="en-US" sz="2400" dirty="0">
                <a:latin typeface="Arial" pitchFamily="34" charset="0"/>
                <a:cs typeface="Arial" pitchFamily="34" charset="0"/>
              </a:rPr>
              <a:t> </a:t>
            </a:r>
            <a:r>
              <a:rPr lang="en-US" sz="2400" dirty="0" err="1">
                <a:latin typeface="Arial" pitchFamily="34" charset="0"/>
                <a:cs typeface="Arial" pitchFamily="34" charset="0"/>
              </a:rPr>
              <a:t>mai</a:t>
            </a:r>
            <a:r>
              <a:rPr lang="en-US" sz="2400" dirty="0">
                <a:latin typeface="Arial" pitchFamily="34" charset="0"/>
                <a:cs typeface="Arial" pitchFamily="34" charset="0"/>
              </a:rPr>
              <a:t> </a:t>
            </a:r>
            <a:r>
              <a:rPr lang="en-US" sz="2400" dirty="0" err="1">
                <a:latin typeface="Arial" pitchFamily="34" charset="0"/>
                <a:cs typeface="Arial" pitchFamily="34" charset="0"/>
              </a:rPr>
              <a:t>importante</a:t>
            </a:r>
            <a:r>
              <a:rPr lang="en-US" sz="2400" dirty="0">
                <a:latin typeface="Arial" pitchFamily="34" charset="0"/>
                <a:cs typeface="Arial" pitchFamily="34" charset="0"/>
              </a:rPr>
              <a:t> sunt </a:t>
            </a:r>
            <a:r>
              <a:rPr lang="en-US" sz="2400" dirty="0" err="1">
                <a:latin typeface="Arial" pitchFamily="34" charset="0"/>
                <a:cs typeface="Arial" pitchFamily="34" charset="0"/>
              </a:rPr>
              <a:t>următoarele</a:t>
            </a:r>
            <a:r>
              <a:rPr lang="en-US" sz="2400" dirty="0">
                <a:latin typeface="Arial" pitchFamily="34" charset="0"/>
                <a:cs typeface="Arial" pitchFamily="34" charset="0"/>
              </a:rPr>
              <a:t>:</a:t>
            </a:r>
          </a:p>
        </p:txBody>
      </p:sp>
      <p:sp>
        <p:nvSpPr>
          <p:cNvPr id="4" name="Content Placeholder 3"/>
          <p:cNvSpPr>
            <a:spLocks noGrp="1"/>
          </p:cNvSpPr>
          <p:nvPr>
            <p:ph sz="half" idx="2"/>
          </p:nvPr>
        </p:nvSpPr>
        <p:spPr>
          <a:xfrm>
            <a:off x="188026" y="3766465"/>
            <a:ext cx="12597420" cy="4310735"/>
          </a:xfrm>
        </p:spPr>
        <p:txBody>
          <a:bodyPr>
            <a:noAutofit/>
          </a:bodyPr>
          <a:lstStyle/>
          <a:p>
            <a:pPr algn="just"/>
            <a:r>
              <a:rPr lang="ro-RO" sz="2400" i="1" dirty="0">
                <a:latin typeface="Arial" pitchFamily="34" charset="0"/>
                <a:cs typeface="Arial" pitchFamily="34" charset="0"/>
              </a:rPr>
              <a:t>Grupul Director pentru Resurse Umane și Mobilitate  din cadrul Spaţiului European al Cercetării (ERA Steering Group on Human Resources and Mobility  - ERA SG HRM);</a:t>
            </a:r>
          </a:p>
          <a:p>
            <a:pPr algn="just"/>
            <a:r>
              <a:rPr lang="ro-RO" sz="2400" i="1" dirty="0">
                <a:latin typeface="Arial" pitchFamily="34" charset="0"/>
                <a:cs typeface="Arial" pitchFamily="34" charset="0"/>
              </a:rPr>
              <a:t>European Charter for </a:t>
            </a:r>
            <a:r>
              <a:rPr lang="ro-RO" sz="2400" i="1" dirty="0" err="1">
                <a:latin typeface="Arial" pitchFamily="34" charset="0"/>
                <a:cs typeface="Arial" pitchFamily="34" charset="0"/>
              </a:rPr>
              <a:t>Researchers</a:t>
            </a:r>
            <a:r>
              <a:rPr lang="en-GB" sz="2400" i="1" dirty="0">
                <a:latin typeface="Arial" pitchFamily="34" charset="0"/>
                <a:cs typeface="Arial" pitchFamily="34" charset="0"/>
              </a:rPr>
              <a:t> (</a:t>
            </a:r>
            <a:r>
              <a:rPr lang="en-GB" sz="2400" b="1" i="1" dirty="0">
                <a:latin typeface="Arial" pitchFamily="34" charset="0"/>
                <a:cs typeface="Arial" pitchFamily="34" charset="0"/>
              </a:rPr>
              <a:t>Carta</a:t>
            </a:r>
            <a:r>
              <a:rPr lang="en-GB" sz="2400" i="1" dirty="0">
                <a:latin typeface="Arial" pitchFamily="34" charset="0"/>
                <a:cs typeface="Arial" pitchFamily="34" charset="0"/>
              </a:rPr>
              <a:t>)</a:t>
            </a:r>
            <a:r>
              <a:rPr lang="ro-RO" sz="2400" i="1" dirty="0">
                <a:latin typeface="Arial" pitchFamily="34" charset="0"/>
                <a:cs typeface="Arial" pitchFamily="34" charset="0"/>
              </a:rPr>
              <a:t> </a:t>
            </a:r>
            <a:r>
              <a:rPr lang="ro-RO" sz="2400" i="1" dirty="0" err="1">
                <a:latin typeface="Arial" pitchFamily="34" charset="0"/>
                <a:cs typeface="Arial" pitchFamily="34" charset="0"/>
              </a:rPr>
              <a:t>şi</a:t>
            </a:r>
            <a:r>
              <a:rPr lang="ro-RO" sz="2400" i="1" dirty="0">
                <a:latin typeface="Arial" pitchFamily="34" charset="0"/>
                <a:cs typeface="Arial" pitchFamily="34" charset="0"/>
              </a:rPr>
              <a:t> Code of Conduct for the Recruitment of </a:t>
            </a:r>
            <a:r>
              <a:rPr lang="ro-RO" sz="2400" i="1" dirty="0" err="1">
                <a:latin typeface="Arial" pitchFamily="34" charset="0"/>
                <a:cs typeface="Arial" pitchFamily="34" charset="0"/>
              </a:rPr>
              <a:t>Researchers</a:t>
            </a:r>
            <a:r>
              <a:rPr lang="ro-RO" sz="2400" i="1" dirty="0">
                <a:latin typeface="Arial" pitchFamily="34" charset="0"/>
                <a:cs typeface="Arial" pitchFamily="34" charset="0"/>
              </a:rPr>
              <a:t> </a:t>
            </a:r>
            <a:r>
              <a:rPr lang="en-GB" sz="2400" i="1" dirty="0">
                <a:latin typeface="Arial" pitchFamily="34" charset="0"/>
                <a:cs typeface="Arial" pitchFamily="34" charset="0"/>
              </a:rPr>
              <a:t>(</a:t>
            </a:r>
            <a:r>
              <a:rPr lang="en-GB" sz="2400" b="1" i="1" dirty="0" err="1">
                <a:latin typeface="Arial" pitchFamily="34" charset="0"/>
                <a:cs typeface="Arial" pitchFamily="34" charset="0"/>
              </a:rPr>
              <a:t>Codul</a:t>
            </a:r>
            <a:r>
              <a:rPr lang="en-GB" sz="2400" i="1" dirty="0">
                <a:latin typeface="Arial" pitchFamily="34" charset="0"/>
                <a:cs typeface="Arial" pitchFamily="34" charset="0"/>
              </a:rPr>
              <a:t>) </a:t>
            </a:r>
            <a:r>
              <a:rPr lang="ro-RO" sz="2400" i="1" dirty="0">
                <a:latin typeface="Arial" pitchFamily="34" charset="0"/>
                <a:cs typeface="Arial" pitchFamily="34" charset="0"/>
              </a:rPr>
              <a:t>- </a:t>
            </a:r>
            <a:r>
              <a:rPr lang="ro-RO" sz="2400" dirty="0">
                <a:latin typeface="Arial" pitchFamily="34" charset="0"/>
                <a:cs typeface="Arial" pitchFamily="34" charset="0"/>
              </a:rPr>
              <a:t>Până în prezent au aderat la aceste principii </a:t>
            </a:r>
            <a:r>
              <a:rPr lang="ro-RO" sz="2400" b="1" dirty="0">
                <a:latin typeface="Arial" pitchFamily="34" charset="0"/>
                <a:cs typeface="Arial" pitchFamily="34" charset="0"/>
              </a:rPr>
              <a:t>892 de organizaţii </a:t>
            </a:r>
            <a:r>
              <a:rPr lang="ro-RO" sz="2400" dirty="0">
                <a:latin typeface="Arial" pitchFamily="34" charset="0"/>
                <a:cs typeface="Arial" pitchFamily="34" charset="0"/>
              </a:rPr>
              <a:t>de cercetare publice şi private dintre care doar 10 din România</a:t>
            </a:r>
            <a:r>
              <a:rPr lang="ro-RO" sz="2400" i="1" dirty="0">
                <a:latin typeface="Arial" pitchFamily="34" charset="0"/>
                <a:cs typeface="Arial" pitchFamily="34" charset="0"/>
              </a:rPr>
              <a:t>;</a:t>
            </a:r>
          </a:p>
          <a:p>
            <a:pPr algn="just"/>
            <a:r>
              <a:rPr lang="en-US" sz="2400" i="1" dirty="0">
                <a:latin typeface="Arial" pitchFamily="34" charset="0"/>
                <a:cs typeface="Arial" pitchFamily="34" charset="0"/>
              </a:rPr>
              <a:t>Shaping future of the Human Resources Strategy for Researchers</a:t>
            </a:r>
            <a:r>
              <a:rPr lang="ro-RO" sz="2400" i="1" dirty="0">
                <a:latin typeface="Arial" pitchFamily="34" charset="0"/>
                <a:cs typeface="Arial" pitchFamily="34" charset="0"/>
              </a:rPr>
              <a:t> (</a:t>
            </a:r>
            <a:r>
              <a:rPr lang="en-US" sz="2400" b="1" i="1" dirty="0">
                <a:latin typeface="Arial" pitchFamily="34" charset="0"/>
                <a:cs typeface="Arial" pitchFamily="34" charset="0"/>
              </a:rPr>
              <a:t>HRS4R</a:t>
            </a:r>
            <a:r>
              <a:rPr lang="ro-RO" sz="2400" b="1" i="1" dirty="0">
                <a:latin typeface="Arial" pitchFamily="34" charset="0"/>
                <a:cs typeface="Arial" pitchFamily="34" charset="0"/>
              </a:rPr>
              <a:t> - </a:t>
            </a:r>
            <a:r>
              <a:rPr lang="en-US" sz="2400" i="1" dirty="0">
                <a:latin typeface="Arial" pitchFamily="34" charset="0"/>
                <a:cs typeface="Arial" pitchFamily="34" charset="0"/>
              </a:rPr>
              <a:t>HR Excellence in Research Award</a:t>
            </a:r>
            <a:r>
              <a:rPr lang="ro-RO" sz="2400" i="1" dirty="0">
                <a:latin typeface="Arial" pitchFamily="34" charset="0"/>
                <a:cs typeface="Arial" pitchFamily="34" charset="0"/>
              </a:rPr>
              <a:t>) – Până în prezent </a:t>
            </a:r>
            <a:r>
              <a:rPr lang="en-US" sz="2400" dirty="0">
                <a:latin typeface="Arial" pitchFamily="34" charset="0"/>
                <a:cs typeface="Arial" pitchFamily="34" charset="0"/>
              </a:rPr>
              <a:t>au </a:t>
            </a:r>
            <a:r>
              <a:rPr lang="en-US" sz="2400" dirty="0" err="1">
                <a:latin typeface="Arial" pitchFamily="34" charset="0"/>
                <a:cs typeface="Arial" pitchFamily="34" charset="0"/>
              </a:rPr>
              <a:t>fost</a:t>
            </a:r>
            <a:r>
              <a:rPr lang="en-US" sz="2400" dirty="0">
                <a:latin typeface="Arial" pitchFamily="34" charset="0"/>
                <a:cs typeface="Arial" pitchFamily="34" charset="0"/>
              </a:rPr>
              <a:t> evaluate </a:t>
            </a:r>
            <a:r>
              <a:rPr lang="en-US" sz="2400" dirty="0" err="1">
                <a:latin typeface="Arial" pitchFamily="34" charset="0"/>
                <a:cs typeface="Arial" pitchFamily="34" charset="0"/>
              </a:rPr>
              <a:t>şi</a:t>
            </a:r>
            <a:r>
              <a:rPr lang="en-US" sz="2400" dirty="0">
                <a:latin typeface="Arial" pitchFamily="34" charset="0"/>
                <a:cs typeface="Arial" pitchFamily="34" charset="0"/>
              </a:rPr>
              <a:t> </a:t>
            </a:r>
            <a:r>
              <a:rPr lang="en-US" sz="2400" dirty="0" err="1">
                <a:latin typeface="Arial" pitchFamily="34" charset="0"/>
                <a:cs typeface="Arial" pitchFamily="34" charset="0"/>
              </a:rPr>
              <a:t>acreditate</a:t>
            </a:r>
            <a:r>
              <a:rPr lang="en-US" sz="2400" dirty="0">
                <a:latin typeface="Arial" pitchFamily="34" charset="0"/>
                <a:cs typeface="Arial" pitchFamily="34" charset="0"/>
              </a:rPr>
              <a:t> </a:t>
            </a:r>
            <a:r>
              <a:rPr lang="en-US" sz="2400" dirty="0" err="1">
                <a:latin typeface="Arial" pitchFamily="34" charset="0"/>
                <a:cs typeface="Arial" pitchFamily="34" charset="0"/>
              </a:rPr>
              <a:t>prin</a:t>
            </a:r>
            <a:r>
              <a:rPr lang="en-US" sz="2400" dirty="0">
                <a:latin typeface="Arial" pitchFamily="34" charset="0"/>
                <a:cs typeface="Arial" pitchFamily="34" charset="0"/>
              </a:rPr>
              <a:t> </a:t>
            </a:r>
            <a:r>
              <a:rPr lang="en-US" sz="2400" dirty="0" err="1">
                <a:latin typeface="Arial" pitchFamily="34" charset="0"/>
                <a:cs typeface="Arial" pitchFamily="34" charset="0"/>
              </a:rPr>
              <a:t>acordarea</a:t>
            </a:r>
            <a:r>
              <a:rPr lang="en-US" sz="2400" dirty="0">
                <a:latin typeface="Arial" pitchFamily="34" charset="0"/>
                <a:cs typeface="Arial" pitchFamily="34" charset="0"/>
              </a:rPr>
              <a:t> </a:t>
            </a:r>
            <a:r>
              <a:rPr lang="en-US" sz="2400" dirty="0" err="1">
                <a:latin typeface="Arial" pitchFamily="34" charset="0"/>
                <a:cs typeface="Arial" pitchFamily="34" charset="0"/>
              </a:rPr>
              <a:t>Diplomei</a:t>
            </a:r>
            <a:r>
              <a:rPr lang="en-US" sz="2400" dirty="0">
                <a:latin typeface="Arial" pitchFamily="34" charset="0"/>
                <a:cs typeface="Arial" pitchFamily="34" charset="0"/>
              </a:rPr>
              <a:t> de </a:t>
            </a:r>
            <a:r>
              <a:rPr lang="en-US" sz="2400" dirty="0" err="1">
                <a:latin typeface="Arial" pitchFamily="34" charset="0"/>
                <a:cs typeface="Arial" pitchFamily="34" charset="0"/>
              </a:rPr>
              <a:t>excelenţă</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strategia</a:t>
            </a:r>
            <a:r>
              <a:rPr lang="en-US" sz="2400" dirty="0">
                <a:latin typeface="Arial" pitchFamily="34" charset="0"/>
                <a:cs typeface="Arial" pitchFamily="34" charset="0"/>
              </a:rPr>
              <a:t> de </a:t>
            </a:r>
            <a:r>
              <a:rPr lang="en-US" sz="2400" dirty="0" err="1">
                <a:latin typeface="Arial" pitchFamily="34" charset="0"/>
                <a:cs typeface="Arial" pitchFamily="34" charset="0"/>
              </a:rPr>
              <a:t>resurse</a:t>
            </a:r>
            <a:r>
              <a:rPr lang="en-US" sz="2400" dirty="0">
                <a:latin typeface="Arial" pitchFamily="34" charset="0"/>
                <a:cs typeface="Arial" pitchFamily="34" charset="0"/>
              </a:rPr>
              <a:t> </a:t>
            </a:r>
            <a:r>
              <a:rPr lang="en-US" sz="2400" dirty="0" err="1">
                <a:latin typeface="Arial" pitchFamily="34" charset="0"/>
                <a:cs typeface="Arial" pitchFamily="34" charset="0"/>
              </a:rPr>
              <a:t>umane</a:t>
            </a:r>
            <a:r>
              <a:rPr lang="en-US" sz="2400" dirty="0">
                <a:latin typeface="Arial" pitchFamily="34" charset="0"/>
                <a:cs typeface="Arial" pitchFamily="34" charset="0"/>
              </a:rPr>
              <a:t> </a:t>
            </a:r>
            <a:r>
              <a:rPr lang="ro-RO" sz="2400" b="1" dirty="0">
                <a:latin typeface="Arial" pitchFamily="34" charset="0"/>
                <a:cs typeface="Arial" pitchFamily="34" charset="0"/>
              </a:rPr>
              <a:t>410 </a:t>
            </a:r>
            <a:r>
              <a:rPr lang="en-US" sz="2400" b="1" dirty="0" err="1">
                <a:latin typeface="Arial" pitchFamily="34" charset="0"/>
                <a:cs typeface="Arial" pitchFamily="34" charset="0"/>
              </a:rPr>
              <a:t>organizaţii</a:t>
            </a:r>
            <a:r>
              <a:rPr lang="ro-RO" sz="2400" dirty="0">
                <a:latin typeface="Arial" pitchFamily="34" charset="0"/>
                <a:cs typeface="Arial" pitchFamily="34" charset="0"/>
              </a:rPr>
              <a:t>;</a:t>
            </a:r>
            <a:endParaRPr lang="ro-RO" sz="2400" i="1" dirty="0">
              <a:latin typeface="Arial" pitchFamily="34" charset="0"/>
              <a:cs typeface="Arial" pitchFamily="34" charset="0"/>
            </a:endParaRPr>
          </a:p>
          <a:p>
            <a:pPr algn="just"/>
            <a:r>
              <a:rPr lang="ro-RO" sz="2400" i="1" dirty="0">
                <a:latin typeface="Arial" pitchFamily="34" charset="0"/>
                <a:cs typeface="Arial" pitchFamily="34" charset="0"/>
              </a:rPr>
              <a:t>Pachetul de recrutare deschisă, transparentă și bazată pe merit (</a:t>
            </a:r>
            <a:r>
              <a:rPr lang="en-GB" sz="2400" b="1" dirty="0">
                <a:latin typeface="Arial" panose="020B0604020202020204" pitchFamily="34" charset="0"/>
                <a:cs typeface="Arial" panose="020B0604020202020204" pitchFamily="34" charset="0"/>
              </a:rPr>
              <a:t>OTM-R</a:t>
            </a:r>
            <a:r>
              <a:rPr lang="en-GB" sz="2400" dirty="0">
                <a:latin typeface="Arial" panose="020B0604020202020204" pitchFamily="34" charset="0"/>
                <a:cs typeface="Arial" panose="020B0604020202020204" pitchFamily="34" charset="0"/>
              </a:rPr>
              <a:t> </a:t>
            </a:r>
            <a:r>
              <a:rPr lang="ro-RO" sz="2400" i="1" dirty="0">
                <a:latin typeface="Arial" panose="020B0604020202020204" pitchFamily="34" charset="0"/>
                <a:cs typeface="Arial" pitchFamily="34" charset="0"/>
              </a:rPr>
              <a:t>);</a:t>
            </a:r>
          </a:p>
          <a:p>
            <a:pPr algn="just"/>
            <a:r>
              <a:rPr lang="ro-RO" sz="2400" i="1" dirty="0">
                <a:latin typeface="Arial" panose="020B0604020202020204" pitchFamily="34" charset="0"/>
                <a:cs typeface="Arial" pitchFamily="34" charset="0"/>
              </a:rPr>
              <a:t>Reṭeaua EURAXESS (Cercetători ȋn mișcare);</a:t>
            </a:r>
            <a:endParaRPr lang="en-US" sz="2400" i="1" dirty="0">
              <a:latin typeface="Arial" pitchFamily="34" charset="0"/>
              <a:cs typeface="Arial" pitchFamily="34" charset="0"/>
            </a:endParaRPr>
          </a:p>
          <a:p>
            <a:pPr algn="just"/>
            <a:r>
              <a:rPr lang="en-US" sz="2400" i="1" dirty="0">
                <a:latin typeface="Arial" pitchFamily="34" charset="0"/>
                <a:cs typeface="Arial" pitchFamily="34" charset="0"/>
              </a:rPr>
              <a:t>Art.32 dim MGA</a:t>
            </a:r>
            <a:endParaRPr lang="ro-RO" sz="2400" i="1" dirty="0">
              <a:latin typeface="Arial" pitchFamily="34" charset="0"/>
              <a:cs typeface="Arial" pitchFamily="34" charset="0"/>
            </a:endParaRPr>
          </a:p>
          <a:p>
            <a:pPr marL="0" indent="0">
              <a:buNone/>
            </a:pPr>
            <a:r>
              <a:rPr lang="ro-RO" sz="2600" dirty="0"/>
              <a:t>								</a:t>
            </a:r>
          </a:p>
          <a:p>
            <a:pPr marL="0" indent="0">
              <a:buNone/>
            </a:pPr>
            <a:r>
              <a:rPr lang="ro-RO" sz="2600" dirty="0"/>
              <a:t>								</a:t>
            </a:r>
          </a:p>
        </p:txBody>
      </p:sp>
      <p:sp>
        <p:nvSpPr>
          <p:cNvPr id="5" name="Pentagon 5">
            <a:extLst>
              <a:ext uri="{FF2B5EF4-FFF2-40B4-BE49-F238E27FC236}">
                <a16:creationId xmlns:a16="http://schemas.microsoft.com/office/drawing/2014/main" xmlns="" id="{065E4E7A-DAA4-44D5-9226-9D92D926D870}"/>
              </a:ext>
            </a:extLst>
          </p:cNvPr>
          <p:cNvSpPr/>
          <p:nvPr/>
        </p:nvSpPr>
        <p:spPr>
          <a:xfrm>
            <a:off x="9880601" y="8585201"/>
            <a:ext cx="2997200" cy="939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374" tIns="45685" rIns="91374" bIns="45685" rtlCol="0" anchor="ctr"/>
          <a:lstStyle/>
          <a:p>
            <a:pPr defTabSz="1044722" hangingPunct="1">
              <a:lnSpc>
                <a:spcPct val="90000"/>
              </a:lnSpc>
              <a:spcBef>
                <a:spcPts val="1000"/>
              </a:spcBef>
            </a:pPr>
            <a:r>
              <a:rPr lang="ro-RO" sz="2000" b="1" i="1" kern="1200" dirty="0">
                <a:solidFill>
                  <a:srgbClr val="FFFF00"/>
                </a:solidFill>
                <a:latin typeface="Arial" pitchFamily="34" charset="0"/>
                <a:cs typeface="Arial" pitchFamily="34" charset="0"/>
              </a:rPr>
              <a:t>Performanță în cercetare!</a:t>
            </a:r>
            <a:endParaRPr lang="en-GB" sz="2000" b="1" i="1" kern="1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2055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157" y="519298"/>
            <a:ext cx="9797366" cy="1885245"/>
          </a:xfrm>
        </p:spPr>
        <p:txBody>
          <a:bodyPr>
            <a:normAutofit fontScale="90000"/>
          </a:bodyPr>
          <a:lstStyle/>
          <a:p>
            <a:pPr algn="ctr"/>
            <a:r>
              <a:rPr lang="ro-RO" sz="4400" b="1" dirty="0">
                <a:latin typeface="Arial" pitchFamily="34" charset="0"/>
                <a:cs typeface="Arial" pitchFamily="34" charset="0"/>
              </a:rPr>
              <a:t>Contextul</a:t>
            </a:r>
            <a:r>
              <a:rPr lang="ro-RO" sz="5400" b="1" dirty="0">
                <a:latin typeface="Arial" pitchFamily="34" charset="0"/>
                <a:cs typeface="Arial" pitchFamily="34" charset="0"/>
              </a:rPr>
              <a:t> </a:t>
            </a:r>
            <a:r>
              <a:rPr lang="ro-RO" sz="4400" b="1" dirty="0">
                <a:latin typeface="Arial" pitchFamily="34" charset="0"/>
                <a:cs typeface="Arial" pitchFamily="34" charset="0"/>
              </a:rPr>
              <a:t>european</a:t>
            </a:r>
            <a:br>
              <a:rPr lang="ro-RO" sz="4400" b="1" dirty="0">
                <a:latin typeface="Arial" pitchFamily="34" charset="0"/>
                <a:cs typeface="Arial" pitchFamily="34" charset="0"/>
              </a:rPr>
            </a:br>
            <a:r>
              <a:rPr lang="ro-RO" sz="4400" b="1" dirty="0">
                <a:latin typeface="Arial" pitchFamily="34" charset="0"/>
                <a:cs typeface="Arial" pitchFamily="34" charset="0"/>
              </a:rPr>
              <a:t>Conectarea politicilor și practicilor</a:t>
            </a: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endParaRPr lang="en-US" sz="4400" dirty="0"/>
          </a:p>
        </p:txBody>
      </p:sp>
      <p:sp>
        <p:nvSpPr>
          <p:cNvPr id="3" name="Content Placeholder 2"/>
          <p:cNvSpPr>
            <a:spLocks noGrp="1"/>
          </p:cNvSpPr>
          <p:nvPr>
            <p:ph idx="1"/>
          </p:nvPr>
        </p:nvSpPr>
        <p:spPr/>
        <p:txBody>
          <a:bodyPr>
            <a:normAutofit/>
          </a:bodyPr>
          <a:lstStyle/>
          <a:p>
            <a:pPr marL="0" indent="0">
              <a:buNone/>
            </a:pPr>
            <a:r>
              <a:rPr lang="ro-RO" sz="2400" b="1" dirty="0">
                <a:latin typeface="Arial" panose="020B0604020202020204" pitchFamily="34" charset="0"/>
                <a:cs typeface="Arial" panose="020B0604020202020204" pitchFamily="34" charset="0"/>
              </a:rPr>
              <a:t>Conectarea politicilor și practicilor</a:t>
            </a:r>
            <a:endParaRPr lang="en-US" sz="2400" b="1" dirty="0">
              <a:latin typeface="Arial" panose="020B0604020202020204" pitchFamily="34" charset="0"/>
              <a:cs typeface="Arial" panose="020B0604020202020204" pitchFamily="34" charset="0"/>
            </a:endParaRPr>
          </a:p>
          <a:p>
            <a:pPr>
              <a:buFont typeface="Arial" panose="020B0604020202020204" pitchFamily="34" charset="0"/>
              <a:buChar char="•"/>
            </a:pPr>
            <a:r>
              <a:rPr lang="ro-RO" sz="2400" b="1" dirty="0">
                <a:latin typeface="Arial" panose="020B0604020202020204" pitchFamily="34" charset="0"/>
                <a:cs typeface="Arial" panose="020B0604020202020204" pitchFamily="34" charset="0"/>
              </a:rPr>
              <a:t>C &amp; C</a:t>
            </a:r>
            <a:r>
              <a:rPr lang="ro-RO" sz="2400" dirty="0">
                <a:latin typeface="Arial" panose="020B0604020202020204" pitchFamily="34" charset="0"/>
                <a:cs typeface="Arial" panose="020B0604020202020204" pitchFamily="34" charset="0"/>
              </a:rPr>
              <a:t>: o viziune de susținere și dezvoltare a cercetării</a:t>
            </a: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ro-RO" sz="2400" b="1" dirty="0">
                <a:latin typeface="Arial" panose="020B0604020202020204" pitchFamily="34" charset="0"/>
                <a:cs typeface="Arial" panose="020B0604020202020204" pitchFamily="34" charset="0"/>
              </a:rPr>
              <a:t>HRS4R:</a:t>
            </a:r>
            <a:r>
              <a:rPr lang="ro-RO" sz="2400" dirty="0">
                <a:latin typeface="Arial" panose="020B0604020202020204" pitchFamily="34" charset="0"/>
                <a:cs typeface="Arial" panose="020B0604020202020204" pitchFamily="34" charset="0"/>
              </a:rPr>
              <a:t> un mecanism de stabilire a obiectivelor de atingere a acestei viziuni</a:t>
            </a: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b="1" dirty="0">
                <a:latin typeface="Arial" panose="020B0604020202020204" pitchFamily="34" charset="0"/>
                <a:cs typeface="Arial" panose="020B0604020202020204" pitchFamily="34" charset="0"/>
              </a:rPr>
              <a:t>A</a:t>
            </a:r>
            <a:r>
              <a:rPr lang="ro-RO" sz="2400" b="1" dirty="0">
                <a:latin typeface="Arial" panose="020B0604020202020204" pitchFamily="34" charset="0"/>
                <a:cs typeface="Arial" panose="020B0604020202020204" pitchFamily="34" charset="0"/>
              </a:rPr>
              <a:t>rticolul 32: </a:t>
            </a:r>
            <a:r>
              <a:rPr lang="ro-RO" sz="2400" dirty="0">
                <a:latin typeface="Arial" panose="020B0604020202020204" pitchFamily="34" charset="0"/>
                <a:cs typeface="Arial" panose="020B0604020202020204" pitchFamily="34" charset="0"/>
              </a:rPr>
              <a:t>o instrucțiune (de susținere și ajutor) pentru punerea în aplicare a celor de mai sus printr-o obligație pentru care ai  dovedit că ai făcut cele mai bune eforturi</a:t>
            </a:r>
            <a:br>
              <a:rPr lang="ro-RO" sz="2400" dirty="0">
                <a:latin typeface="Arial" panose="020B0604020202020204" pitchFamily="34" charset="0"/>
                <a:cs typeface="Arial" panose="020B0604020202020204" pitchFamily="34" charset="0"/>
              </a:rPr>
            </a:br>
            <a:r>
              <a:rPr lang="ro-RO" sz="2400" b="1" dirty="0">
                <a:latin typeface="Arial" panose="020B0604020202020204" pitchFamily="34" charset="0"/>
                <a:cs typeface="Arial" panose="020B0604020202020204" pitchFamily="34" charset="0"/>
              </a:rPr>
              <a:t>Orizont 2020 </a:t>
            </a:r>
            <a:r>
              <a:rPr lang="ro-RO" sz="2400" dirty="0">
                <a:latin typeface="Arial" panose="020B0604020202020204" pitchFamily="34" charset="0"/>
                <a:cs typeface="Arial" panose="020B0604020202020204" pitchFamily="34" charset="0"/>
              </a:rPr>
              <a:t>- Acord de finanțare cu mai mulți beneficiari </a:t>
            </a:r>
            <a:r>
              <a:rPr lang="en-US" sz="2400" dirty="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 </a:t>
            </a:r>
          </a:p>
          <a:p>
            <a:pPr marL="0" indent="0">
              <a:buNone/>
            </a:pPr>
            <a:r>
              <a:rPr lang="ro-RO" sz="2400" dirty="0">
                <a:latin typeface="Arial" panose="020B0604020202020204" pitchFamily="34" charset="0"/>
                <a:cs typeface="Arial" panose="020B0604020202020204" pitchFamily="34" charset="0"/>
              </a:rPr>
              <a:t>SECȚIUNEA 4 - alte drepturi și obligații</a:t>
            </a:r>
          </a:p>
          <a:p>
            <a:pPr marL="0" indent="0">
              <a:buNone/>
            </a:pPr>
            <a:r>
              <a:rPr lang="ro-RO" sz="2400" dirty="0">
                <a:latin typeface="Arial" panose="020B0604020202020204" pitchFamily="34" charset="0"/>
                <a:cs typeface="Arial" panose="020B0604020202020204" pitchFamily="34" charset="0"/>
              </a:rPr>
              <a:t/>
            </a:r>
            <a:br>
              <a:rPr lang="ro-RO" sz="2400" dirty="0">
                <a:latin typeface="Arial" panose="020B0604020202020204" pitchFamily="34" charset="0"/>
                <a:cs typeface="Arial" panose="020B0604020202020204" pitchFamily="34" charset="0"/>
              </a:rPr>
            </a:br>
            <a:r>
              <a:rPr lang="ro-RO" sz="2400" b="1" dirty="0">
                <a:latin typeface="Arial" panose="020B0604020202020204" pitchFamily="34" charset="0"/>
                <a:cs typeface="Arial" panose="020B0604020202020204" pitchFamily="34" charset="0"/>
              </a:rPr>
              <a:t>Articolul 32: </a:t>
            </a:r>
            <a:r>
              <a:rPr lang="ro-RO" sz="2400" dirty="0">
                <a:latin typeface="Arial" panose="020B0604020202020204" pitchFamily="34" charset="0"/>
                <a:cs typeface="Arial" panose="020B0604020202020204" pitchFamily="34" charset="0"/>
              </a:rPr>
              <a:t>CONDIȚII DE RECRUTARE ȘI LUCRU pentru cercetători</a:t>
            </a:r>
          </a:p>
          <a:p>
            <a:pPr marL="0" indent="0">
              <a:buNone/>
            </a:pPr>
            <a:r>
              <a:rPr lang="ro-RO" sz="2400" dirty="0">
                <a:latin typeface="Arial" panose="020B0604020202020204" pitchFamily="34" charset="0"/>
                <a:cs typeface="Arial" panose="020B0604020202020204" pitchFamily="34" charset="0"/>
              </a:rPr>
              <a:t> 32.1 OBLIGAȚIA de a lua toate măsurile pentru a aplica principiile C &amp; C </a:t>
            </a:r>
          </a:p>
          <a:p>
            <a:pPr marL="0" indent="0">
              <a:buNone/>
            </a:pPr>
            <a:r>
              <a:rPr lang="ro-RO" sz="2400" dirty="0">
                <a:latin typeface="Arial" panose="020B0604020202020204" pitchFamily="34" charset="0"/>
                <a:cs typeface="Arial" panose="020B0604020202020204" pitchFamily="34" charset="0"/>
              </a:rPr>
              <a:t> 32.2 CONSECINȚE ale nerespectării</a:t>
            </a:r>
          </a:p>
          <a:p>
            <a:pPr marL="0" indent="0">
              <a:buNone/>
            </a:pPr>
            <a:r>
              <a:rPr lang="ro-RO" sz="2400" dirty="0">
                <a:latin typeface="Arial" panose="020B0604020202020204" pitchFamily="34" charset="0"/>
                <a:cs typeface="Arial" panose="020B0604020202020204" pitchFamily="34" charset="0"/>
              </a:rPr>
              <a:t/>
            </a:r>
            <a:br>
              <a:rPr lang="ro-RO" sz="2400" dirty="0">
                <a:latin typeface="Arial" panose="020B0604020202020204" pitchFamily="34" charset="0"/>
                <a:cs typeface="Arial" panose="020B0604020202020204" pitchFamily="34" charset="0"/>
              </a:rPr>
            </a:br>
            <a:r>
              <a:rPr lang="ro-RO" sz="2400" dirty="0">
                <a:latin typeface="Arial" panose="020B0604020202020204" pitchFamily="34" charset="0"/>
                <a:cs typeface="Arial" panose="020B0604020202020204" pitchFamily="34" charset="0"/>
              </a:rPr>
              <a:t>* Model Acord de finanțare adnotat, AGA, versiunea 2.0.1 din 12 mai 2015</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90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60365-27BE-40B7-B7BF-2BE9586A3C39}"/>
              </a:ext>
            </a:extLst>
          </p:cNvPr>
          <p:cNvSpPr>
            <a:spLocks noGrp="1"/>
          </p:cNvSpPr>
          <p:nvPr>
            <p:ph type="title"/>
          </p:nvPr>
        </p:nvSpPr>
        <p:spPr>
          <a:xfrm>
            <a:off x="1805940" y="248355"/>
            <a:ext cx="9624060" cy="1885245"/>
          </a:xfrm>
        </p:spPr>
        <p:txBody>
          <a:bodyPr>
            <a:normAutofit fontScale="90000"/>
          </a:bodyPr>
          <a:lstStyle/>
          <a:p>
            <a:pPr algn="ctr"/>
            <a:r>
              <a:rPr lang="ro-RO" sz="3600" b="1" dirty="0">
                <a:latin typeface="Arial" pitchFamily="34" charset="0"/>
                <a:cs typeface="Arial" pitchFamily="34" charset="0"/>
              </a:rPr>
              <a:t>		</a:t>
            </a:r>
            <a:br>
              <a:rPr lang="ro-RO" sz="3600" b="1" dirty="0">
                <a:latin typeface="Arial" pitchFamily="34" charset="0"/>
                <a:cs typeface="Arial" pitchFamily="34" charset="0"/>
              </a:rPr>
            </a:br>
            <a:r>
              <a:rPr lang="ro-RO" sz="3600" b="1" dirty="0">
                <a:latin typeface="Arial" pitchFamily="34" charset="0"/>
                <a:cs typeface="Arial" pitchFamily="34" charset="0"/>
              </a:rPr>
              <a:t>Contextul european</a:t>
            </a:r>
            <a:br>
              <a:rPr lang="ro-RO" sz="3600" b="1" dirty="0">
                <a:latin typeface="Arial" pitchFamily="34" charset="0"/>
                <a:cs typeface="Arial" pitchFamily="34" charset="0"/>
              </a:rPr>
            </a:br>
            <a:r>
              <a:rPr lang="ro-RO" sz="3600" b="1" dirty="0">
                <a:latin typeface="Arial" pitchFamily="34" charset="0"/>
                <a:cs typeface="Arial" pitchFamily="34" charset="0"/>
              </a:rPr>
              <a:t>Carta Europeană pentruCercetători</a:t>
            </a:r>
            <a:r>
              <a:rPr lang="en-GB" sz="3600" b="1" dirty="0">
                <a:latin typeface="Arial" panose="020B0604020202020204" pitchFamily="34" charset="0"/>
                <a:cs typeface="Arial" panose="020B0604020202020204" pitchFamily="34" charset="0"/>
              </a:rPr>
              <a:t> &amp; Cod</a:t>
            </a:r>
            <a:r>
              <a:rPr lang="ro-RO" sz="3600" b="1" dirty="0">
                <a:latin typeface="Arial" panose="020B0604020202020204" pitchFamily="34" charset="0"/>
                <a:cs typeface="Arial" panose="020B0604020202020204" pitchFamily="34" charset="0"/>
              </a:rPr>
              <a:t>ul</a:t>
            </a:r>
            <a:r>
              <a:rPr lang="en-GB" sz="3600" b="1" dirty="0">
                <a:latin typeface="Arial" panose="020B0604020202020204" pitchFamily="34" charset="0"/>
                <a:cs typeface="Arial" panose="020B0604020202020204" pitchFamily="34" charset="0"/>
              </a:rPr>
              <a:t> </a:t>
            </a:r>
            <a:r>
              <a:rPr lang="ro-RO" sz="3600" b="1" dirty="0">
                <a:latin typeface="Arial" panose="020B0604020202020204" pitchFamily="34" charset="0"/>
                <a:cs typeface="Arial" panose="020B0604020202020204" pitchFamily="34" charset="0"/>
              </a:rPr>
              <a:t>de</a:t>
            </a:r>
            <a:r>
              <a:rPr lang="en-GB" sz="3600" b="1" dirty="0">
                <a:latin typeface="Arial" panose="020B0604020202020204" pitchFamily="34" charset="0"/>
                <a:cs typeface="Arial" panose="020B0604020202020204" pitchFamily="34" charset="0"/>
              </a:rPr>
              <a:t> </a:t>
            </a:r>
            <a:r>
              <a:rPr lang="en-GB" sz="3600" b="1" dirty="0" err="1">
                <a:latin typeface="Arial" panose="020B0604020202020204" pitchFamily="34" charset="0"/>
                <a:cs typeface="Arial" panose="020B0604020202020204" pitchFamily="34" charset="0"/>
              </a:rPr>
              <a:t>Condu</a:t>
            </a:r>
            <a:r>
              <a:rPr lang="ro-RO" sz="3600" b="1" dirty="0">
                <a:latin typeface="Arial" panose="020B0604020202020204" pitchFamily="34" charset="0"/>
                <a:cs typeface="Arial" panose="020B0604020202020204" pitchFamily="34" charset="0"/>
              </a:rPr>
              <a:t>ită</a:t>
            </a:r>
            <a:r>
              <a:rPr lang="en-GB" sz="3600" b="1" dirty="0">
                <a:latin typeface="Arial" panose="020B0604020202020204" pitchFamily="34" charset="0"/>
                <a:cs typeface="Arial" panose="020B0604020202020204" pitchFamily="34" charset="0"/>
              </a:rPr>
              <a:t> </a:t>
            </a:r>
            <a:r>
              <a:rPr lang="ro-RO" sz="3600" b="1" dirty="0">
                <a:latin typeface="Arial" panose="020B0604020202020204" pitchFamily="34" charset="0"/>
                <a:cs typeface="Arial" panose="020B0604020202020204" pitchFamily="34" charset="0"/>
              </a:rPr>
              <a:t>pentru </a:t>
            </a:r>
            <a:r>
              <a:rPr lang="en-GB" sz="3600" b="1" dirty="0" err="1">
                <a:latin typeface="Arial" panose="020B0604020202020204" pitchFamily="34" charset="0"/>
                <a:cs typeface="Arial" panose="020B0604020202020204" pitchFamily="34" charset="0"/>
              </a:rPr>
              <a:t>recrut</a:t>
            </a:r>
            <a:r>
              <a:rPr lang="ro-RO" sz="3600" b="1" dirty="0">
                <a:latin typeface="Arial" panose="020B0604020202020204" pitchFamily="34" charset="0"/>
                <a:cs typeface="Arial" panose="020B0604020202020204" pitchFamily="34" charset="0"/>
              </a:rPr>
              <a:t>area</a:t>
            </a:r>
            <a:r>
              <a:rPr lang="en-GB" sz="3600" b="1" dirty="0">
                <a:latin typeface="Arial" panose="020B0604020202020204" pitchFamily="34" charset="0"/>
                <a:cs typeface="Arial" panose="020B0604020202020204" pitchFamily="34" charset="0"/>
              </a:rPr>
              <a:t> </a:t>
            </a:r>
            <a:r>
              <a:rPr lang="ro-RO" sz="3600" b="1" dirty="0">
                <a:latin typeface="Arial" panose="020B0604020202020204" pitchFamily="34" charset="0"/>
                <a:cs typeface="Arial" panose="020B0604020202020204" pitchFamily="34" charset="0"/>
              </a:rPr>
              <a:t>cercetătorilor(C&amp;C)</a:t>
            </a:r>
            <a:r>
              <a:rPr lang="en-GB" sz="3600" b="1" dirty="0">
                <a:latin typeface="Arial" panose="020B0604020202020204" pitchFamily="34" charset="0"/>
                <a:cs typeface="Arial" panose="020B0604020202020204" pitchFamily="34" charset="0"/>
              </a:rPr>
              <a:t> </a:t>
            </a:r>
            <a:r>
              <a:rPr lang="ro-RO" sz="3600" b="1" dirty="0">
                <a:latin typeface="Arial" panose="020B0604020202020204" pitchFamily="34" charset="0"/>
                <a:cs typeface="Arial" panose="020B0604020202020204" pitchFamily="34" charset="0"/>
              </a:rPr>
              <a:t/>
            </a:r>
            <a:br>
              <a:rPr lang="ro-RO" sz="3600" b="1" dirty="0">
                <a:latin typeface="Arial" panose="020B0604020202020204" pitchFamily="34" charset="0"/>
                <a:cs typeface="Arial" panose="020B0604020202020204" pitchFamily="34" charset="0"/>
              </a:rPr>
            </a:br>
            <a:endParaRPr lang="en-GB" sz="3600" b="1" dirty="0"/>
          </a:p>
        </p:txBody>
      </p:sp>
      <p:sp>
        <p:nvSpPr>
          <p:cNvPr id="3" name="Content Placeholder 2">
            <a:extLst>
              <a:ext uri="{FF2B5EF4-FFF2-40B4-BE49-F238E27FC236}">
                <a16:creationId xmlns:a16="http://schemas.microsoft.com/office/drawing/2014/main" xmlns="" id="{83B77AB1-58FA-4458-B2FC-60CCFD8E936E}"/>
              </a:ext>
            </a:extLst>
          </p:cNvPr>
          <p:cNvSpPr>
            <a:spLocks noGrp="1"/>
          </p:cNvSpPr>
          <p:nvPr>
            <p:ph idx="1"/>
          </p:nvPr>
        </p:nvSpPr>
        <p:spPr>
          <a:xfrm>
            <a:off x="798830" y="1905000"/>
            <a:ext cx="11367770" cy="7848600"/>
          </a:xfrm>
        </p:spPr>
        <p:txBody>
          <a:bodyPr>
            <a:normAutofit lnSpcReduction="10000"/>
          </a:bodyPr>
          <a:lstStyle/>
          <a:p>
            <a:pPr marL="0" indent="0">
              <a:buNone/>
            </a:pPr>
            <a:r>
              <a:rPr lang="ro-RO" sz="2800" b="1" dirty="0">
                <a:latin typeface="Arial" panose="020B0604020202020204" pitchFamily="34" charset="0"/>
                <a:cs typeface="Arial" panose="020B0604020202020204" pitchFamily="34" charset="0"/>
              </a:rPr>
              <a:t>	</a:t>
            </a:r>
          </a:p>
          <a:p>
            <a:pPr marL="0" indent="0">
              <a:buNone/>
            </a:pPr>
            <a:r>
              <a:rPr lang="ro-RO" sz="2800" b="1" dirty="0">
                <a:latin typeface="Arial" panose="020B0604020202020204" pitchFamily="34" charset="0"/>
                <a:cs typeface="Arial" panose="020B0604020202020204" pitchFamily="34" charset="0"/>
              </a:rPr>
              <a:t>CE?      principii și cerințe generale</a:t>
            </a:r>
            <a:br>
              <a:rPr lang="ro-RO" sz="2800" b="1" dirty="0">
                <a:latin typeface="Arial" panose="020B0604020202020204" pitchFamily="34" charset="0"/>
                <a:cs typeface="Arial" panose="020B0604020202020204" pitchFamily="34" charset="0"/>
              </a:rPr>
            </a:br>
            <a:r>
              <a:rPr lang="ro-RO" sz="2800" b="1" dirty="0">
                <a:latin typeface="Arial" panose="020B0604020202020204" pitchFamily="34" charset="0"/>
                <a:cs typeface="Arial" panose="020B0604020202020204" pitchFamily="34" charset="0"/>
              </a:rPr>
              <a:t>CUM?   roluri, responsabilități și drepturi</a:t>
            </a:r>
            <a:br>
              <a:rPr lang="ro-RO" sz="2800" b="1" dirty="0">
                <a:latin typeface="Arial" panose="020B0604020202020204" pitchFamily="34" charset="0"/>
                <a:cs typeface="Arial" panose="020B0604020202020204" pitchFamily="34" charset="0"/>
              </a:rPr>
            </a:br>
            <a:r>
              <a:rPr lang="ro-RO" sz="2800" b="1" dirty="0">
                <a:latin typeface="Arial" panose="020B0604020202020204" pitchFamily="34" charset="0"/>
                <a:cs typeface="Arial" panose="020B0604020202020204" pitchFamily="34" charset="0"/>
              </a:rPr>
              <a:t>CINE?  cercetători, angajatori, finanțatori ai cercetătorilor</a:t>
            </a:r>
            <a:r>
              <a:rPr lang="en-GB" sz="2800" b="1" dirty="0">
                <a:latin typeface="Arial" panose="020B0604020202020204" pitchFamily="34" charset="0"/>
                <a:cs typeface="Arial" panose="020B0604020202020204" pitchFamily="34" charset="0"/>
              </a:rPr>
              <a:t> </a:t>
            </a:r>
            <a:endParaRPr lang="ro-RO" sz="2800" b="1" dirty="0">
              <a:latin typeface="Arial" panose="020B0604020202020204" pitchFamily="34" charset="0"/>
              <a:cs typeface="Arial" panose="020B0604020202020204" pitchFamily="34" charset="0"/>
            </a:endParaRPr>
          </a:p>
          <a:p>
            <a:pPr marL="0" indent="0">
              <a:lnSpc>
                <a:spcPct val="120000"/>
              </a:lnSpc>
              <a:spcBef>
                <a:spcPts val="600"/>
              </a:spcBef>
              <a:buNone/>
            </a:pPr>
            <a:r>
              <a:rPr lang="ro-RO" sz="2800" dirty="0">
                <a:latin typeface="Arial" panose="020B0604020202020204" pitchFamily="34" charset="0"/>
                <a:cs typeface="Arial" panose="020B0604020202020204" pitchFamily="34" charset="0"/>
              </a:rPr>
              <a:t>Libertatea cercetării</a:t>
            </a:r>
            <a:br>
              <a:rPr lang="ro-RO" sz="2800" dirty="0">
                <a:latin typeface="Arial" panose="020B0604020202020204" pitchFamily="34" charset="0"/>
                <a:cs typeface="Arial" panose="020B0604020202020204" pitchFamily="34" charset="0"/>
              </a:rPr>
            </a:br>
            <a:r>
              <a:rPr lang="ro-RO" sz="2800" dirty="0">
                <a:latin typeface="Arial" panose="020B0604020202020204" pitchFamily="34" charset="0"/>
                <a:cs typeface="Arial" panose="020B0604020202020204" pitchFamily="34" charset="0"/>
              </a:rPr>
              <a:t>Principii etice</a:t>
            </a:r>
            <a:br>
              <a:rPr lang="ro-RO" sz="2800" dirty="0">
                <a:latin typeface="Arial" panose="020B0604020202020204" pitchFamily="34" charset="0"/>
                <a:cs typeface="Arial" panose="020B0604020202020204" pitchFamily="34" charset="0"/>
              </a:rPr>
            </a:br>
            <a:r>
              <a:rPr lang="ro-RO" sz="2800" dirty="0">
                <a:latin typeface="Arial" panose="020B0604020202020204" pitchFamily="34" charset="0"/>
                <a:cs typeface="Arial" panose="020B0604020202020204" pitchFamily="34" charset="0"/>
              </a:rPr>
              <a:t>Responsabilitate profesională</a:t>
            </a:r>
            <a:br>
              <a:rPr lang="ro-RO" sz="2800" dirty="0">
                <a:latin typeface="Arial" panose="020B0604020202020204" pitchFamily="34" charset="0"/>
                <a:cs typeface="Arial" panose="020B0604020202020204" pitchFamily="34" charset="0"/>
              </a:rPr>
            </a:br>
            <a:r>
              <a:rPr lang="ro-RO" sz="2800" dirty="0">
                <a:latin typeface="Arial" panose="020B0604020202020204" pitchFamily="34" charset="0"/>
                <a:cs typeface="Arial" panose="020B0604020202020204" pitchFamily="34" charset="0"/>
              </a:rPr>
              <a:t>Atitudine profesională</a:t>
            </a:r>
            <a:br>
              <a:rPr lang="ro-RO" sz="2800" dirty="0">
                <a:latin typeface="Arial" panose="020B0604020202020204" pitchFamily="34" charset="0"/>
                <a:cs typeface="Arial" panose="020B0604020202020204" pitchFamily="34" charset="0"/>
              </a:rPr>
            </a:br>
            <a:r>
              <a:rPr lang="ro-RO" sz="2800" dirty="0">
                <a:latin typeface="Arial" panose="020B0604020202020204" pitchFamily="34" charset="0"/>
                <a:cs typeface="Arial" panose="020B0604020202020204" pitchFamily="34" charset="0"/>
              </a:rPr>
              <a:t>Obligații contractuale și legale</a:t>
            </a:r>
            <a:br>
              <a:rPr lang="ro-RO" sz="2800" dirty="0">
                <a:latin typeface="Arial" panose="020B0604020202020204" pitchFamily="34" charset="0"/>
                <a:cs typeface="Arial" panose="020B0604020202020204" pitchFamily="34" charset="0"/>
              </a:rPr>
            </a:br>
            <a:r>
              <a:rPr lang="ro-RO" sz="2800" dirty="0">
                <a:latin typeface="Arial" panose="020B0604020202020204" pitchFamily="34" charset="0"/>
                <a:cs typeface="Arial" panose="020B0604020202020204" pitchFamily="34" charset="0"/>
              </a:rPr>
              <a:t>Responsabilitate		            		</a:t>
            </a:r>
            <a:r>
              <a:rPr lang="en-GB" sz="2800" dirty="0" err="1">
                <a:latin typeface="Arial" panose="020B0604020202020204" pitchFamily="34" charset="0"/>
                <a:cs typeface="Arial" panose="020B0604020202020204" pitchFamily="34" charset="0"/>
              </a:rPr>
              <a:t>Princi</a:t>
            </a:r>
            <a:r>
              <a:rPr lang="ro-RO" sz="2800" dirty="0">
                <a:latin typeface="Arial" panose="020B0604020202020204" pitchFamily="34" charset="0"/>
                <a:cs typeface="Arial" panose="020B0604020202020204" pitchFamily="34" charset="0"/>
              </a:rPr>
              <a:t>pii</a:t>
            </a:r>
            <a:r>
              <a:rPr lang="en-GB" sz="2800" dirty="0">
                <a:latin typeface="Arial" panose="020B0604020202020204" pitchFamily="34" charset="0"/>
                <a:cs typeface="Arial" panose="020B0604020202020204" pitchFamily="34" charset="0"/>
              </a:rPr>
              <a:t> </a:t>
            </a:r>
            <a:r>
              <a:rPr lang="ro-RO" sz="2800" dirty="0">
                <a:latin typeface="Arial" panose="020B0604020202020204" pitchFamily="34" charset="0"/>
                <a:cs typeface="Arial" panose="020B0604020202020204" pitchFamily="34" charset="0"/>
              </a:rPr>
              <a:t>orientate Bune practici în cercetare				pentru cercetători</a:t>
            </a:r>
            <a:br>
              <a:rPr lang="ro-RO" sz="2800" dirty="0">
                <a:latin typeface="Arial" panose="020B0604020202020204" pitchFamily="34" charset="0"/>
                <a:cs typeface="Arial" panose="020B0604020202020204" pitchFamily="34" charset="0"/>
              </a:rPr>
            </a:br>
            <a:r>
              <a:rPr lang="ro-RO" sz="2800" dirty="0">
                <a:latin typeface="Arial" panose="020B0604020202020204" pitchFamily="34" charset="0"/>
                <a:cs typeface="Arial" panose="020B0604020202020204" pitchFamily="34" charset="0"/>
              </a:rPr>
              <a:t>Diseminarea, exploatarea rezultatelor		</a:t>
            </a:r>
            <a:br>
              <a:rPr lang="ro-RO" sz="2800" dirty="0">
                <a:latin typeface="Arial" panose="020B0604020202020204" pitchFamily="34" charset="0"/>
                <a:cs typeface="Arial" panose="020B0604020202020204" pitchFamily="34" charset="0"/>
              </a:rPr>
            </a:br>
            <a:r>
              <a:rPr lang="ro-RO" sz="2800" dirty="0">
                <a:latin typeface="Arial" panose="020B0604020202020204" pitchFamily="34" charset="0"/>
                <a:cs typeface="Arial" panose="020B0604020202020204" pitchFamily="34" charset="0"/>
              </a:rPr>
              <a:t>Angajament public</a:t>
            </a:r>
            <a:br>
              <a:rPr lang="ro-RO" sz="2800" dirty="0">
                <a:latin typeface="Arial" panose="020B0604020202020204" pitchFamily="34" charset="0"/>
                <a:cs typeface="Arial" panose="020B0604020202020204" pitchFamily="34" charset="0"/>
              </a:rPr>
            </a:br>
            <a:r>
              <a:rPr lang="ro-RO" sz="2800" dirty="0">
                <a:latin typeface="Arial" panose="020B0604020202020204" pitchFamily="34" charset="0"/>
                <a:cs typeface="Arial" panose="020B0604020202020204" pitchFamily="34" charset="0"/>
              </a:rPr>
              <a:t>Relația cu șefii</a:t>
            </a:r>
            <a:br>
              <a:rPr lang="ro-RO" sz="2800" dirty="0">
                <a:latin typeface="Arial" panose="020B0604020202020204" pitchFamily="34" charset="0"/>
                <a:cs typeface="Arial" panose="020B0604020202020204" pitchFamily="34" charset="0"/>
              </a:rPr>
            </a:br>
            <a:r>
              <a:rPr lang="ro-RO" sz="2800" dirty="0">
                <a:latin typeface="Arial" panose="020B0604020202020204" pitchFamily="34" charset="0"/>
                <a:cs typeface="Arial" panose="020B0604020202020204" pitchFamily="34" charset="0"/>
              </a:rPr>
              <a:t>Îndatoriri manageriale și de supervizare</a:t>
            </a:r>
            <a:br>
              <a:rPr lang="ro-RO" sz="2800" dirty="0">
                <a:latin typeface="Arial" panose="020B0604020202020204" pitchFamily="34" charset="0"/>
                <a:cs typeface="Arial" panose="020B0604020202020204" pitchFamily="34" charset="0"/>
              </a:rPr>
            </a:br>
            <a:r>
              <a:rPr lang="ro-RO" sz="2800" dirty="0">
                <a:latin typeface="Arial" panose="020B0604020202020204" pitchFamily="34" charset="0"/>
                <a:cs typeface="Arial" panose="020B0604020202020204" pitchFamily="34" charset="0"/>
              </a:rPr>
              <a:t>Dezvoltare profesionala continuă</a:t>
            </a:r>
          </a:p>
        </p:txBody>
      </p:sp>
      <p:sp>
        <p:nvSpPr>
          <p:cNvPr id="5" name="Right Brace 4">
            <a:extLst>
              <a:ext uri="{FF2B5EF4-FFF2-40B4-BE49-F238E27FC236}">
                <a16:creationId xmlns:a16="http://schemas.microsoft.com/office/drawing/2014/main" xmlns="" id="{0A8233B7-C487-4234-AB4B-7A14E4DF37BA}"/>
              </a:ext>
            </a:extLst>
          </p:cNvPr>
          <p:cNvSpPr/>
          <p:nvPr/>
        </p:nvSpPr>
        <p:spPr>
          <a:xfrm>
            <a:off x="15030450" y="16764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Right Brace 3">
            <a:extLst>
              <a:ext uri="{FF2B5EF4-FFF2-40B4-BE49-F238E27FC236}">
                <a16:creationId xmlns:a16="http://schemas.microsoft.com/office/drawing/2014/main" xmlns="" id="{FCE97E02-4CEB-4B7C-98B1-F91830091E91}"/>
              </a:ext>
            </a:extLst>
          </p:cNvPr>
          <p:cNvSpPr/>
          <p:nvPr/>
        </p:nvSpPr>
        <p:spPr>
          <a:xfrm>
            <a:off x="6781800" y="3848100"/>
            <a:ext cx="1219200" cy="533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203100874"/>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3370</TotalTime>
  <Words>2781</Words>
  <Application>Microsoft Office PowerPoint</Application>
  <PresentationFormat>Custom</PresentationFormat>
  <Paragraphs>410</Paragraphs>
  <Slides>43</Slides>
  <Notes>3</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11_Office Theme</vt:lpstr>
      <vt:lpstr>Office Theme</vt:lpstr>
      <vt:lpstr>12_Office Theme</vt:lpstr>
      <vt:lpstr>1_Office Theme</vt:lpstr>
      <vt:lpstr>Metode avansate de monitorizare și creștere a performanţelor profesionale în cariera de cercetare</vt:lpstr>
      <vt:lpstr>Elaborarea unui proiect de strategie privind gestionarea eficientă și sustenabilă a resursei umane din domeniul CDI, de creștere a performanței profesionale și a gradului de satisfacție în cariera de cercetare științifică)</vt:lpstr>
      <vt:lpstr> Stadiul actual al resursei umane de CDI în România   Date statistice privind resursa umană de cercetare care activează în instituțiile din sistemul de CDI din România </vt:lpstr>
      <vt:lpstr>Stadiul actual al resursei umane de CDI în România   Date statistice privind resursa umană de cercetare care activează în instituțiile din sistemul de CDI din România</vt:lpstr>
      <vt:lpstr> Legislația din România privind resursa umană de CDI.</vt:lpstr>
      <vt:lpstr> Organisme la nivel național și instituțional cu atribuții în domeniul resursei umane de CDI din România</vt:lpstr>
      <vt:lpstr>2 Contextul european</vt:lpstr>
      <vt:lpstr>Contextul european Conectarea politicilor și practicilor </vt:lpstr>
      <vt:lpstr>   Contextul european Carta Europeană pentruCercetători &amp; Codul de Conduită pentru recrutarea cercetătorilor(C&amp;C)  </vt:lpstr>
      <vt:lpstr>   Contextul european Carta Europeană pentruCercetători &amp; Codul de Conduită pentru recrutarea cercetătorilor(C&amp;C)  </vt:lpstr>
      <vt:lpstr>Contextul european HRS4R-Diploma de excelență în cercetare</vt:lpstr>
      <vt:lpstr>Contextul european ART.32 MGA H2020</vt:lpstr>
      <vt:lpstr>Elaborarea unei strategii naționale de resurse umane în CDI: necesitate și corelare</vt:lpstr>
      <vt:lpstr>Dezvoltarea resursei umane de CDI, ca proces continuu </vt:lpstr>
      <vt:lpstr>PowerPoint Presentation</vt:lpstr>
      <vt:lpstr>Proiecția strategică - conturarea viziunii</vt:lpstr>
      <vt:lpstr>Proiecția strategică</vt:lpstr>
      <vt:lpstr>Proiecția strategică</vt:lpstr>
      <vt:lpstr>PROIECȚIA STRATEGICĂ</vt:lpstr>
      <vt:lpstr>Obiective specifice Obiectivul specific 3.1: Consolidarea carierei de cercetare (career path)</vt:lpstr>
      <vt:lpstr>PowerPoint Presentation</vt:lpstr>
      <vt:lpstr>Obiectivul specific 3.3: Introducerea unui sistem eficient de gestionare a resurselor umane la institutele de cercetare, universități și facultățile lor</vt:lpstr>
      <vt:lpstr>Obiectivul specific 3.4: Creșterea atractivității carierei în cercetare și îmbunătățirea calității pregătirii viitorilor cercetători</vt:lpstr>
      <vt:lpstr>Obiectivul specific 3.4: Creșterea atractivității carierei în cercetare și îmbunătățirea calității pregătirii viitorilor cercetători Activități model/proiecte/acțiuni:</vt:lpstr>
      <vt:lpstr>3.3 Abordarea strategică privind implementarea obiectivului strategic 3 al domeniului tematic cheie  resurse umane în CDI - un  domeniu al schimbării</vt:lpstr>
      <vt:lpstr>3.3.3 Abordarea strategică privind implementarea obiectivului strategic 3 al domeniului tematic cheie  resurse umane în CDI - un  domeniu al schimbării</vt:lpstr>
      <vt:lpstr>3.3.3 Abordarea strategică privind implementarea obiectivului strategic 3 al domeniului tematic cheie  resurse umane în CDI - un  domeniu al schimbării</vt:lpstr>
      <vt:lpstr>3.3.3 Abordarea strategică privind implementarea obiectivului strategic 3 al domeniului tematic cheie  resurse umane în CDI - un  domeniu al schimbării.</vt:lpstr>
      <vt:lpstr>3.3.3 Abordarea strategică privind implementarea obiectivului strategic 3 al domeniului tematic cheie  resurse umane în CDI - un  domeniu al schimbării</vt:lpstr>
      <vt:lpstr>3.3.3 Abordarea strategică privind implementarea obiectivului strategic 3 al domeniului tematic cheie  resurse umane în CDI - un  domeniu al schimbării</vt:lpstr>
      <vt:lpstr>Pentru acele universități, ale căror departamente RU oferă doar servicii administrative adresate rezolvării problemelor contractuale, HRS4R reprezintă o oportunitate de a începe să dezvolte acțiuni de susținere a carierei sau de a se angaja într-o colaborare mai strânsă cu alte servicii din universitate în acest domeniu, de ex. în ceea ce privește formarea abilităților transferabile, coaching-ul, programelor de dezvoltare a talentelor și plasarea locurilor de muncă;</vt:lpstr>
      <vt:lpstr>Obiectiv specific: Formularea de politici specifice gestionării eficiente și sustenabile a resursei umane din domeniul CDI, de creștere a performanței profesionale și a gradului de satisfacție în carieră de cercetare științifică - (OS13).</vt:lpstr>
      <vt:lpstr>  Contextul strategic privind aplicarea politicilor specifice pentru resursa umană din domeniul CDI  (RU CDI)  </vt:lpstr>
      <vt:lpstr> Contextul strategic privind aplicarea politicilor specifice pentru resursa umană din domeniul CDI (RU CDI) </vt:lpstr>
      <vt:lpstr>Politici de RU CDI Se vor aplica în conformitate cu Pactul (C&amp;C).</vt:lpstr>
      <vt:lpstr> Aplicarea politicilor de RU CDI la nivel instituțional</vt:lpstr>
      <vt:lpstr> Traseul politic urmărit pentru dezvoltarea resurselor umane de CDI  (RU-CDI)</vt:lpstr>
      <vt:lpstr>Propunerea unor categorii de principii în conformitate cu C&amp;C</vt:lpstr>
      <vt:lpstr> 3 Pachetul de implementare a politicilor specifice pentru gestionarea eficientă și sustenabilă a resursei umane din domeniul CDI, de creștere a performanței profesionale și a gradului de satisfacție în cariera de cercetare științifică </vt:lpstr>
      <vt:lpstr>3.3 Pactul</vt:lpstr>
      <vt:lpstr>3.4 Structuri administrative pentru aplicarea cadrului de implementare.  3.4.1 Structuri administrative la nivel național de implementare a PACTULUI</vt:lpstr>
      <vt:lpstr>3.4.2 Structuri administrative la nivel instituțional pentru implementarea Strategiei (HRS4-R) și a Planurilor de acțiune -Draft-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avansate de monitorizare şi creştere a performanţelor profesionale în cariera de cercetare</dc:title>
  <dc:creator>Geanina</dc:creator>
  <cp:lastModifiedBy>DANA</cp:lastModifiedBy>
  <cp:revision>304</cp:revision>
  <cp:lastPrinted>2018-04-02T12:07:58Z</cp:lastPrinted>
  <dcterms:modified xsi:type="dcterms:W3CDTF">2018-09-17T18:24:52Z</dcterms:modified>
</cp:coreProperties>
</file>